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283" r:id="rId3"/>
    <p:sldId id="264" r:id="rId4"/>
    <p:sldId id="272" r:id="rId5"/>
    <p:sldId id="298" r:id="rId6"/>
    <p:sldId id="296" r:id="rId7"/>
    <p:sldId id="299" r:id="rId8"/>
    <p:sldId id="295" r:id="rId9"/>
    <p:sldId id="273" r:id="rId10"/>
    <p:sldId id="301" r:id="rId11"/>
    <p:sldId id="308" r:id="rId12"/>
    <p:sldId id="306" r:id="rId13"/>
    <p:sldId id="269" r:id="rId14"/>
    <p:sldId id="316" r:id="rId15"/>
    <p:sldId id="318" r:id="rId16"/>
    <p:sldId id="322" r:id="rId17"/>
    <p:sldId id="323" r:id="rId18"/>
    <p:sldId id="328" r:id="rId19"/>
    <p:sldId id="371" r:id="rId20"/>
    <p:sldId id="329" r:id="rId21"/>
    <p:sldId id="277" r:id="rId22"/>
    <p:sldId id="337" r:id="rId23"/>
    <p:sldId id="356" r:id="rId24"/>
    <p:sldId id="333" r:id="rId25"/>
    <p:sldId id="331" r:id="rId26"/>
    <p:sldId id="338" r:id="rId27"/>
    <p:sldId id="339" r:id="rId28"/>
    <p:sldId id="341" r:id="rId29"/>
    <p:sldId id="365" r:id="rId30"/>
    <p:sldId id="366" r:id="rId31"/>
    <p:sldId id="367" r:id="rId32"/>
    <p:sldId id="368" r:id="rId33"/>
    <p:sldId id="369" r:id="rId34"/>
    <p:sldId id="346" r:id="rId35"/>
    <p:sldId id="343" r:id="rId36"/>
    <p:sldId id="344" r:id="rId37"/>
    <p:sldId id="342" r:id="rId38"/>
    <p:sldId id="278" r:id="rId39"/>
    <p:sldId id="350" r:id="rId40"/>
    <p:sldId id="349" r:id="rId41"/>
    <p:sldId id="352" r:id="rId42"/>
    <p:sldId id="353" r:id="rId43"/>
    <p:sldId id="362" r:id="rId44"/>
    <p:sldId id="279" r:id="rId45"/>
    <p:sldId id="354" r:id="rId46"/>
    <p:sldId id="360" r:id="rId47"/>
    <p:sldId id="361" r:id="rId48"/>
    <p:sldId id="351" r:id="rId49"/>
    <p:sldId id="355" r:id="rId50"/>
    <p:sldId id="347" r:id="rId51"/>
    <p:sldId id="311" r:id="rId52"/>
    <p:sldId id="312" r:id="rId53"/>
    <p:sldId id="358" r:id="rId54"/>
    <p:sldId id="262" r:id="rId55"/>
    <p:sldId id="359" r:id="rId56"/>
    <p:sldId id="280" r:id="rId57"/>
    <p:sldId id="265" r:id="rId58"/>
    <p:sldId id="281" r:id="rId59"/>
    <p:sldId id="363" r:id="rId60"/>
    <p:sldId id="370" r:id="rId61"/>
    <p:sldId id="364"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0" autoAdjust="0"/>
    <p:restoredTop sz="70520" autoAdjust="0"/>
  </p:normalViewPr>
  <p:slideViewPr>
    <p:cSldViewPr>
      <p:cViewPr varScale="1">
        <p:scale>
          <a:sx n="51" d="100"/>
          <a:sy n="51" d="100"/>
        </p:scale>
        <p:origin x="-1902"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06B5FC-7A10-4172-9E93-00FB4A10F3B1}" type="datetimeFigureOut">
              <a:rPr lang="en-US" smtClean="0"/>
              <a:pPr/>
              <a:t>11/14/2013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FEBEC5-CB6D-4E6B-B616-036448855671}" type="slidenum">
              <a:rPr lang="en-US" smtClean="0"/>
              <a:pPr/>
              <a:t>‹#›</a:t>
            </a:fld>
            <a:endParaRPr lang="en-US"/>
          </a:p>
        </p:txBody>
      </p:sp>
    </p:spTree>
    <p:extLst>
      <p:ext uri="{BB962C8B-B14F-4D97-AF65-F5344CB8AC3E}">
        <p14:creationId xmlns:p14="http://schemas.microsoft.com/office/powerpoint/2010/main" val="1940105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jproc.ca/crypto/purple.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www.flickr.com/photos/francois/" TargetMode="External"/><Relationship Id="rId5" Type="http://schemas.openxmlformats.org/officeDocument/2006/relationships/hyperlink" Target="http://www.flickr.com/photos/francois/1162284306/" TargetMode="External"/><Relationship Id="rId4" Type="http://schemas.openxmlformats.org/officeDocument/2006/relationships/hyperlink" Target="http://www.cryptomuseum.com/crypto/siemens/t52/img/t52d_large.jpg"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techno-fandom.org/~hobbit/pix/rt11a/"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en.wikipedia.org/wiki/Panel_switch" TargetMode="External"/><Relationship Id="rId4" Type="http://schemas.openxmlformats.org/officeDocument/2006/relationships/hyperlink" Target="http://en.wikipedia.org/wiki/Strowger_switch"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offcon.org/phone-phreaking-demonstration.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www.slate.com/blogs/the_vault/2013/02/01/phone_phreaks_the_toy_whistles_early_hackers_used_to_break_into_the_phone.html" TargetMode="External"/><Relationship Id="rId4" Type="http://schemas.openxmlformats.org/officeDocument/2006/relationships/hyperlink" Target="http://calitreview.com/37426/blind-boys-berkeley-blue-phone-hacks-and-wozniak/"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jerichoattrition.wordpress.com/2013/10/17/any-wonder-why-people-use-images-without-attribution/"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www.census.gov/history/www/innovations/technology/fosdic.html" TargetMode="External"/><Relationship Id="rId4" Type="http://schemas.openxmlformats.org/officeDocument/2006/relationships/hyperlink" Target="http://germanhistorydocs.ghi-dc.org/sub_image.cfm?image_id=148"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latimesblogs.latimes.com/technology/2009/02/oregon-trail-ip.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en.wikipedia.org/wiki/PLATO_(computer_system)" TargetMode="External"/><Relationship Id="rId3" Type="http://schemas.openxmlformats.org/officeDocument/2006/relationships/hyperlink" Target="http://en.wikipedia.org/wiki/PDP-10" TargetMode="External"/><Relationship Id="rId7" Type="http://schemas.openxmlformats.org/officeDocument/2006/relationships/hyperlink" Target="http://en.wikipedia.org/wiki/TUTOR_(programming_languag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www.teigland.de/19.html" TargetMode="External"/><Relationship Id="rId11" Type="http://schemas.openxmlformats.org/officeDocument/2006/relationships/hyperlink" Target="http://www.multicians.org/features.html" TargetMode="External"/><Relationship Id="rId5" Type="http://schemas.openxmlformats.org/officeDocument/2006/relationships/hyperlink" Target="http://en.wikipedia.org/wiki/General_Comprehensive_Operating_System" TargetMode="External"/><Relationship Id="rId10" Type="http://schemas.openxmlformats.org/officeDocument/2006/relationships/hyperlink" Target="http://www.library.illinois.edu/hpnl/genealogy/uiuc.html" TargetMode="External"/><Relationship Id="rId4" Type="http://schemas.openxmlformats.org/officeDocument/2006/relationships/hyperlink" Target="http://www.herongyang.com/Computer-History/Tcsh-What-Is-Tcsh.html" TargetMode="External"/><Relationship Id="rId9" Type="http://schemas.openxmlformats.org/officeDocument/2006/relationships/hyperlink" Target="http://web.archive.org/web/20110618184853/http:/edudemic.com/2011/04/classroom-technology"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blog.osvdb.org/2012/06/01/fascinating-vulnerability-and-glimpse-into-33-year-old-pen-testing/"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amcis2005.aisnet.org/schell.htm"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en.wikipedia.org/wiki/IBM_System/360"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emistheblog.wordpress.com/2011/05/21/the-origins-of-femis/" TargetMode="External"/><Relationship Id="rId4" Type="http://schemas.openxmlformats.org/officeDocument/2006/relationships/hyperlink" Target="http://en.wikipedia.org/wiki/RSTS/E"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en.wikipedia.org/wiki/Lucifer_(cipher)" TargetMode="External"/><Relationship Id="rId7" Type="http://schemas.openxmlformats.org/officeDocument/2006/relationships/hyperlink" Target="http://en.wikipedia.org/wiki/Feistel_cipher"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fistpark.tistory.com/47" TargetMode="External"/><Relationship Id="rId5" Type="http://schemas.openxmlformats.org/officeDocument/2006/relationships/hyperlink" Target="http://en.wikipedia.org/wiki/Data_Encryption_Standard" TargetMode="External"/><Relationship Id="rId4" Type="http://schemas.openxmlformats.org/officeDocument/2006/relationships/hyperlink" Target="http://en.wikipedia.org/wiki/New_Data_Seal"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pages/CLODO/299982560929?v=info"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processedworld.com/Issues/issue10/i10clodo.ht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washingtonpost.com/national/on-innovations/a-history-of-the-nsa/2013/06/19/ded58b8a-d823-11e2-a9f2-42ee3912ae0e_gallery.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alumniblog.ncsu.edu/2010/08/17/library-exhibit-celebrates-50-years-of-pam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linkedin.com/pub/neil-gorsuch/8/9bb/63a"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about.me/spaf" TargetMode="External"/><Relationship Id="rId5" Type="http://schemas.openxmlformats.org/officeDocument/2006/relationships/hyperlink" Target="http://nob.cs.ucdavis.edu/bishop/" TargetMode="External"/><Relationship Id="rId4" Type="http://schemas.openxmlformats.org/officeDocument/2006/relationships/hyperlink" Target="http://www.csmonitor.com/Innovation/Responsible-Tech/2008/0611/squeezing-the-most-out-of-a-gallon"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computerhistory.org/internet_history/internet_history_80s.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bloggingtom.ch/archives/2006/01/30/good-old-bb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morguefile.com/archive/display/96358"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its.uq.edu.au/about-its/history-computing-uq"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buzzfeed.com/catsparella/the-best-maru-moments-of-2010-1ruv"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en.wikipedia.org/wiki/Maru_(cat)"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usatoday30.usatoday.com/news/opinion/editorials/story/2012-09-19/electronic-voting-fraud-security/57809062/1"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geeky-gadgets.com/facebook-bug-bounty-numbers-04-08-2013/"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Guglielmo_Marconi"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chinasmack.com/2013/pictures/bank-employees-spend-all-day-counting-10000-rmb-in-coins.htm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tineye.com/search/950c7103b8b304e93dbcd63ecd219f42bdb15c10/?pluginver=chrome-1.1.3"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listsoplenty.com/blog/?p=9338"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despair.com/apathy.html"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hivizme.wordpress.com/2012/06/29/accl-enter-the-premier-league-of-network-cabling/"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break.com/pictures/wha-happened-2178789"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ientopia.org/blogs/scicurious/2012/01/04/sad-lonely-lady-rats-may-really-eat-their-feeling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n.wikipedia.org/wiki/John_Nevil_Maskelyn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This is actually a 45 minute talk that I</a:t>
            </a:r>
            <a:r>
              <a:rPr lang="en-US" baseline="0" dirty="0" smtClean="0"/>
              <a:t> am going to try to do in 20 minutes. Ready.. Set.. Go..</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Enigma - 1932</a:t>
            </a:r>
            <a:r>
              <a:rPr lang="en-US" dirty="0" smtClean="0"/>
              <a:t> </a:t>
            </a:r>
            <a:r>
              <a:rPr lang="en-US" dirty="0" smtClean="0"/>
              <a:t>- </a:t>
            </a:r>
            <a:r>
              <a:rPr lang="en-US" b="1" dirty="0" smtClean="0"/>
              <a:t>first break </a:t>
            </a:r>
            <a:r>
              <a:rPr lang="en-US" dirty="0" smtClean="0"/>
              <a:t>of German Army Enigma </a:t>
            </a:r>
            <a:r>
              <a:rPr lang="en-US" b="1" dirty="0" smtClean="0"/>
              <a:t>by Marian </a:t>
            </a:r>
            <a:r>
              <a:rPr lang="en-US" b="1" dirty="0" err="1" smtClean="0"/>
              <a:t>Rejewski</a:t>
            </a:r>
            <a:r>
              <a:rPr lang="en-US" b="1" dirty="0" smtClean="0"/>
              <a:t> in Poland</a:t>
            </a:r>
          </a:p>
          <a:p>
            <a:r>
              <a:rPr lang="en-US" b="1" dirty="0" smtClean="0"/>
              <a:t>Siemens T-52</a:t>
            </a:r>
            <a:r>
              <a:rPr lang="en-US" dirty="0" smtClean="0"/>
              <a:t> </a:t>
            </a:r>
            <a:r>
              <a:rPr lang="en-US" b="1" dirty="0" err="1" smtClean="0"/>
              <a:t>Geheimschreiber</a:t>
            </a:r>
            <a:r>
              <a:rPr lang="en-US" dirty="0" smtClean="0"/>
              <a:t> code</a:t>
            </a:r>
            <a:r>
              <a:rPr lang="en-US" baseline="0" dirty="0" smtClean="0"/>
              <a:t> named </a:t>
            </a:r>
            <a:r>
              <a:rPr lang="en-US" b="1" baseline="0" dirty="0" smtClean="0"/>
              <a:t>“STURGEON”</a:t>
            </a:r>
            <a:r>
              <a:rPr lang="en-US" baseline="0" dirty="0" smtClean="0"/>
              <a:t>. May </a:t>
            </a:r>
            <a:r>
              <a:rPr lang="en-US" b="1" baseline="0" dirty="0" smtClean="0"/>
              <a:t>1940</a:t>
            </a:r>
            <a:r>
              <a:rPr lang="en-US" baseline="0" dirty="0" smtClean="0"/>
              <a:t>, </a:t>
            </a:r>
            <a:r>
              <a:rPr lang="en-US" b="1" baseline="0" dirty="0" smtClean="0"/>
              <a:t>cracked by the Swedes </a:t>
            </a:r>
            <a:r>
              <a:rPr lang="en-US" baseline="0" dirty="0" smtClean="0"/>
              <a:t>who could tap the hard lines.</a:t>
            </a:r>
            <a:endParaRPr lang="en-US" dirty="0" smtClean="0"/>
          </a:p>
          <a:p>
            <a:r>
              <a:rPr lang="en-US" b="1" dirty="0" smtClean="0"/>
              <a:t>Japan</a:t>
            </a:r>
            <a:r>
              <a:rPr lang="en-US" dirty="0" smtClean="0"/>
              <a:t>:</a:t>
            </a:r>
            <a:r>
              <a:rPr lang="en-US" b="0" dirty="0" smtClean="0"/>
              <a:t> </a:t>
            </a:r>
            <a:r>
              <a:rPr lang="en-US" sz="1200" b="1" i="0" kern="1200" dirty="0" smtClean="0">
                <a:solidFill>
                  <a:schemeClr val="tx1"/>
                </a:solidFill>
                <a:latin typeface="+mn-lt"/>
                <a:ea typeface="+mn-ea"/>
                <a:cs typeface="+mn-cs"/>
              </a:rPr>
              <a:t>97-shiki O-bun In-</a:t>
            </a:r>
            <a:r>
              <a:rPr lang="en-US" sz="1200" b="1" i="0" kern="1200" dirty="0" err="1" smtClean="0">
                <a:solidFill>
                  <a:schemeClr val="tx1"/>
                </a:solidFill>
                <a:latin typeface="+mn-lt"/>
                <a:ea typeface="+mn-ea"/>
                <a:cs typeface="+mn-cs"/>
              </a:rPr>
              <a:t>ji</a:t>
            </a:r>
            <a:r>
              <a:rPr lang="en-US" sz="1200" b="1" i="0" kern="1200" dirty="0" smtClean="0">
                <a:solidFill>
                  <a:schemeClr val="tx1"/>
                </a:solidFill>
                <a:latin typeface="+mn-lt"/>
                <a:ea typeface="+mn-ea"/>
                <a:cs typeface="+mn-cs"/>
              </a:rPr>
              <a:t>-</a:t>
            </a:r>
            <a:r>
              <a:rPr lang="en-US" sz="1200" b="1" i="0" kern="1200" dirty="0" err="1" smtClean="0">
                <a:solidFill>
                  <a:schemeClr val="tx1"/>
                </a:solidFill>
                <a:latin typeface="+mn-lt"/>
                <a:ea typeface="+mn-ea"/>
                <a:cs typeface="+mn-cs"/>
              </a:rPr>
              <a:t>ki</a:t>
            </a:r>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or just “</a:t>
            </a:r>
            <a:r>
              <a:rPr lang="en-US" b="1" dirty="0" smtClean="0"/>
              <a:t>Purple” </a:t>
            </a:r>
            <a:r>
              <a:rPr lang="en-US" dirty="0" smtClean="0"/>
              <a:t>and intercepts “Magic”. </a:t>
            </a:r>
            <a:r>
              <a:rPr lang="en-US" b="1" dirty="0" smtClean="0"/>
              <a:t>Diplomatic</a:t>
            </a:r>
            <a:r>
              <a:rPr lang="en-US" dirty="0" smtClean="0"/>
              <a:t>, not military. </a:t>
            </a:r>
            <a:r>
              <a:rPr lang="en-US" b="1" dirty="0" smtClean="0"/>
              <a:t>1940</a:t>
            </a:r>
            <a:r>
              <a:rPr lang="en-US" dirty="0" smtClean="0"/>
              <a:t> - </a:t>
            </a:r>
            <a:r>
              <a:rPr lang="en-US" b="1" dirty="0" smtClean="0"/>
              <a:t>Break</a:t>
            </a:r>
          </a:p>
          <a:p>
            <a:r>
              <a:rPr lang="en-US" b="1" dirty="0" smtClean="0"/>
              <a:t>Lorenz</a:t>
            </a:r>
            <a:r>
              <a:rPr lang="en-US" baseline="0" dirty="0" smtClean="0"/>
              <a:t> </a:t>
            </a:r>
            <a:r>
              <a:rPr lang="en-US" b="1" baseline="0" dirty="0" smtClean="0"/>
              <a:t>cracked in 1942. Aka “TUNNY”</a:t>
            </a:r>
            <a:r>
              <a:rPr lang="en-US" b="0" baseline="0" dirty="0" smtClean="0"/>
              <a:t>,</a:t>
            </a:r>
            <a:r>
              <a:rPr lang="en-US" b="1" baseline="0" dirty="0" smtClean="0"/>
              <a:t> </a:t>
            </a:r>
            <a:r>
              <a:rPr lang="en-US" b="1" dirty="0" smtClean="0"/>
              <a:t>improved twice </a:t>
            </a:r>
            <a:r>
              <a:rPr lang="en-US" dirty="0" smtClean="0"/>
              <a:t>and </a:t>
            </a:r>
            <a:r>
              <a:rPr lang="en-US" b="1" dirty="0" smtClean="0"/>
              <a:t>broken at Bletchley Park (UK) with the aid of Colossus… the first digital computer.</a:t>
            </a:r>
          </a:p>
          <a:p>
            <a:endParaRPr lang="en-US" dirty="0" smtClean="0"/>
          </a:p>
          <a:p>
            <a:r>
              <a:rPr lang="en-US" dirty="0" smtClean="0"/>
              <a:t>Image source: </a:t>
            </a:r>
            <a:r>
              <a:rPr lang="en-US" dirty="0" smtClean="0">
                <a:hlinkClick r:id="rId3"/>
              </a:rPr>
              <a:t>http://www.jproc.ca/crypto/purple.html</a:t>
            </a:r>
            <a:endParaRPr lang="en-US" dirty="0" smtClean="0"/>
          </a:p>
          <a:p>
            <a:r>
              <a:rPr lang="en-US" dirty="0" smtClean="0"/>
              <a:t>Image source: </a:t>
            </a:r>
            <a:r>
              <a:rPr lang="en-US" dirty="0" smtClean="0">
                <a:hlinkClick r:id="rId4"/>
              </a:rPr>
              <a:t>http://www.cryptomuseum.com/crypto/siemens/t52/img/t52d_large.jpg</a:t>
            </a:r>
            <a:endParaRPr lang="en-US" dirty="0" smtClean="0"/>
          </a:p>
          <a:p>
            <a:r>
              <a:rPr lang="en-US" dirty="0" smtClean="0"/>
              <a:t>Image </a:t>
            </a:r>
            <a:r>
              <a:rPr lang="en-US" dirty="0" smtClean="0"/>
              <a:t>source: </a:t>
            </a:r>
            <a:r>
              <a:rPr lang="en-US" dirty="0" smtClean="0">
                <a:hlinkClick r:id="rId5"/>
              </a:rPr>
              <a:t>http://www.flickr.com/photos/francois/1162284306/</a:t>
            </a:r>
            <a:r>
              <a:rPr lang="en-US" dirty="0" smtClean="0"/>
              <a:t> by </a:t>
            </a:r>
            <a:r>
              <a:rPr lang="en-US" sz="1200" b="0" i="0" u="none" strike="noStrike" kern="1200" dirty="0" smtClean="0">
                <a:solidFill>
                  <a:schemeClr val="tx1"/>
                </a:solidFill>
                <a:latin typeface="+mn-lt"/>
                <a:ea typeface="+mn-ea"/>
                <a:cs typeface="+mn-cs"/>
                <a:hlinkClick r:id="rId6"/>
              </a:rPr>
              <a:t>François </a:t>
            </a:r>
            <a:r>
              <a:rPr lang="en-US" sz="1200" b="0" i="0" u="none" strike="noStrike" kern="1200" dirty="0" err="1" smtClean="0">
                <a:solidFill>
                  <a:schemeClr val="tx1"/>
                </a:solidFill>
                <a:latin typeface="+mn-lt"/>
                <a:ea typeface="+mn-ea"/>
                <a:cs typeface="+mn-cs"/>
                <a:hlinkClick r:id="rId6"/>
              </a:rPr>
              <a:t>Proulx</a:t>
            </a:r>
            <a:endParaRPr lang="en-US" sz="1200" b="0" i="0" u="none" strike="noStrike"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rPr>
              <a:t>Image source: </a:t>
            </a:r>
            <a:r>
              <a:rPr lang="en-US" dirty="0" smtClean="0"/>
              <a:t>http://upload.wikimedia.org/wikipedia/commons/4/4d/Lorenz-SZ42-2.jpg</a:t>
            </a:r>
          </a:p>
          <a:p>
            <a:endParaRPr lang="en-US" sz="1200" b="0" i="0" u="none" strike="noStrike" kern="1200" dirty="0" smtClean="0">
              <a:solidFill>
                <a:schemeClr val="tx1"/>
              </a:solidFill>
              <a:latin typeface="+mn-lt"/>
              <a:ea typeface="+mn-ea"/>
              <a:cs typeface="+mn-cs"/>
            </a:endParaRPr>
          </a:p>
          <a:p>
            <a:r>
              <a:rPr lang="en-US" dirty="0" smtClean="0"/>
              <a:t>1939-07-25 	Enigma Machine Limited Persistent Indicator Chosen Message Key Encryption Weakness	http://osvdb.org/92994</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1955</a:t>
            </a:r>
            <a:r>
              <a:rPr lang="en-US" dirty="0" smtClean="0"/>
              <a:t>-01-01  </a:t>
            </a:r>
            <a:r>
              <a:rPr lang="en-US" b="1" dirty="0" smtClean="0"/>
              <a:t>Western Electric Labs Panel Machine Switching System</a:t>
            </a:r>
            <a:r>
              <a:rPr lang="en-US" dirty="0" smtClean="0"/>
              <a:t> (MSS) Ring Forward Signal Spoofing Weakness</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Predates</a:t>
            </a:r>
            <a:r>
              <a:rPr lang="en-US" dirty="0" smtClean="0"/>
              <a:t> the classic </a:t>
            </a:r>
            <a:r>
              <a:rPr lang="en-US" b="1" dirty="0" smtClean="0"/>
              <a:t>blue boxing</a:t>
            </a:r>
            <a:r>
              <a:rPr lang="en-US" dirty="0" smtClean="0"/>
              <a:t>.</a:t>
            </a:r>
            <a:r>
              <a:rPr lang="en-US" baseline="0" dirty="0" smtClean="0"/>
              <a:t> </a:t>
            </a:r>
            <a:endParaRPr lang="en-US" baseline="0" dirty="0" smtClean="0"/>
          </a:p>
          <a:p>
            <a:r>
              <a:rPr lang="en-US" b="1" dirty="0" smtClean="0"/>
              <a:t>1956</a:t>
            </a:r>
            <a:r>
              <a:rPr lang="en-US" dirty="0" smtClean="0"/>
              <a:t>-07-01  </a:t>
            </a:r>
            <a:r>
              <a:rPr lang="en-US" b="1" dirty="0" smtClean="0"/>
              <a:t>Western Electric Labs Crossbar Switch</a:t>
            </a:r>
            <a:r>
              <a:rPr lang="en-US" dirty="0" smtClean="0"/>
              <a:t> / </a:t>
            </a:r>
            <a:r>
              <a:rPr lang="en-US" b="1" dirty="0" smtClean="0"/>
              <a:t>General Telephone </a:t>
            </a:r>
            <a:r>
              <a:rPr lang="en-US" b="1" dirty="0" err="1" smtClean="0"/>
              <a:t>Strowger</a:t>
            </a:r>
            <a:r>
              <a:rPr lang="en-US" b="1" dirty="0" smtClean="0"/>
              <a:t> Step by Step Switch</a:t>
            </a:r>
            <a:r>
              <a:rPr lang="en-US" dirty="0" smtClean="0"/>
              <a:t> Off Hook Race Condition Billing System Bypass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Exploit</a:t>
            </a:r>
            <a:r>
              <a:rPr lang="en-US" dirty="0" smtClean="0"/>
              <a:t> at the time was </a:t>
            </a:r>
            <a:r>
              <a:rPr lang="en-US" b="1" dirty="0" smtClean="0"/>
              <a:t>known as the “black box”</a:t>
            </a:r>
            <a:r>
              <a:rPr lang="en-US" dirty="0" smtClean="0"/>
              <a:t>. </a:t>
            </a:r>
            <a:r>
              <a:rPr lang="en-US" b="1" baseline="0" dirty="0" smtClean="0"/>
              <a:t>race condition of the phone going on/off hook</a:t>
            </a:r>
            <a:r>
              <a:rPr lang="en-US" baseline="0" dirty="0" smtClean="0"/>
              <a:t> fast, </a:t>
            </a:r>
            <a:r>
              <a:rPr lang="en-US" b="1" baseline="0" dirty="0" smtClean="0"/>
              <a:t>make a call without</a:t>
            </a:r>
            <a:r>
              <a:rPr lang="en-US" baseline="0" dirty="0" smtClean="0"/>
              <a:t> </a:t>
            </a:r>
            <a:r>
              <a:rPr lang="en-US" b="1" baseline="0" dirty="0" smtClean="0"/>
              <a:t>billing</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1960</a:t>
            </a:r>
            <a:r>
              <a:rPr lang="en-US" dirty="0" smtClean="0"/>
              <a:t>-12-01 </a:t>
            </a:r>
            <a:r>
              <a:rPr lang="en-US" b="1" dirty="0" smtClean="0"/>
              <a:t>Western Electric Labs #4A Crossbar </a:t>
            </a:r>
            <a:r>
              <a:rPr lang="en-US" dirty="0" smtClean="0"/>
              <a:t>Tone Spoofing Control Channel Hijacking Weakness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Infamous Blue Box</a:t>
            </a:r>
            <a:r>
              <a:rPr lang="en-US" dirty="0" smtClean="0"/>
              <a:t>. carefully </a:t>
            </a:r>
            <a:r>
              <a:rPr lang="en-US" b="1" dirty="0" smtClean="0"/>
              <a:t>timed 2600Hz tone </a:t>
            </a:r>
            <a:r>
              <a:rPr lang="en-US" dirty="0" smtClean="0"/>
              <a:t>(or seventh octave E) down the line could</a:t>
            </a:r>
            <a:r>
              <a:rPr lang="en-US" baseline="0" dirty="0" smtClean="0"/>
              <a:t> </a:t>
            </a:r>
            <a:r>
              <a:rPr lang="en-US" b="1" baseline="0" dirty="0" smtClean="0"/>
              <a:t>trick the remote switch </a:t>
            </a:r>
            <a:r>
              <a:rPr lang="en-US" baseline="0" dirty="0" smtClean="0"/>
              <a:t>into thinking the </a:t>
            </a:r>
            <a:r>
              <a:rPr lang="en-US" b="1" baseline="0" dirty="0" smtClean="0"/>
              <a:t>trunk is idle</a:t>
            </a:r>
            <a:r>
              <a:rPr lang="en-US" baseline="0" dirty="0" smtClean="0"/>
              <a:t>. </a:t>
            </a:r>
            <a:r>
              <a:rPr lang="en-US" b="1" baseline="0" dirty="0" smtClean="0"/>
              <a:t>Free call!</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Everyone </a:t>
            </a:r>
            <a:r>
              <a:rPr lang="en-US" b="1" dirty="0" smtClean="0"/>
              <a:t>recognizes</a:t>
            </a:r>
            <a:r>
              <a:rPr lang="en-US" dirty="0" smtClean="0"/>
              <a:t> these </a:t>
            </a:r>
            <a:r>
              <a:rPr lang="en-US" b="1" dirty="0" smtClean="0"/>
              <a:t>two criminals </a:t>
            </a:r>
            <a:r>
              <a:rPr lang="en-US" dirty="0" smtClean="0"/>
              <a:t>that built</a:t>
            </a:r>
            <a:r>
              <a:rPr lang="en-US" baseline="0" dirty="0" smtClean="0"/>
              <a:t> an empire on the back of crime right? </a:t>
            </a:r>
            <a:r>
              <a:rPr lang="en-US" b="1" baseline="0" dirty="0" smtClean="0"/>
              <a:t>Steve Jobs and Steve Wozniak</a:t>
            </a:r>
            <a:r>
              <a:rPr lang="en-US" baseline="0"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a:t>
            </a:r>
            <a:r>
              <a:rPr lang="en-US" dirty="0" smtClean="0">
                <a:hlinkClick r:id="rId3"/>
              </a:rPr>
              <a:t>http://techno-fandom.org/~hobbit/pix/rt11a/</a:t>
            </a:r>
            <a:r>
              <a:rPr lang="en-US" dirty="0" smtClean="0"/>
              <a:t> from</a:t>
            </a:r>
            <a:r>
              <a:rPr lang="en-US" b="0" dirty="0" smtClean="0"/>
              <a:t> </a:t>
            </a:r>
            <a:r>
              <a:rPr lang="en-US" sz="1200" b="0" i="0" kern="1200" dirty="0" smtClean="0">
                <a:solidFill>
                  <a:schemeClr val="tx1"/>
                </a:solidFill>
                <a:latin typeface="+mn-lt"/>
                <a:ea typeface="+mn-ea"/>
                <a:cs typeface="+mn-cs"/>
              </a:rPr>
              <a:t>The Telephone Museum in Ellsworth, Maine</a:t>
            </a:r>
            <a:r>
              <a:rPr lang="en-US" sz="1200" b="0" i="0" kern="1200" baseline="0" dirty="0" smtClean="0">
                <a:solidFill>
                  <a:schemeClr val="tx1"/>
                </a:solidFill>
                <a:latin typeface="+mn-lt"/>
                <a:ea typeface="+mn-ea"/>
                <a:cs typeface="+mn-cs"/>
              </a:rPr>
              <a:t> a 501(c)(3)</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Vuln</a:t>
            </a:r>
            <a:r>
              <a:rPr lang="en-US" dirty="0" smtClean="0"/>
              <a:t> info: http://osvdb.org/97296</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a:t>
            </a:r>
            <a:r>
              <a:rPr lang="en-US" dirty="0" smtClean="0">
                <a:hlinkClick r:id="rId4"/>
              </a:rPr>
              <a:t>http://en.wikipedia.org/wiki/Strowger_switch</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Vuln</a:t>
            </a:r>
            <a:r>
              <a:rPr lang="en-US" dirty="0" smtClean="0"/>
              <a:t> info: http://osvdb.org/97334</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Vuln</a:t>
            </a:r>
            <a:r>
              <a:rPr lang="en-US" dirty="0" smtClean="0"/>
              <a:t> info: http://osvdb.org/97335</a:t>
            </a:r>
          </a:p>
          <a:p>
            <a:r>
              <a:rPr lang="en-US" dirty="0" smtClean="0"/>
              <a:t>Image </a:t>
            </a:r>
            <a:r>
              <a:rPr lang="en-US" dirty="0" smtClean="0"/>
              <a:t>source: </a:t>
            </a:r>
            <a:r>
              <a:rPr lang="en-US" dirty="0" smtClean="0">
                <a:hlinkClick r:id="rId5"/>
              </a:rPr>
              <a:t>http://en.wikipedia.org/wiki/Panel_switch</a:t>
            </a:r>
            <a:endParaRPr lang="en-US" dirty="0" smtClean="0"/>
          </a:p>
          <a:p>
            <a:r>
              <a:rPr lang="en-US" dirty="0" err="1" smtClean="0"/>
              <a:t>Vuln</a:t>
            </a:r>
            <a:r>
              <a:rPr lang="en-US" dirty="0" smtClean="0"/>
              <a:t> ref: http://osvdb.org/97295</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where the </a:t>
            </a:r>
            <a:r>
              <a:rPr lang="en-US" b="1" dirty="0" smtClean="0"/>
              <a:t>phone company learned the hard way </a:t>
            </a:r>
            <a:r>
              <a:rPr lang="en-US" dirty="0" smtClean="0"/>
              <a:t>that </a:t>
            </a:r>
            <a:r>
              <a:rPr lang="en-US" b="1" dirty="0" smtClean="0"/>
              <a:t>user input was a bitch</a:t>
            </a:r>
            <a:r>
              <a:rPr lang="en-US" dirty="0" smtClean="0"/>
              <a:t>.</a:t>
            </a:r>
          </a:p>
          <a:p>
            <a:r>
              <a:rPr lang="en-US" b="1" dirty="0" smtClean="0"/>
              <a:t>Toys and electronics</a:t>
            </a:r>
            <a:r>
              <a:rPr lang="en-US" dirty="0" smtClean="0"/>
              <a:t> could both be used to </a:t>
            </a:r>
            <a:r>
              <a:rPr lang="en-US" b="1" dirty="0" smtClean="0"/>
              <a:t>circumvent the system to make free calls</a:t>
            </a:r>
            <a:r>
              <a:rPr lang="en-US" dirty="0" smtClean="0"/>
              <a:t>.</a:t>
            </a:r>
          </a:p>
          <a:p>
            <a:endParaRPr lang="en-US" baseline="0" dirty="0" smtClean="0"/>
          </a:p>
          <a:p>
            <a:r>
              <a:rPr lang="en-US" baseline="0" dirty="0" smtClean="0"/>
              <a:t>Blue Box (upper left / lower right) from </a:t>
            </a:r>
            <a:r>
              <a:rPr lang="en-US" dirty="0" smtClean="0">
                <a:hlinkClick r:id="rId3"/>
              </a:rPr>
              <a:t>http://www.offcon.org/phone-phreaking-demonstration.html</a:t>
            </a:r>
            <a:r>
              <a:rPr lang="en-US" dirty="0" smtClean="0"/>
              <a:t> and </a:t>
            </a:r>
            <a:r>
              <a:rPr lang="en-US" dirty="0" smtClean="0">
                <a:hlinkClick r:id="rId4"/>
              </a:rPr>
              <a:t>http://calitreview.com/37426/blind-boys-berkeley-blue-phone-hacks-and-wozniak/</a:t>
            </a:r>
            <a:endParaRPr lang="en-US" dirty="0" smtClean="0"/>
          </a:p>
          <a:p>
            <a:r>
              <a:rPr lang="en-US" dirty="0" smtClean="0"/>
              <a:t>Davy Crockett Cat and Canary Bird Call Flute (</a:t>
            </a:r>
            <a:r>
              <a:rPr lang="en-US" baseline="0" dirty="0" smtClean="0"/>
              <a:t> ) from </a:t>
            </a:r>
            <a:r>
              <a:rPr lang="en-US" dirty="0" smtClean="0">
                <a:hlinkClick r:id="rId5"/>
              </a:rPr>
              <a:t>http://www.slate.com/blogs/the_vault/2013/02/01/phone_phreaks_the_toy_whistles_early_hackers_used_to_break_into_the_phone.html</a:t>
            </a:r>
            <a:endParaRPr lang="en-US" dirty="0" smtClean="0"/>
          </a:p>
          <a:p>
            <a:r>
              <a:rPr lang="en-US" dirty="0" err="1" smtClean="0"/>
              <a:t>Capn</a:t>
            </a:r>
            <a:r>
              <a:rPr lang="en-US" dirty="0" smtClean="0"/>
              <a:t> Crunch </a:t>
            </a:r>
            <a:r>
              <a:rPr lang="en-US" dirty="0" err="1" smtClean="0"/>
              <a:t>Bo’sun</a:t>
            </a:r>
            <a:r>
              <a:rPr lang="en-US" dirty="0" smtClean="0"/>
              <a:t> Whistle (</a:t>
            </a:r>
            <a:r>
              <a:rPr lang="en-US" baseline="0" dirty="0" smtClean="0"/>
              <a:t> ) from </a:t>
            </a:r>
            <a:r>
              <a:rPr lang="en-US" dirty="0" smtClean="0">
                <a:hlinkClick r:id="rId5"/>
              </a:rPr>
              <a:t>http://www.slate.com/blogs/the_vault/2013/02/01/phone_phreaks_the_toy_whistles_early_hackers_used_to_break_into_the_phone.html</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a:t>
            </a:r>
            <a:r>
              <a:rPr lang="en-US" dirty="0" smtClean="0"/>
              <a:t>the “</a:t>
            </a:r>
            <a:r>
              <a:rPr lang="en-US" b="1" dirty="0" smtClean="0"/>
              <a:t>computer</a:t>
            </a:r>
            <a:r>
              <a:rPr lang="en-US" dirty="0" smtClean="0"/>
              <a:t>” </a:t>
            </a:r>
            <a:r>
              <a:rPr lang="en-US" b="1" dirty="0" smtClean="0"/>
              <a:t>history</a:t>
            </a:r>
            <a:r>
              <a:rPr lang="en-US" dirty="0" smtClean="0"/>
              <a:t> we’re more familiar with</a:t>
            </a:r>
            <a:r>
              <a:rPr lang="en-US" dirty="0" smtClean="0"/>
              <a:t>. </a:t>
            </a:r>
            <a:r>
              <a:rPr lang="en-US" b="1" baseline="0" dirty="0" smtClean="0"/>
              <a:t>Handful of computer </a:t>
            </a:r>
            <a:r>
              <a:rPr lang="en-US" b="1" baseline="0" dirty="0" err="1" smtClean="0"/>
              <a:t>vulns</a:t>
            </a:r>
            <a:r>
              <a:rPr lang="en-US" b="1" baseline="0" dirty="0" smtClean="0"/>
              <a:t> in 1960s</a:t>
            </a:r>
            <a:endParaRPr lang="en-US" baseline="0" dirty="0" smtClean="0"/>
          </a:p>
          <a:p>
            <a:pPr marL="228600" indent="-228600">
              <a:buNone/>
            </a:pPr>
            <a:r>
              <a:rPr lang="en-US" b="1" dirty="0" smtClean="0"/>
              <a:t>IBM 7094</a:t>
            </a:r>
            <a:r>
              <a:rPr lang="en-US" dirty="0" smtClean="0"/>
              <a:t>, the </a:t>
            </a:r>
            <a:r>
              <a:rPr lang="en-US" b="1" dirty="0" smtClean="0"/>
              <a:t>first multi-user system I am aware of</a:t>
            </a:r>
            <a:r>
              <a:rPr lang="en-US" dirty="0" smtClean="0"/>
              <a:t> that has</a:t>
            </a:r>
            <a:r>
              <a:rPr lang="en-US" baseline="0" dirty="0" smtClean="0"/>
              <a:t> </a:t>
            </a:r>
            <a:r>
              <a:rPr lang="en-US" b="1" baseline="0" dirty="0" smtClean="0"/>
              <a:t>software vulnerabilities</a:t>
            </a:r>
            <a:r>
              <a:rPr lang="en-US" baseline="0" dirty="0" smtClean="0"/>
              <a:t> we’re familiar with.</a:t>
            </a:r>
          </a:p>
          <a:p>
            <a:pPr marL="228600" indent="-228600">
              <a:buNone/>
            </a:pPr>
            <a:r>
              <a:rPr lang="en-US" dirty="0" smtClean="0"/>
              <a:t>User Password disclosure, restriction bypass, local </a:t>
            </a:r>
            <a:r>
              <a:rPr lang="en-US" dirty="0" err="1" smtClean="0"/>
              <a:t>DoS</a:t>
            </a:r>
            <a:endParaRPr lang="en-US" dirty="0" smtClean="0"/>
          </a:p>
          <a:p>
            <a:endParaRPr lang="en-US" dirty="0" smtClean="0"/>
          </a:p>
          <a:p>
            <a:r>
              <a:rPr lang="en-US" dirty="0" smtClean="0"/>
              <a:t>Image source: http://securitywatch.pcmag.com/vulnerabilities/284632-the-world-s-oldest-software-vulnerability  (story based</a:t>
            </a:r>
            <a:r>
              <a:rPr lang="en-US" baseline="0" dirty="0" smtClean="0"/>
              <a:t> on my contest to find the oldest </a:t>
            </a:r>
            <a:r>
              <a:rPr lang="en-US" baseline="0" dirty="0" err="1" smtClean="0"/>
              <a:t>vuln</a:t>
            </a:r>
            <a:r>
              <a:rPr lang="en-US" baseline="0" dirty="0" smtClean="0"/>
              <a:t>, which is no longer the oldest</a:t>
            </a:r>
            <a:r>
              <a:rPr lang="en-US" baseline="0" dirty="0" smtClean="0"/>
              <a:t>!)</a:t>
            </a:r>
          </a:p>
          <a:p>
            <a:pPr marL="228600" indent="-228600">
              <a:buNone/>
            </a:pPr>
            <a:r>
              <a:rPr lang="en-US" dirty="0" smtClean="0"/>
              <a:t>http://en.wikipedia.org/wiki/Compatible_Time-Sharing_System</a:t>
            </a:r>
          </a:p>
          <a:p>
            <a:pPr marL="228600" indent="-228600">
              <a:buNone/>
            </a:pPr>
            <a:r>
              <a:rPr lang="en-US" dirty="0" smtClean="0"/>
              <a:t>http://www.multicians.org/thvv/7094.html</a:t>
            </a:r>
          </a:p>
          <a:p>
            <a:pPr marL="228600" indent="-228600">
              <a:buNone/>
            </a:pPr>
            <a:r>
              <a:rPr lang="en-US" dirty="0" smtClean="0"/>
              <a:t>Image source: http://www.piercefuller.com/library/pan7094.html?id=pan7094</a:t>
            </a:r>
          </a:p>
          <a:p>
            <a:pPr marL="228600" indent="-228600">
              <a:buNone/>
            </a:pPr>
            <a:r>
              <a:rPr lang="en-US" dirty="0" smtClean="0"/>
              <a:t>I wanted to use this image:</a:t>
            </a:r>
          </a:p>
          <a:p>
            <a:pPr marL="228600" indent="-228600">
              <a:buNone/>
            </a:pPr>
            <a:r>
              <a:rPr lang="en-US" dirty="0" smtClean="0"/>
              <a:t>http://www.gettyimages.com/detail/photo/woman-at-computer-control-panel-1960-high-res-stock-photography/10153785#</a:t>
            </a:r>
          </a:p>
          <a:p>
            <a:pPr marL="228600" indent="-228600">
              <a:buNone/>
            </a:pPr>
            <a:r>
              <a:rPr lang="en-US" dirty="0" smtClean="0"/>
              <a:t>Since it</a:t>
            </a:r>
            <a:r>
              <a:rPr lang="en-US" baseline="0" dirty="0" smtClean="0"/>
              <a:t> was high res and showed a woman working on computers again! But </a:t>
            </a:r>
            <a:r>
              <a:rPr lang="en-US" baseline="0" dirty="0" err="1" smtClean="0"/>
              <a:t>GettyImages</a:t>
            </a:r>
            <a:r>
              <a:rPr lang="en-US" baseline="0" dirty="0" smtClean="0"/>
              <a:t> said no, I would have to pay $685 to use it. Here is my convo with </a:t>
            </a:r>
            <a:r>
              <a:rPr lang="en-US" baseline="0" dirty="0" err="1" smtClean="0"/>
              <a:t>GettyImages</a:t>
            </a:r>
            <a:r>
              <a:rPr lang="en-US" baseline="0" dirty="0" smtClean="0"/>
              <a:t>:</a:t>
            </a:r>
          </a:p>
          <a:p>
            <a:pPr marL="228600" indent="-228600">
              <a:buNone/>
            </a:pPr>
            <a:r>
              <a:rPr lang="en-US" dirty="0" smtClean="0">
                <a:hlinkClick r:id="rId3"/>
              </a:rPr>
              <a:t>http://jerichoattrition.wordpress.com/2013/10/17/any-wonder-why-people-use-images-without-attribution/</a:t>
            </a:r>
            <a:endParaRPr lang="en-US" dirty="0" smtClean="0"/>
          </a:p>
          <a:p>
            <a:r>
              <a:rPr lang="en-US" baseline="0" dirty="0" smtClean="0"/>
              <a:t>Image source: </a:t>
            </a:r>
            <a:r>
              <a:rPr lang="en-US" dirty="0" smtClean="0">
                <a:hlinkClick r:id="rId4"/>
              </a:rPr>
              <a:t>http://germanhistorydocs.ghi-dc.org/sub_image.cfm?image_id=148</a:t>
            </a:r>
            <a:endParaRPr lang="en-US" dirty="0" smtClean="0"/>
          </a:p>
          <a:p>
            <a:r>
              <a:rPr lang="en-US" dirty="0" smtClean="0"/>
              <a:t>Image source:</a:t>
            </a:r>
            <a:r>
              <a:rPr lang="en-US" baseline="0" dirty="0" smtClean="0"/>
              <a:t> </a:t>
            </a:r>
            <a:r>
              <a:rPr lang="en-US" dirty="0" smtClean="0">
                <a:hlinkClick r:id="rId5"/>
              </a:rPr>
              <a:t>http://www.census.gov/history/www/innovations/technology/fosdic.html</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1970s brought us a world of fun in the vulnerability world</a:t>
            </a:r>
            <a:r>
              <a:rPr lang="en-US" baseline="0" dirty="0" smtClean="0"/>
              <a:t>!</a:t>
            </a:r>
          </a:p>
          <a:p>
            <a:r>
              <a:rPr lang="en-US" dirty="0" smtClean="0"/>
              <a:t>Who </a:t>
            </a:r>
            <a:r>
              <a:rPr lang="en-US" dirty="0" smtClean="0"/>
              <a:t>remembers this wonderful game? </a:t>
            </a:r>
            <a:r>
              <a:rPr lang="en-US" b="1" dirty="0" smtClean="0"/>
              <a:t>Oregon trail</a:t>
            </a:r>
            <a:r>
              <a:rPr lang="en-US" dirty="0" smtClean="0"/>
              <a:t>!</a:t>
            </a:r>
          </a:p>
          <a:p>
            <a:r>
              <a:rPr lang="en-US" dirty="0" smtClean="0"/>
              <a:t>While </a:t>
            </a:r>
            <a:r>
              <a:rPr lang="en-US" b="1" dirty="0" smtClean="0"/>
              <a:t>not a multi-user game for most of it</a:t>
            </a:r>
            <a:r>
              <a:rPr lang="en-US" dirty="0" smtClean="0"/>
              <a:t>, you could </a:t>
            </a:r>
            <a:r>
              <a:rPr lang="en-US" b="1" dirty="0" smtClean="0"/>
              <a:t>play it over TTY terminals or the phone line</a:t>
            </a:r>
            <a:r>
              <a:rPr lang="en-US" dirty="0" smtClean="0"/>
              <a:t>.</a:t>
            </a:r>
          </a:p>
          <a:p>
            <a:r>
              <a:rPr lang="en-US" dirty="0" smtClean="0"/>
              <a:t>It reminds us that even for harmless apps, </a:t>
            </a:r>
            <a:r>
              <a:rPr lang="en-US" b="1" dirty="0" smtClean="0"/>
              <a:t>trusting user input is bad</a:t>
            </a:r>
            <a:r>
              <a:rPr lang="en-US" dirty="0" smtClean="0"/>
              <a:t>.</a:t>
            </a:r>
          </a:p>
          <a:p>
            <a:endParaRPr lang="en-US" dirty="0" smtClean="0"/>
          </a:p>
          <a:p>
            <a:r>
              <a:rPr lang="en-US" b="1" dirty="0" smtClean="0"/>
              <a:t>1972</a:t>
            </a:r>
            <a:r>
              <a:rPr lang="en-US" dirty="0" smtClean="0"/>
              <a:t>-01-01 	The Oregon Trail </a:t>
            </a:r>
            <a:r>
              <a:rPr lang="en-US" b="1" dirty="0" smtClean="0"/>
              <a:t>Negative Input Money Manipulation</a:t>
            </a:r>
            <a:r>
              <a:rPr lang="en-US" dirty="0" smtClean="0"/>
              <a:t>		http://osvdb.org/97324</a:t>
            </a:r>
          </a:p>
          <a:p>
            <a:endParaRPr lang="en-US" dirty="0" smtClean="0"/>
          </a:p>
          <a:p>
            <a:r>
              <a:rPr lang="en-US" dirty="0" smtClean="0"/>
              <a:t>Image source: </a:t>
            </a:r>
            <a:r>
              <a:rPr lang="en-US" dirty="0" smtClean="0">
                <a:hlinkClick r:id="rId3"/>
              </a:rPr>
              <a:t>http://latimesblogs.latimes.com/technology/2009/02/oregon-trail-ip.html</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PDP-10</a:t>
            </a:r>
            <a:r>
              <a:rPr lang="en-US" dirty="0" smtClean="0"/>
              <a:t>, </a:t>
            </a:r>
            <a:r>
              <a:rPr lang="en-US" b="1" baseline="0" dirty="0" smtClean="0"/>
              <a:t>1972</a:t>
            </a:r>
            <a:r>
              <a:rPr lang="en-US" baseline="0" dirty="0" smtClean="0"/>
              <a:t>, </a:t>
            </a:r>
            <a:r>
              <a:rPr lang="en-US" b="1" baseline="0" dirty="0" smtClean="0"/>
              <a:t>timing </a:t>
            </a:r>
            <a:r>
              <a:rPr lang="en-US" b="1" baseline="0" dirty="0" smtClean="0"/>
              <a:t>attack vulnerability </a:t>
            </a:r>
            <a:r>
              <a:rPr lang="en-US" baseline="0" dirty="0" smtClean="0"/>
              <a:t>that </a:t>
            </a:r>
            <a:r>
              <a:rPr lang="en-US" b="1" baseline="0" dirty="0" smtClean="0"/>
              <a:t>allowed a user to figure out another’s password</a:t>
            </a:r>
            <a:r>
              <a:rPr lang="en-US" baseline="0" dirty="0" smtClean="0"/>
              <a:t>.</a:t>
            </a:r>
            <a:endParaRPr lang="en-US" dirty="0" smtClean="0"/>
          </a:p>
          <a:p>
            <a:r>
              <a:rPr lang="en-US" b="1" dirty="0" smtClean="0"/>
              <a:t>Honeywell DPS6</a:t>
            </a:r>
            <a:r>
              <a:rPr lang="en-US" dirty="0" smtClean="0"/>
              <a:t> running</a:t>
            </a:r>
            <a:r>
              <a:rPr lang="en-US" baseline="0" dirty="0" smtClean="0"/>
              <a:t> </a:t>
            </a:r>
            <a:r>
              <a:rPr lang="en-US" b="1" baseline="0" dirty="0" smtClean="0"/>
              <a:t>GCOS-III</a:t>
            </a:r>
            <a:r>
              <a:rPr lang="en-US" baseline="0" dirty="0" smtClean="0"/>
              <a:t>, </a:t>
            </a:r>
            <a:r>
              <a:rPr lang="en-US" b="1" baseline="0" dirty="0" smtClean="0"/>
              <a:t>October, 1972 two </a:t>
            </a:r>
            <a:r>
              <a:rPr lang="en-US" b="1" baseline="0" dirty="0" err="1" smtClean="0"/>
              <a:t>vulns</a:t>
            </a:r>
            <a:r>
              <a:rPr lang="en-US" b="1" baseline="0" dirty="0" smtClean="0"/>
              <a:t> were discovered</a:t>
            </a:r>
            <a:r>
              <a:rPr lang="en-US" baseline="0" dirty="0" smtClean="0"/>
              <a:t> in it, and </a:t>
            </a:r>
            <a:r>
              <a:rPr lang="en-US" b="1" baseline="0" dirty="0" smtClean="0"/>
              <a:t>another in 1979</a:t>
            </a:r>
            <a:r>
              <a:rPr lang="en-US" baseline="0" dirty="0" smtClean="0"/>
              <a:t>.</a:t>
            </a:r>
          </a:p>
          <a:p>
            <a:r>
              <a:rPr lang="en-US" b="1" baseline="0" dirty="0" smtClean="0"/>
              <a:t>- execute commands outside the security envelope</a:t>
            </a:r>
            <a:r>
              <a:rPr lang="en-US" baseline="0" dirty="0" smtClean="0"/>
              <a:t>. </a:t>
            </a:r>
            <a:r>
              <a:rPr lang="en-US" b="1" baseline="0" dirty="0" smtClean="0"/>
              <a:t>disclosure of arbitrary user credentials</a:t>
            </a:r>
            <a:r>
              <a:rPr lang="en-US" baseline="0" dirty="0" smtClean="0"/>
              <a:t>. </a:t>
            </a:r>
            <a:r>
              <a:rPr lang="en-US" b="1" baseline="0" dirty="0" smtClean="0"/>
              <a:t>unprotected user-accessible memory</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PLATO IV,</a:t>
            </a:r>
            <a:r>
              <a:rPr lang="en-US" dirty="0" smtClean="0"/>
              <a:t> </a:t>
            </a:r>
            <a:r>
              <a:rPr lang="en-US" b="1" baseline="0" dirty="0" smtClean="0"/>
              <a:t>crafted ‘</a:t>
            </a:r>
            <a:r>
              <a:rPr lang="en-US" b="1" baseline="0" dirty="0" err="1" smtClean="0"/>
              <a:t>ext</a:t>
            </a:r>
            <a:r>
              <a:rPr lang="en-US" b="1" baseline="0" dirty="0" smtClean="0"/>
              <a:t>’ command</a:t>
            </a:r>
            <a:r>
              <a:rPr lang="en-US" baseline="0" dirty="0" smtClean="0"/>
              <a:t> sent to a </a:t>
            </a:r>
            <a:r>
              <a:rPr lang="en-US" b="1" baseline="0" dirty="0" smtClean="0"/>
              <a:t>remote terminal</a:t>
            </a:r>
            <a:r>
              <a:rPr lang="en-US" baseline="0" dirty="0" smtClean="0"/>
              <a:t>, could </a:t>
            </a:r>
            <a:r>
              <a:rPr lang="en-US" b="1" baseline="0" dirty="0" smtClean="0"/>
              <a:t>lock it up</a:t>
            </a:r>
            <a:r>
              <a:rPr lang="en-US" baseline="0" dirty="0" smtClean="0"/>
              <a:t> requiring a power reset to fix.</a:t>
            </a:r>
            <a:endParaRPr lang="en-US" dirty="0" smtClean="0"/>
          </a:p>
          <a:p>
            <a:r>
              <a:rPr lang="en-US" dirty="0" smtClean="0"/>
              <a:t>MIT</a:t>
            </a:r>
            <a:r>
              <a:rPr lang="en-US" baseline="0" dirty="0" smtClean="0"/>
              <a:t>’s </a:t>
            </a:r>
            <a:r>
              <a:rPr lang="en-US" b="1" baseline="0" dirty="0" smtClean="0"/>
              <a:t>Honeywell </a:t>
            </a:r>
            <a:r>
              <a:rPr lang="en-US" b="1" dirty="0" smtClean="0"/>
              <a:t>6180</a:t>
            </a:r>
            <a:r>
              <a:rPr lang="en-US" dirty="0" smtClean="0"/>
              <a:t>, one of many computers that ran </a:t>
            </a:r>
            <a:r>
              <a:rPr lang="en-US" b="1" dirty="0" err="1" smtClean="0"/>
              <a:t>Multics</a:t>
            </a:r>
            <a:r>
              <a:rPr lang="en-US" dirty="0" smtClean="0"/>
              <a:t>,</a:t>
            </a:r>
            <a:r>
              <a:rPr lang="en-US" baseline="0" dirty="0" smtClean="0"/>
              <a:t> </a:t>
            </a:r>
            <a:r>
              <a:rPr lang="en-US" sz="1200" b="0" i="0" kern="1200" dirty="0" smtClean="0">
                <a:solidFill>
                  <a:schemeClr val="tx1"/>
                </a:solidFill>
                <a:latin typeface="+mn-lt"/>
                <a:ea typeface="+mn-ea"/>
                <a:cs typeface="+mn-cs"/>
              </a:rPr>
              <a:t>"Multiplexed Information and Computing Service"</a:t>
            </a:r>
            <a:r>
              <a:rPr lang="en-US" dirty="0" smtClean="0"/>
              <a:t>.</a:t>
            </a:r>
          </a:p>
          <a:p>
            <a:r>
              <a:rPr lang="en-US" dirty="0" smtClean="0"/>
              <a:t>In the </a:t>
            </a:r>
            <a:r>
              <a:rPr lang="en-US" b="1" dirty="0" smtClean="0"/>
              <a:t>70’s</a:t>
            </a:r>
            <a:r>
              <a:rPr lang="en-US" dirty="0" smtClean="0"/>
              <a:t>, there were </a:t>
            </a:r>
            <a:r>
              <a:rPr lang="en-US" b="1" dirty="0" smtClean="0"/>
              <a:t>10 known vulnerabilities</a:t>
            </a:r>
            <a:r>
              <a:rPr lang="en-US" dirty="0" smtClean="0"/>
              <a:t> in </a:t>
            </a:r>
            <a:r>
              <a:rPr lang="en-US" dirty="0" err="1" smtClean="0"/>
              <a:t>Multics</a:t>
            </a:r>
            <a:r>
              <a:rPr lang="en-US" dirty="0" smtClean="0"/>
              <a:t>.</a:t>
            </a:r>
          </a:p>
          <a:p>
            <a:endParaRPr lang="en-US" dirty="0" smtClean="0"/>
          </a:p>
          <a:p>
            <a:r>
              <a:rPr lang="en-US" dirty="0" smtClean="0"/>
              <a:t>PDP-10 Info: </a:t>
            </a:r>
            <a:r>
              <a:rPr lang="en-US" dirty="0" smtClean="0">
                <a:hlinkClick r:id="rId3"/>
              </a:rPr>
              <a:t>http://en.wikipedia.org/wiki/PDP-10</a:t>
            </a:r>
            <a:endParaRPr lang="en-US" dirty="0" smtClean="0"/>
          </a:p>
          <a:p>
            <a:r>
              <a:rPr lang="en-US" dirty="0" err="1" smtClean="0"/>
              <a:t>Tcsh</a:t>
            </a:r>
            <a:r>
              <a:rPr lang="en-US" dirty="0" smtClean="0"/>
              <a:t> Info: </a:t>
            </a:r>
            <a:r>
              <a:rPr lang="en-US" dirty="0" smtClean="0">
                <a:hlinkClick r:id="rId4"/>
              </a:rPr>
              <a:t>http://www.herongyang.com/Computer-History/Tcsh-What-Is-Tcsh.html</a:t>
            </a:r>
            <a:endParaRPr lang="en-US" dirty="0" smtClean="0"/>
          </a:p>
          <a:p>
            <a:r>
              <a:rPr lang="en-US" dirty="0" smtClean="0"/>
              <a:t>Image source: http://cds.cern.ch/record/916840</a:t>
            </a:r>
          </a:p>
          <a:p>
            <a:r>
              <a:rPr lang="en-US" b="1" dirty="0" smtClean="0"/>
              <a:t>1972</a:t>
            </a:r>
            <a:r>
              <a:rPr lang="en-US" dirty="0" smtClean="0"/>
              <a:t>-01-01 	TENEX Page Fault Race Condition Password Prediction Weakness 		http://</a:t>
            </a:r>
            <a:r>
              <a:rPr lang="en-US" dirty="0" smtClean="0"/>
              <a:t>osvdb.org/23199</a:t>
            </a:r>
            <a:endParaRPr lang="en-US" baseline="0" dirty="0" smtClean="0"/>
          </a:p>
          <a:p>
            <a:r>
              <a:rPr lang="en-US" baseline="0" dirty="0" smtClean="0"/>
              <a:t>GCOS Info: </a:t>
            </a:r>
            <a:r>
              <a:rPr lang="en-US" dirty="0" smtClean="0">
                <a:hlinkClick r:id="rId5"/>
              </a:rPr>
              <a:t>http://en.wikipedia.org/wiki/General_Comprehensive_Operating_System</a:t>
            </a:r>
            <a:endParaRPr lang="en-US" baseline="0" dirty="0" smtClean="0"/>
          </a:p>
          <a:p>
            <a:r>
              <a:rPr lang="en-US" baseline="0" dirty="0" smtClean="0"/>
              <a:t>Image source: </a:t>
            </a:r>
            <a:r>
              <a:rPr lang="en-US" dirty="0" smtClean="0">
                <a:hlinkClick r:id="rId6"/>
              </a:rPr>
              <a:t>http://www.teigland.de/19.html</a:t>
            </a:r>
            <a:endParaRPr lang="en-US" dirty="0" smtClean="0"/>
          </a:p>
          <a:p>
            <a:r>
              <a:rPr lang="en-US" dirty="0" smtClean="0"/>
              <a:t>1972-10-01 	GCOS-III on HIS 635 TS FORTRAN Assigned GO TO Envelope Bypass 	http://osvdb.org/22137</a:t>
            </a:r>
          </a:p>
          <a:p>
            <a:r>
              <a:rPr lang="en-US" dirty="0" smtClean="0"/>
              <a:t>1972-10-01 	GCOS-III FILSYS Buffer Allocation Information Disclosure 		http://osvdb.org/22138</a:t>
            </a:r>
          </a:p>
          <a:p>
            <a:r>
              <a:rPr lang="en-US" dirty="0" smtClean="0"/>
              <a:t>1979-01-01 	GCOS-III Memory Print Arbitrary Passwords Local Disclosure 		http://osvdb.org/82445</a:t>
            </a:r>
          </a:p>
          <a:p>
            <a:r>
              <a:rPr lang="en-US" dirty="0" smtClean="0"/>
              <a:t>Info on TUTOR: </a:t>
            </a:r>
            <a:r>
              <a:rPr lang="en-US" dirty="0" smtClean="0">
                <a:hlinkClick r:id="rId7"/>
              </a:rPr>
              <a:t>http://en.wikipedia.org/wiki/TUTOR_(programming_language)</a:t>
            </a:r>
            <a:endParaRPr lang="en-US" dirty="0" smtClean="0"/>
          </a:p>
          <a:p>
            <a:r>
              <a:rPr lang="en-US" dirty="0" smtClean="0"/>
              <a:t>Info on PLATO IV: </a:t>
            </a:r>
            <a:r>
              <a:rPr lang="en-US" dirty="0" smtClean="0">
                <a:hlinkClick r:id="rId8"/>
              </a:rPr>
              <a:t>http://en.wikipedia.org/wiki/PLATO_(computer_system)</a:t>
            </a:r>
            <a:endParaRPr lang="en-US" dirty="0" smtClean="0"/>
          </a:p>
          <a:p>
            <a:r>
              <a:rPr lang="en-US" dirty="0" smtClean="0"/>
              <a:t>Image source: </a:t>
            </a:r>
            <a:r>
              <a:rPr lang="en-US" dirty="0" smtClean="0">
                <a:hlinkClick r:id="rId9"/>
              </a:rPr>
              <a:t>http://web.archive.org/web/20110618184853/http://edudemic.com/2011/04/classroom-technology</a:t>
            </a:r>
            <a:endParaRPr lang="en-US" dirty="0" smtClean="0"/>
          </a:p>
          <a:p>
            <a:r>
              <a:rPr lang="en-US" dirty="0" smtClean="0"/>
              <a:t>Note: Image</a:t>
            </a:r>
            <a:r>
              <a:rPr lang="en-US" baseline="0" dirty="0" smtClean="0"/>
              <a:t> watermark (UIUC Archive) indicates original point of origin </a:t>
            </a:r>
            <a:r>
              <a:rPr lang="en-US" dirty="0" smtClean="0">
                <a:hlinkClick r:id="rId10"/>
              </a:rPr>
              <a:t>http://www.library.illinois.edu/hpnl/genealogy/uiuc.html</a:t>
            </a:r>
            <a:r>
              <a:rPr lang="en-US" dirty="0" smtClean="0"/>
              <a:t> </a:t>
            </a:r>
          </a:p>
          <a:p>
            <a:r>
              <a:rPr lang="en-US" b="1" dirty="0" smtClean="0"/>
              <a:t>1974</a:t>
            </a:r>
            <a:r>
              <a:rPr lang="en-US" dirty="0" smtClean="0"/>
              <a:t>-01-01 	TUTOR on PLATO IV </a:t>
            </a:r>
            <a:r>
              <a:rPr lang="en-US" dirty="0" err="1" smtClean="0"/>
              <a:t>ext</a:t>
            </a:r>
            <a:r>
              <a:rPr lang="en-US" dirty="0" smtClean="0"/>
              <a:t> Command Remote </a:t>
            </a:r>
            <a:r>
              <a:rPr lang="en-US" dirty="0" err="1" smtClean="0"/>
              <a:t>DoS</a:t>
            </a:r>
            <a:r>
              <a:rPr lang="en-US" dirty="0" smtClean="0"/>
              <a:t>		http://osvdb.org/66172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More info: http://www.multicians.org/security.html</a:t>
            </a:r>
          </a:p>
          <a:p>
            <a:r>
              <a:rPr lang="en-US" dirty="0" smtClean="0"/>
              <a:t>Image source: </a:t>
            </a:r>
            <a:r>
              <a:rPr lang="en-US" dirty="0" smtClean="0">
                <a:hlinkClick r:id="rId11"/>
              </a:rPr>
              <a:t>http://www.multicians.org/features.html</a:t>
            </a:r>
            <a:endParaRPr lang="en-US" dirty="0" smtClean="0"/>
          </a:p>
          <a:p>
            <a:r>
              <a:rPr lang="en-US" dirty="0" smtClean="0"/>
              <a:t>1974-06-01 	</a:t>
            </a:r>
            <a:r>
              <a:rPr lang="en-US" dirty="0" err="1" smtClean="0"/>
              <a:t>Multics</a:t>
            </a:r>
            <a:r>
              <a:rPr lang="en-US" dirty="0" smtClean="0"/>
              <a:t> on HIS 645 </a:t>
            </a:r>
            <a:r>
              <a:rPr lang="en-US" dirty="0" err="1" smtClean="0"/>
              <a:t>mxerror</a:t>
            </a:r>
            <a:r>
              <a:rPr lang="en-US" dirty="0" smtClean="0"/>
              <a:t> Crafted signaller|0 Local </a:t>
            </a:r>
            <a:r>
              <a:rPr lang="en-US" dirty="0" err="1" smtClean="0"/>
              <a:t>DoS</a:t>
            </a:r>
            <a:r>
              <a:rPr lang="en-US" dirty="0" smtClean="0"/>
              <a:t> 		http://osvdb.org/22133</a:t>
            </a:r>
          </a:p>
          <a:p>
            <a:r>
              <a:rPr lang="en-US" dirty="0" smtClean="0"/>
              <a:t>1974-06-01 	</a:t>
            </a:r>
            <a:r>
              <a:rPr lang="en-US" dirty="0" err="1" smtClean="0"/>
              <a:t>Multics</a:t>
            </a:r>
            <a:r>
              <a:rPr lang="en-US" dirty="0" smtClean="0"/>
              <a:t> on HIS 645 Unlocked Stack Base Master Mode Privilege Escalation 	http://osvdb.org/22134</a:t>
            </a:r>
          </a:p>
          <a:p>
            <a:r>
              <a:rPr lang="en-US" dirty="0" smtClean="0"/>
              <a:t>1974-06-01 	</a:t>
            </a:r>
            <a:r>
              <a:rPr lang="en-US" dirty="0" err="1" smtClean="0"/>
              <a:t>Multics</a:t>
            </a:r>
            <a:r>
              <a:rPr lang="en-US" dirty="0" smtClean="0"/>
              <a:t> on HIS 645 Execute Instruction SDW Access Check Bypass 		http://osvdb.org/22135</a:t>
            </a:r>
          </a:p>
          <a:p>
            <a:r>
              <a:rPr lang="en-US" dirty="0" smtClean="0"/>
              <a:t>1974-06-01 	</a:t>
            </a:r>
            <a:r>
              <a:rPr lang="en-US" dirty="0" err="1" smtClean="0"/>
              <a:t>Multics</a:t>
            </a:r>
            <a:r>
              <a:rPr lang="en-US" dirty="0" smtClean="0"/>
              <a:t> on HIS 645 Crafted IDC Modifier Privileged Ring Access 		http://osvdb.org/22136</a:t>
            </a:r>
          </a:p>
          <a:p>
            <a:r>
              <a:rPr lang="en-US" dirty="0" smtClean="0"/>
              <a:t>1974-06-01 	</a:t>
            </a:r>
            <a:r>
              <a:rPr lang="en-US" dirty="0" err="1" smtClean="0"/>
              <a:t>Multics</a:t>
            </a:r>
            <a:r>
              <a:rPr lang="en-US" dirty="0" smtClean="0"/>
              <a:t> on 6180 Call Limiter Gate Segment Failure Privilege Escalation 	http://osvdb.org/22128</a:t>
            </a:r>
          </a:p>
          <a:p>
            <a:r>
              <a:rPr lang="en-US" dirty="0" smtClean="0"/>
              <a:t>1974-06-01 	</a:t>
            </a:r>
            <a:r>
              <a:rPr lang="en-US" dirty="0" err="1" smtClean="0"/>
              <a:t>Multics</a:t>
            </a:r>
            <a:r>
              <a:rPr lang="en-US" dirty="0" smtClean="0"/>
              <a:t> on 6180 Tally Word Permission Error Login </a:t>
            </a:r>
            <a:r>
              <a:rPr lang="en-US" dirty="0" err="1" smtClean="0"/>
              <a:t>DoS</a:t>
            </a:r>
            <a:r>
              <a:rPr lang="en-US" dirty="0" smtClean="0"/>
              <a:t> 		http://osvdb.org/22129</a:t>
            </a:r>
          </a:p>
          <a:p>
            <a:r>
              <a:rPr lang="en-US" dirty="0" smtClean="0"/>
              <a:t>1974-06-01 	</a:t>
            </a:r>
            <a:r>
              <a:rPr lang="en-US" dirty="0" err="1" smtClean="0"/>
              <a:t>Multics</a:t>
            </a:r>
            <a:r>
              <a:rPr lang="en-US" dirty="0" smtClean="0"/>
              <a:t> on 6180 SLT-KS Dual SDW </a:t>
            </a:r>
            <a:r>
              <a:rPr lang="en-US" dirty="0" err="1" smtClean="0"/>
              <a:t>hphcs</a:t>
            </a:r>
            <a:r>
              <a:rPr lang="en-US" dirty="0" smtClean="0"/>
              <a:t>_ Privilege Escalation 		http://osvdb.org/22130</a:t>
            </a:r>
          </a:p>
          <a:p>
            <a:r>
              <a:rPr lang="en-US" dirty="0" smtClean="0"/>
              <a:t>1974-06-01 	</a:t>
            </a:r>
            <a:r>
              <a:rPr lang="en-US" dirty="0" err="1" smtClean="0"/>
              <a:t>Multics</a:t>
            </a:r>
            <a:r>
              <a:rPr lang="en-US" dirty="0" smtClean="0"/>
              <a:t> on 6180 Multiple Unspecified Issues 			http://osvdb.org/22131</a:t>
            </a:r>
          </a:p>
          <a:p>
            <a:r>
              <a:rPr lang="en-US" dirty="0" smtClean="0"/>
              <a:t>1977-01-01 	</a:t>
            </a:r>
            <a:r>
              <a:rPr lang="en-US" dirty="0" err="1" smtClean="0"/>
              <a:t>Multics</a:t>
            </a:r>
            <a:r>
              <a:rPr lang="en-US" dirty="0" smtClean="0"/>
              <a:t> on GE-645 XRAY Facility Arbitrary File Access 			http://osvdb.org/23345</a:t>
            </a:r>
          </a:p>
          <a:p>
            <a:r>
              <a:rPr lang="en-US" dirty="0" smtClean="0"/>
              <a:t>1979-01-01 	</a:t>
            </a:r>
            <a:r>
              <a:rPr lang="en-US" dirty="0" err="1" smtClean="0"/>
              <a:t>Multics</a:t>
            </a:r>
            <a:r>
              <a:rPr lang="en-US" dirty="0" smtClean="0"/>
              <a:t> Password File Encryption Compromise 			http://osvdb.org/82446</a:t>
            </a:r>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Early 1979</a:t>
            </a:r>
            <a:r>
              <a:rPr lang="en-US" dirty="0" smtClean="0"/>
              <a:t>, </a:t>
            </a:r>
            <a:r>
              <a:rPr lang="en-US" b="1" dirty="0" smtClean="0"/>
              <a:t>Roger</a:t>
            </a:r>
            <a:r>
              <a:rPr lang="en-US" b="1" baseline="0" dirty="0" smtClean="0"/>
              <a:t> R. Schell</a:t>
            </a:r>
            <a:r>
              <a:rPr lang="en-US" baseline="0" dirty="0" smtClean="0"/>
              <a:t> led a </a:t>
            </a:r>
            <a:r>
              <a:rPr lang="en-US" b="1" baseline="0" dirty="0" smtClean="0"/>
              <a:t>tiger team</a:t>
            </a:r>
            <a:r>
              <a:rPr lang="en-US" baseline="0" dirty="0" smtClean="0"/>
              <a:t> while at the </a:t>
            </a:r>
            <a:r>
              <a:rPr lang="en-US" b="1" baseline="0" dirty="0" smtClean="0"/>
              <a:t>Naval Postgraduate School</a:t>
            </a:r>
            <a:r>
              <a:rPr lang="en-US" baseline="0" dirty="0" smtClean="0"/>
              <a:t> (NPS) for the military </a:t>
            </a:r>
            <a:r>
              <a:rPr lang="en-US" b="1" baseline="0" dirty="0" smtClean="0"/>
              <a:t>against the </a:t>
            </a:r>
            <a:r>
              <a:rPr lang="en-US" b="1" baseline="0" dirty="0" err="1" smtClean="0"/>
              <a:t>Multics</a:t>
            </a:r>
            <a:r>
              <a:rPr lang="en-US" b="1" baseline="0" dirty="0" smtClean="0"/>
              <a:t> operating system</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During test, they </a:t>
            </a:r>
            <a:r>
              <a:rPr lang="en-US" b="1" baseline="0" dirty="0" smtClean="0"/>
              <a:t>penetrated </a:t>
            </a:r>
            <a:r>
              <a:rPr lang="en-US" b="1" baseline="0" dirty="0" err="1" smtClean="0"/>
              <a:t>Multics</a:t>
            </a:r>
            <a:r>
              <a:rPr lang="en-US" baseline="0" dirty="0" smtClean="0"/>
              <a:t> and </a:t>
            </a:r>
            <a:r>
              <a:rPr lang="en-US" b="1" baseline="0" dirty="0" smtClean="0"/>
              <a:t>modified the manufacturer's master copy </a:t>
            </a:r>
            <a:r>
              <a:rPr lang="en-US" baseline="0" dirty="0" smtClean="0"/>
              <a:t>of the </a:t>
            </a:r>
            <a:r>
              <a:rPr lang="en-US" baseline="0" dirty="0" err="1" smtClean="0"/>
              <a:t>Multics</a:t>
            </a:r>
            <a:r>
              <a:rPr lang="en-US" baseline="0" dirty="0" smtClean="0"/>
              <a:t> operating system itself by </a:t>
            </a:r>
            <a:r>
              <a:rPr lang="en-US" b="1" baseline="0" dirty="0" smtClean="0"/>
              <a:t>adding a backdoor</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b="1" dirty="0" smtClean="0"/>
              <a:t>backdoor was tiny and required a password</a:t>
            </a:r>
            <a:r>
              <a:rPr lang="en-US" dirty="0" smtClean="0"/>
              <a:t> for use.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Even </a:t>
            </a:r>
            <a:r>
              <a:rPr lang="en-US" b="1" dirty="0" smtClean="0"/>
              <a:t>after the team told Honeywell </a:t>
            </a:r>
            <a:r>
              <a:rPr lang="en-US" dirty="0" smtClean="0"/>
              <a:t>that it existed and how it worked,</a:t>
            </a:r>
            <a:r>
              <a:rPr lang="en-US" baseline="0" dirty="0" smtClean="0"/>
              <a:t> they could not find it.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Instead of looking further and fixing, they just </a:t>
            </a:r>
            <a:r>
              <a:rPr lang="en-US" b="1" baseline="0" dirty="0" smtClean="0"/>
              <a:t>kept distributing </a:t>
            </a:r>
            <a:r>
              <a:rPr lang="en-US" b="1" baseline="0" dirty="0" err="1" smtClean="0"/>
              <a:t>Multics</a:t>
            </a:r>
            <a:r>
              <a:rPr lang="en-US" b="1" baseline="0" dirty="0" smtClean="0"/>
              <a:t>, even with the backdoor in place</a:t>
            </a:r>
            <a:r>
              <a:rPr lang="en-US" baseline="0" dirty="0" smtClean="0"/>
              <a:t>.</a:t>
            </a:r>
            <a:endParaRPr lang="en-US" dirty="0" smtClean="0"/>
          </a:p>
          <a:p>
            <a:endParaRPr lang="en-US" dirty="0" smtClean="0"/>
          </a:p>
          <a:p>
            <a:r>
              <a:rPr lang="en-US" dirty="0" smtClean="0"/>
              <a:t>More info: </a:t>
            </a:r>
            <a:r>
              <a:rPr lang="en-US" dirty="0" smtClean="0">
                <a:hlinkClick r:id="rId3"/>
              </a:rPr>
              <a:t>http://blog.osvdb.org/2012/06/01/fascinating-vulnerability-and-glimpse-into-33-year-old-pen-testing/</a:t>
            </a:r>
            <a:endParaRPr lang="en-US" dirty="0" smtClean="0"/>
          </a:p>
          <a:p>
            <a:r>
              <a:rPr lang="en-US" dirty="0" smtClean="0"/>
              <a:t>More info: http://www.airpower.maxwell.af.mil/airchronicles/aureview/1979/jan-feb/schell.html</a:t>
            </a:r>
          </a:p>
          <a:p>
            <a:r>
              <a:rPr lang="en-US" dirty="0" smtClean="0"/>
              <a:t>Roger R. Schell</a:t>
            </a:r>
            <a:r>
              <a:rPr lang="en-US" baseline="0" dirty="0" smtClean="0"/>
              <a:t> bio: </a:t>
            </a:r>
            <a:r>
              <a:rPr lang="en-US" dirty="0" smtClean="0">
                <a:hlinkClick r:id="rId4"/>
              </a:rPr>
              <a:t>http://amcis2005.aisnet.org/schell.htm</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82447 	 1979-01-01 	</a:t>
            </a:r>
            <a:r>
              <a:rPr lang="en-US" dirty="0" err="1" smtClean="0"/>
              <a:t>Multics</a:t>
            </a:r>
            <a:r>
              <a:rPr lang="en-US" dirty="0" smtClean="0"/>
              <a:t> Unspecified Third-party Backdoor </a:t>
            </a:r>
          </a:p>
          <a:p>
            <a:endParaRPr lang="en-US" dirty="0" smtClean="0"/>
          </a:p>
          <a:p>
            <a:r>
              <a:rPr lang="en-US" sz="1200" b="0" i="1" kern="1200" dirty="0" smtClean="0">
                <a:solidFill>
                  <a:schemeClr val="tx1"/>
                </a:solidFill>
                <a:latin typeface="+mn-lt"/>
                <a:ea typeface="+mn-ea"/>
                <a:cs typeface="+mn-cs"/>
              </a:rPr>
              <a:t>Trap door installed</a:t>
            </a:r>
            <a:r>
              <a:rPr lang="en-US" sz="1200" b="0" i="0" kern="1200" dirty="0" smtClean="0">
                <a:solidFill>
                  <a:schemeClr val="tx1"/>
                </a:solidFill>
                <a:latin typeface="+mn-lt"/>
                <a:ea typeface="+mn-ea"/>
                <a:cs typeface="+mn-cs"/>
              </a:rPr>
              <a:t>. The tiger team penetrated </a:t>
            </a:r>
            <a:r>
              <a:rPr lang="en-US" sz="1200" b="0" i="0" kern="1200" dirty="0" err="1" smtClean="0">
                <a:solidFill>
                  <a:schemeClr val="tx1"/>
                </a:solidFill>
                <a:latin typeface="+mn-lt"/>
                <a:ea typeface="+mn-ea"/>
                <a:cs typeface="+mn-cs"/>
              </a:rPr>
              <a:t>Multics</a:t>
            </a:r>
            <a:r>
              <a:rPr lang="en-US" sz="1200" b="0" i="0" kern="1200" dirty="0" smtClean="0">
                <a:solidFill>
                  <a:schemeClr val="tx1"/>
                </a:solidFill>
                <a:latin typeface="+mn-lt"/>
                <a:ea typeface="+mn-ea"/>
                <a:cs typeface="+mn-cs"/>
              </a:rPr>
              <a:t> and modified the manufacturer's master copy of the </a:t>
            </a:r>
            <a:r>
              <a:rPr lang="en-US" sz="1200" b="0" i="0" kern="1200" dirty="0" err="1" smtClean="0">
                <a:solidFill>
                  <a:schemeClr val="tx1"/>
                </a:solidFill>
                <a:latin typeface="+mn-lt"/>
                <a:ea typeface="+mn-ea"/>
                <a:cs typeface="+mn-cs"/>
              </a:rPr>
              <a:t>Multics</a:t>
            </a:r>
            <a:r>
              <a:rPr lang="en-US" sz="1200" b="0" i="0" kern="1200" dirty="0" smtClean="0">
                <a:solidFill>
                  <a:schemeClr val="tx1"/>
                </a:solidFill>
                <a:latin typeface="+mn-lt"/>
                <a:ea typeface="+mn-ea"/>
                <a:cs typeface="+mn-cs"/>
              </a:rPr>
              <a:t> operating system itself by installing a trap door: computer instructions to deliberately bypass the normal security checks and thus ensure penetration even after the initial flaw was fixed. This trap door was small (fewer than 10 instructions out of 100,000) and required a password for use. The manufacturer could. not find it, even when he knew it existed and how it worked. Furthermore, since the trap door was inserted in the master copy of the operating system programs, the manufacturer automatically distributed this trap door to all </a:t>
            </a:r>
            <a:r>
              <a:rPr lang="en-US" sz="1200" b="0" i="0" kern="1200" dirty="0" err="1" smtClean="0">
                <a:solidFill>
                  <a:schemeClr val="tx1"/>
                </a:solidFill>
                <a:latin typeface="+mn-lt"/>
                <a:ea typeface="+mn-ea"/>
                <a:cs typeface="+mn-cs"/>
              </a:rPr>
              <a:t>Multics</a:t>
            </a:r>
            <a:r>
              <a:rPr lang="en-US" sz="1200" b="0" i="0" kern="1200" dirty="0" smtClean="0">
                <a:solidFill>
                  <a:schemeClr val="tx1"/>
                </a:solidFill>
                <a:latin typeface="+mn-lt"/>
                <a:ea typeface="+mn-ea"/>
                <a:cs typeface="+mn-cs"/>
              </a:rPr>
              <a:t> installations.</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Model </a:t>
            </a:r>
            <a:r>
              <a:rPr lang="en-US" dirty="0" smtClean="0"/>
              <a:t>91 </a:t>
            </a:r>
            <a:r>
              <a:rPr lang="en-US" b="1" dirty="0" smtClean="0"/>
              <a:t>IBM 360</a:t>
            </a:r>
            <a:r>
              <a:rPr lang="en-US" dirty="0" smtClean="0"/>
              <a:t> computer </a:t>
            </a:r>
            <a:r>
              <a:rPr lang="en-US" dirty="0" smtClean="0"/>
              <a:t>at NASA running </a:t>
            </a:r>
            <a:r>
              <a:rPr lang="en-US" b="1" dirty="0" smtClean="0"/>
              <a:t>OS/360</a:t>
            </a:r>
            <a:r>
              <a:rPr lang="en-US" dirty="0" smtClean="0"/>
              <a:t> </a:t>
            </a:r>
            <a:r>
              <a:rPr lang="en-US" dirty="0" smtClean="0"/>
              <a:t>(one</a:t>
            </a:r>
            <a:r>
              <a:rPr lang="en-US" baseline="0" dirty="0" smtClean="0"/>
              <a:t> of three variants</a:t>
            </a:r>
            <a:r>
              <a:rPr lang="en-US" baseline="0" dirty="0" smtClean="0"/>
              <a:t>). </a:t>
            </a:r>
            <a:r>
              <a:rPr lang="en-US" b="1" baseline="0" dirty="0" smtClean="0"/>
              <a:t>1974</a:t>
            </a:r>
            <a:r>
              <a:rPr lang="en-US" baseline="0" dirty="0" smtClean="0"/>
              <a:t> </a:t>
            </a:r>
            <a:r>
              <a:rPr lang="en-US" b="1" baseline="0" dirty="0" smtClean="0"/>
              <a:t>access </a:t>
            </a:r>
            <a:r>
              <a:rPr lang="en-US" b="1" baseline="0" dirty="0" smtClean="0"/>
              <a:t>restriction bypass </a:t>
            </a:r>
            <a:r>
              <a:rPr lang="en-US" b="1" baseline="0" dirty="0" err="1" smtClean="0"/>
              <a:t>vuln</a:t>
            </a:r>
            <a:r>
              <a:rPr lang="en-US" b="1" baseline="0" dirty="0" smtClean="0"/>
              <a:t> in the IMASPZAP utility</a:t>
            </a:r>
            <a:r>
              <a:rPr lang="en-US" baseline="0" dirty="0" smtClean="0"/>
              <a:t>.</a:t>
            </a:r>
          </a:p>
          <a:p>
            <a:r>
              <a:rPr lang="en-US" baseline="0" dirty="0" smtClean="0"/>
              <a:t>More </a:t>
            </a:r>
            <a:r>
              <a:rPr lang="en-US" baseline="0" dirty="0" smtClean="0"/>
              <a:t>fascinating? 1964 -&gt; 2013 – </a:t>
            </a:r>
            <a:r>
              <a:rPr lang="en-US" b="1" baseline="0" dirty="0" smtClean="0"/>
              <a:t>49 Years of use</a:t>
            </a:r>
            <a:r>
              <a:rPr lang="en-US" baseline="0" dirty="0" smtClean="0"/>
              <a:t>, </a:t>
            </a:r>
            <a:r>
              <a:rPr lang="en-US" b="1" baseline="0" dirty="0" smtClean="0"/>
              <a:t>just</a:t>
            </a:r>
            <a:r>
              <a:rPr lang="en-US" baseline="0" dirty="0" smtClean="0"/>
              <a:t> this </a:t>
            </a:r>
            <a:r>
              <a:rPr lang="en-US" b="1" baseline="0" dirty="0" smtClean="0"/>
              <a:t>one vulnerability</a:t>
            </a:r>
            <a:r>
              <a:rPr lang="en-US" baseline="0" dirty="0" smtClean="0"/>
              <a:t> found in the original software. Many more in z/OS from 2005 on.</a:t>
            </a:r>
            <a:endParaRPr lang="en-US" dirty="0" smtClean="0"/>
          </a:p>
          <a:p>
            <a:r>
              <a:rPr lang="en-US" b="1" dirty="0" smtClean="0"/>
              <a:t>PDP-11</a:t>
            </a:r>
            <a:r>
              <a:rPr lang="en-US" dirty="0" smtClean="0"/>
              <a:t> at </a:t>
            </a:r>
            <a:r>
              <a:rPr lang="en-US" sz="1200" b="1" i="0" kern="1200" dirty="0" err="1" smtClean="0">
                <a:solidFill>
                  <a:schemeClr val="tx1"/>
                </a:solidFill>
                <a:latin typeface="+mn-lt"/>
                <a:ea typeface="+mn-ea"/>
                <a:cs typeface="+mn-cs"/>
              </a:rPr>
              <a:t>Tottenham</a:t>
            </a:r>
            <a:r>
              <a:rPr lang="en-US" sz="1200" b="1" i="0" kern="1200" dirty="0" smtClean="0">
                <a:solidFill>
                  <a:schemeClr val="tx1"/>
                </a:solidFill>
                <a:latin typeface="+mn-lt"/>
                <a:ea typeface="+mn-ea"/>
                <a:cs typeface="+mn-cs"/>
              </a:rPr>
              <a:t> College</a:t>
            </a:r>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RSTS</a:t>
            </a:r>
            <a:r>
              <a:rPr lang="en-US" sz="1200" b="0" i="0" kern="1200" baseline="0" dirty="0" smtClean="0">
                <a:solidFill>
                  <a:schemeClr val="tx1"/>
                </a:solidFill>
                <a:latin typeface="+mn-lt"/>
                <a:ea typeface="+mn-ea"/>
                <a:cs typeface="+mn-cs"/>
              </a:rPr>
              <a:t> </a:t>
            </a:r>
            <a:r>
              <a:rPr lang="en-US" sz="1200" b="1" i="0" kern="1200" baseline="0" dirty="0" smtClean="0">
                <a:solidFill>
                  <a:schemeClr val="tx1"/>
                </a:solidFill>
                <a:latin typeface="+mn-lt"/>
                <a:ea typeface="+mn-ea"/>
                <a:cs typeface="+mn-cs"/>
              </a:rPr>
              <a:t>1975</a:t>
            </a:r>
            <a:r>
              <a:rPr lang="en-US" sz="1200" b="0" i="0" kern="1200" baseline="0" dirty="0" smtClean="0">
                <a:solidFill>
                  <a:schemeClr val="tx1"/>
                </a:solidFill>
                <a:latin typeface="+mn-lt"/>
                <a:ea typeface="+mn-ea"/>
                <a:cs typeface="+mn-cs"/>
              </a:rPr>
              <a:t>, </a:t>
            </a:r>
            <a:r>
              <a:rPr lang="en-US" sz="1200" b="1" i="0" kern="1200" baseline="0" dirty="0" smtClean="0">
                <a:solidFill>
                  <a:schemeClr val="tx1"/>
                </a:solidFill>
                <a:latin typeface="+mn-lt"/>
                <a:ea typeface="+mn-ea"/>
                <a:cs typeface="+mn-cs"/>
              </a:rPr>
              <a:t>four vulnerabilities</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DoS</a:t>
            </a:r>
            <a:r>
              <a:rPr lang="en-US" sz="1200" b="0" i="0" kern="1200" baseline="0" dirty="0" smtClean="0">
                <a:solidFill>
                  <a:schemeClr val="tx1"/>
                </a:solidFill>
                <a:latin typeface="+mn-lt"/>
                <a:ea typeface="+mn-ea"/>
                <a:cs typeface="+mn-cs"/>
              </a:rPr>
              <a:t>, arbitrary user credential disclosure, file disclosure, unspecified remote issue with the Login process. </a:t>
            </a:r>
            <a:r>
              <a:rPr lang="en-US" sz="1200" b="1" i="0" kern="1200" baseline="0" dirty="0" smtClean="0">
                <a:solidFill>
                  <a:schemeClr val="tx1"/>
                </a:solidFill>
                <a:latin typeface="+mn-lt"/>
                <a:ea typeface="+mn-ea"/>
                <a:cs typeface="+mn-cs"/>
              </a:rPr>
              <a:t>First sign of coordinated disclosure</a:t>
            </a:r>
            <a:r>
              <a:rPr lang="en-US" sz="1200" b="0" i="0" kern="1200" baseline="0" dirty="0" smtClean="0">
                <a:solidFill>
                  <a:schemeClr val="tx1"/>
                </a:solidFill>
                <a:latin typeface="+mn-lt"/>
                <a:ea typeface="+mn-ea"/>
                <a:cs typeface="+mn-cs"/>
              </a:rPr>
              <a:t>?</a:t>
            </a:r>
          </a:p>
          <a:p>
            <a:r>
              <a:rPr lang="en-US" b="1" dirty="0" smtClean="0"/>
              <a:t>Xerox 560</a:t>
            </a:r>
            <a:r>
              <a:rPr lang="en-US" dirty="0" smtClean="0"/>
              <a:t>, </a:t>
            </a:r>
            <a:r>
              <a:rPr lang="en-US" sz="1200" b="1" i="0" kern="1200" dirty="0" smtClean="0">
                <a:solidFill>
                  <a:schemeClr val="tx1"/>
                </a:solidFill>
                <a:latin typeface="+mn-lt"/>
                <a:ea typeface="+mn-ea"/>
                <a:cs typeface="+mn-cs"/>
              </a:rPr>
              <a:t>CP-V operating system</a:t>
            </a:r>
            <a:r>
              <a:rPr lang="en-US" sz="1200" b="0" i="0" kern="1200" dirty="0" smtClean="0">
                <a:solidFill>
                  <a:schemeClr val="tx1"/>
                </a:solidFill>
                <a:latin typeface="+mn-lt"/>
                <a:ea typeface="+mn-ea"/>
                <a:cs typeface="+mn-cs"/>
              </a:rPr>
              <a:t>,</a:t>
            </a:r>
            <a:r>
              <a:rPr lang="en-US" sz="1200" b="0" i="0" kern="1200" baseline="0" dirty="0" smtClean="0">
                <a:solidFill>
                  <a:schemeClr val="tx1"/>
                </a:solidFill>
                <a:latin typeface="+mn-lt"/>
                <a:ea typeface="+mn-ea"/>
                <a:cs typeface="+mn-cs"/>
              </a:rPr>
              <a:t> </a:t>
            </a:r>
            <a:r>
              <a:rPr lang="en-US" sz="1200" b="1" i="0" kern="1200" baseline="0" dirty="0" smtClean="0">
                <a:solidFill>
                  <a:schemeClr val="tx1"/>
                </a:solidFill>
                <a:latin typeface="+mn-lt"/>
                <a:ea typeface="+mn-ea"/>
                <a:cs typeface="+mn-cs"/>
              </a:rPr>
              <a:t>1975</a:t>
            </a:r>
            <a:r>
              <a:rPr lang="en-US" sz="1200" b="0" i="0" kern="1200" baseline="0" dirty="0" smtClean="0">
                <a:solidFill>
                  <a:schemeClr val="tx1"/>
                </a:solidFill>
                <a:latin typeface="+mn-lt"/>
                <a:ea typeface="+mn-ea"/>
                <a:cs typeface="+mn-cs"/>
              </a:rPr>
              <a:t>, </a:t>
            </a:r>
            <a:r>
              <a:rPr lang="en-US" sz="1200" b="1" i="0" kern="1200" baseline="0" dirty="0" smtClean="0">
                <a:solidFill>
                  <a:schemeClr val="tx1"/>
                </a:solidFill>
                <a:latin typeface="+mn-lt"/>
                <a:ea typeface="+mn-ea"/>
                <a:cs typeface="+mn-cs"/>
              </a:rPr>
              <a:t>bypass the built-in memory protection to elevate privileges</a:t>
            </a:r>
            <a:r>
              <a:rPr lang="en-US" sz="1200" b="0" i="0" kern="1200" baseline="0" dirty="0" smtClean="0">
                <a:solidFill>
                  <a:schemeClr val="tx1"/>
                </a:solidFill>
                <a:latin typeface="+mn-lt"/>
                <a:ea typeface="+mn-ea"/>
                <a:cs typeface="+mn-cs"/>
              </a:rPr>
              <a:t>.</a:t>
            </a:r>
            <a:endParaRPr lang="en-US" dirty="0" smtClean="0"/>
          </a:p>
          <a:p>
            <a:r>
              <a:rPr lang="en-US" dirty="0" smtClean="0"/>
              <a:t>4 - </a:t>
            </a:r>
            <a:r>
              <a:rPr lang="en-US" b="1" dirty="0" smtClean="0"/>
              <a:t>PDP-11</a:t>
            </a:r>
            <a:r>
              <a:rPr lang="en-US" dirty="0" smtClean="0"/>
              <a:t> running</a:t>
            </a:r>
            <a:r>
              <a:rPr lang="en-US" baseline="0" dirty="0" smtClean="0"/>
              <a:t> Unix. </a:t>
            </a:r>
            <a:r>
              <a:rPr lang="en-US" b="1" dirty="0" smtClean="0"/>
              <a:t>1975</a:t>
            </a:r>
            <a:r>
              <a:rPr lang="en-US" dirty="0" smtClean="0"/>
              <a:t>, an unspecified vulnerability was found in the </a:t>
            </a:r>
            <a:r>
              <a:rPr lang="en-US" b="1" dirty="0" smtClean="0"/>
              <a:t>login process related to array checking</a:t>
            </a:r>
            <a:r>
              <a:rPr lang="en-US" dirty="0" smtClean="0"/>
              <a:t>. </a:t>
            </a:r>
          </a:p>
          <a:p>
            <a:r>
              <a:rPr lang="en-US" b="1" dirty="0" smtClean="0"/>
              <a:t>Six years later</a:t>
            </a:r>
            <a:r>
              <a:rPr lang="en-US" dirty="0" smtClean="0"/>
              <a:t> another V6</a:t>
            </a:r>
            <a:r>
              <a:rPr lang="en-US" baseline="0" dirty="0" smtClean="0"/>
              <a:t> issue was found in the </a:t>
            </a:r>
            <a:r>
              <a:rPr lang="en-US" b="1" baseline="0" dirty="0" smtClean="0"/>
              <a:t>‘</a:t>
            </a:r>
            <a:r>
              <a:rPr lang="en-US" b="1" baseline="0" dirty="0" err="1" smtClean="0"/>
              <a:t>su</a:t>
            </a:r>
            <a:r>
              <a:rPr lang="en-US" b="1" baseline="0" dirty="0" smtClean="0"/>
              <a:t>’ program, which is arguably when the floodgate opened for Unix vulnerabilities</a:t>
            </a:r>
            <a:r>
              <a:rPr lang="en-US" baseline="0" dirty="0" smtClean="0"/>
              <a:t>.</a:t>
            </a:r>
            <a:endParaRPr lang="en-US" dirty="0" smtClean="0"/>
          </a:p>
          <a:p>
            <a:endParaRPr lang="en-US" dirty="0" smtClean="0"/>
          </a:p>
          <a:p>
            <a:r>
              <a:rPr lang="en-US" dirty="0" smtClean="0"/>
              <a:t>More info: </a:t>
            </a:r>
            <a:r>
              <a:rPr lang="en-US" dirty="0" smtClean="0">
                <a:hlinkClick r:id="rId3"/>
              </a:rPr>
              <a:t>http://en.wikipedia.org/wiki/IBM_System/360#Operating_system_software</a:t>
            </a:r>
            <a:endParaRPr lang="en-US" dirty="0" smtClean="0"/>
          </a:p>
          <a:p>
            <a:r>
              <a:rPr lang="en-US" dirty="0" smtClean="0"/>
              <a:t>Image source: http://upload.wikimedia.org/wikipedia/commons/thumb/9/9e/360-91-panel.jpg/220px-360-91-panel.jpg   (Model 91, taken at NASA)</a:t>
            </a:r>
          </a:p>
          <a:p>
            <a:r>
              <a:rPr lang="en-US" dirty="0" smtClean="0"/>
              <a:t>1974-06-01 </a:t>
            </a:r>
            <a:r>
              <a:rPr lang="en-US" dirty="0" smtClean="0"/>
              <a:t>	IBM OS/360 Supplied IMASPZAP Service Aid Access Restriction Bypass	http://</a:t>
            </a:r>
            <a:r>
              <a:rPr lang="en-US" dirty="0" smtClean="0"/>
              <a:t>osvdb.org/22132</a:t>
            </a:r>
          </a:p>
          <a:p>
            <a:r>
              <a:rPr lang="en-US" dirty="0" smtClean="0"/>
              <a:t>More info: </a:t>
            </a:r>
            <a:r>
              <a:rPr lang="en-US" dirty="0" smtClean="0">
                <a:hlinkClick r:id="rId4"/>
              </a:rPr>
              <a:t>http://en.wikipedia.org/wiki/RSTS/E</a:t>
            </a:r>
            <a:endParaRPr lang="en-US" dirty="0" smtClean="0"/>
          </a:p>
          <a:p>
            <a:r>
              <a:rPr lang="en-US" dirty="0" smtClean="0"/>
              <a:t>Image source: </a:t>
            </a:r>
            <a:r>
              <a:rPr lang="en-US" dirty="0" smtClean="0">
                <a:hlinkClick r:id="rId5"/>
              </a:rPr>
              <a:t>http://emistheblog.wordpress.com/2011/05/21/the-origins-of-femis/</a:t>
            </a:r>
            <a:endParaRPr lang="en-US" dirty="0" smtClean="0"/>
          </a:p>
          <a:p>
            <a:r>
              <a:rPr lang="en-US" dirty="0" smtClean="0"/>
              <a:t>1975-01-01 	RSTS/E User TTY Assignment Exhaustion Local </a:t>
            </a:r>
            <a:r>
              <a:rPr lang="en-US" dirty="0" err="1" smtClean="0"/>
              <a:t>DoS</a:t>
            </a:r>
            <a:r>
              <a:rPr lang="en-US" dirty="0" smtClean="0"/>
              <a:t> 			http://osvdb.org/67359</a:t>
            </a:r>
          </a:p>
          <a:p>
            <a:r>
              <a:rPr lang="en-US" dirty="0" smtClean="0"/>
              <a:t>1975-01-01 	RSTS/E TTY Permission Weakness Arbitrary User Login Credential Disclosure 	http://osvdb.org/67360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1975-01-01 	RSTS/E Record-oriented Access Race Condition File Content Disclosure 	http://osvdb.org/67361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1975-01-01 	RSTS/E Login Process Unspecified Remote Issue 			http://osvdb.org/67362</a:t>
            </a:r>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New Data Seal</a:t>
            </a:r>
            <a:r>
              <a:rPr lang="en-US" dirty="0" smtClean="0"/>
              <a:t> (NDS)</a:t>
            </a:r>
            <a:r>
              <a:rPr lang="en-US" baseline="0" dirty="0" smtClean="0"/>
              <a:t> </a:t>
            </a:r>
            <a:r>
              <a:rPr lang="en-US" b="1" dirty="0" smtClean="0"/>
              <a:t>algorithm</a:t>
            </a:r>
            <a:r>
              <a:rPr lang="en-US" dirty="0" smtClean="0"/>
              <a:t>, based on Lucifer</a:t>
            </a:r>
            <a:r>
              <a:rPr lang="en-US" baseline="0" dirty="0" smtClean="0"/>
              <a:t> created by Horst </a:t>
            </a:r>
            <a:r>
              <a:rPr lang="en-US" baseline="0" dirty="0" err="1" smtClean="0"/>
              <a:t>Feistel</a:t>
            </a:r>
            <a:r>
              <a:rPr lang="en-US" baseline="0" dirty="0" smtClean="0"/>
              <a:t> colleagues at IBM.</a:t>
            </a:r>
          </a:p>
          <a:p>
            <a:r>
              <a:rPr lang="en-US" b="1" baseline="0" dirty="0" smtClean="0"/>
              <a:t>Precursor to the Data Encryption Standard, or DES</a:t>
            </a:r>
            <a:r>
              <a:rPr lang="en-US" baseline="0" dirty="0" smtClean="0"/>
              <a:t> which is </a:t>
            </a:r>
            <a:r>
              <a:rPr lang="en-US" b="1" baseline="0" dirty="0" smtClean="0"/>
              <a:t>still widely used today</a:t>
            </a:r>
            <a:r>
              <a:rPr lang="en-US" baseline="0" dirty="0" smtClean="0"/>
              <a:t>.</a:t>
            </a:r>
          </a:p>
          <a:p>
            <a:r>
              <a:rPr lang="en-US" baseline="0" dirty="0" smtClean="0"/>
              <a:t>In </a:t>
            </a:r>
            <a:r>
              <a:rPr lang="en-US" b="1" baseline="0" dirty="0" smtClean="0"/>
              <a:t>1977</a:t>
            </a:r>
            <a:r>
              <a:rPr lang="en-US" baseline="0" dirty="0" smtClean="0"/>
              <a:t>, NDS was found vulnerable to a “</a:t>
            </a:r>
            <a:r>
              <a:rPr lang="en-US" b="1" baseline="0" dirty="0" smtClean="0"/>
              <a:t>slide attack</a:t>
            </a:r>
            <a:r>
              <a:rPr lang="en-US" baseline="0" dirty="0" smtClean="0"/>
              <a:t>” that resulted in a </a:t>
            </a:r>
            <a:r>
              <a:rPr lang="en-US" b="1" baseline="0" dirty="0" smtClean="0"/>
              <a:t>full compromise</a:t>
            </a:r>
            <a:r>
              <a:rPr lang="en-US" baseline="0" dirty="0" smtClean="0"/>
              <a:t>. </a:t>
            </a:r>
          </a:p>
          <a:p>
            <a:r>
              <a:rPr lang="en-US" baseline="0" dirty="0" smtClean="0"/>
              <a:t>This was one of the early computer-based algorithms that fell, and would be one of hundreds including DES.</a:t>
            </a:r>
          </a:p>
          <a:p>
            <a:endParaRPr lang="en-US" dirty="0" smtClean="0"/>
          </a:p>
          <a:p>
            <a:r>
              <a:rPr lang="en-US" dirty="0" smtClean="0"/>
              <a:t>IBM Logo circa 1972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More info: </a:t>
            </a:r>
            <a:r>
              <a:rPr lang="en-US" dirty="0" smtClean="0">
                <a:hlinkClick r:id="rId3"/>
              </a:rPr>
              <a:t>http://en.wikipedia.org/wiki/Lucifer_(cipher)</a:t>
            </a:r>
            <a:r>
              <a:rPr lang="en-US" dirty="0" smtClean="0"/>
              <a:t> / </a:t>
            </a:r>
            <a:r>
              <a:rPr lang="en-US" dirty="0" smtClean="0">
                <a:hlinkClick r:id="rId4"/>
              </a:rPr>
              <a:t>http://en.wikipedia.org/wiki/New_Data_Seal</a:t>
            </a:r>
            <a:r>
              <a:rPr lang="en-US" dirty="0" smtClean="0"/>
              <a:t> / </a:t>
            </a:r>
            <a:r>
              <a:rPr lang="en-US" dirty="0" smtClean="0">
                <a:hlinkClick r:id="rId5"/>
              </a:rPr>
              <a:t>http://en.wikipedia.org/wiki/Data_Encryption_Standard</a:t>
            </a:r>
            <a:endParaRPr lang="en-US" dirty="0" smtClean="0"/>
          </a:p>
          <a:p>
            <a:r>
              <a:rPr lang="en-US" dirty="0" smtClean="0"/>
              <a:t>Image source: </a:t>
            </a:r>
            <a:r>
              <a:rPr lang="en-US" dirty="0" smtClean="0">
                <a:hlinkClick r:id="rId6"/>
              </a:rPr>
              <a:t>http://fistpark.tistory.com/47</a:t>
            </a:r>
            <a:r>
              <a:rPr lang="en-US" dirty="0" smtClean="0"/>
              <a:t> / </a:t>
            </a:r>
            <a:r>
              <a:rPr lang="en-US" dirty="0" smtClean="0">
                <a:hlinkClick r:id="rId7"/>
              </a:rPr>
              <a:t>http://en.wikipedia.org/wiki/Feistel_cipher</a:t>
            </a:r>
            <a:endParaRPr lang="en-US" dirty="0" smtClean="0"/>
          </a:p>
          <a:p>
            <a:endParaRPr lang="en-US" dirty="0" smtClean="0"/>
          </a:p>
          <a:p>
            <a:r>
              <a:rPr lang="en-US" dirty="0" smtClean="0"/>
              <a:t>1977-01-02 	New Data Seal (NDS) Algorithm Slide Attack Chosen Plaintext Cryptanalysis Compromise 	http://osvdb.org/49711</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late </a:t>
            </a:r>
            <a:r>
              <a:rPr lang="en-US" b="1" dirty="0" smtClean="0"/>
              <a:t>70’s early 80’s</a:t>
            </a:r>
            <a:r>
              <a:rPr lang="en-US" dirty="0" smtClean="0"/>
              <a:t> gave us a </a:t>
            </a:r>
            <a:r>
              <a:rPr lang="en-US" b="1" dirty="0" smtClean="0"/>
              <a:t>new look at Denial of Service</a:t>
            </a:r>
            <a:r>
              <a:rPr lang="en-US" dirty="0" smtClean="0"/>
              <a:t> (</a:t>
            </a:r>
            <a:r>
              <a:rPr lang="en-US" dirty="0" err="1" smtClean="0"/>
              <a:t>DoS</a:t>
            </a:r>
            <a:r>
              <a:rPr lang="en-US" dirty="0" smtClean="0"/>
              <a:t>)</a:t>
            </a:r>
            <a:r>
              <a:rPr lang="en-US" baseline="0" dirty="0" smtClean="0"/>
              <a:t> attacks.</a:t>
            </a:r>
          </a:p>
          <a:p>
            <a:r>
              <a:rPr lang="en-US" baseline="0" dirty="0" smtClean="0"/>
              <a:t>Unlike the </a:t>
            </a:r>
            <a:r>
              <a:rPr lang="en-US" baseline="0" dirty="0" err="1" smtClean="0"/>
              <a:t>DoS</a:t>
            </a:r>
            <a:r>
              <a:rPr lang="en-US" baseline="0" dirty="0" smtClean="0"/>
              <a:t> attacks we’re familiar with now, based on saturating a connection or sending magic packets a system can’t handle..</a:t>
            </a:r>
          </a:p>
          <a:p>
            <a:r>
              <a:rPr lang="en-US" baseline="0" dirty="0" smtClean="0"/>
              <a:t>These attacks were based on </a:t>
            </a:r>
            <a:r>
              <a:rPr lang="en-US" b="1" baseline="0" dirty="0" smtClean="0"/>
              <a:t>physical sabotage</a:t>
            </a:r>
            <a:r>
              <a:rPr lang="en-US" baseline="0" dirty="0" smtClean="0"/>
              <a:t>. Either via </a:t>
            </a:r>
            <a:r>
              <a:rPr lang="en-US" b="1" baseline="0" dirty="0" smtClean="0"/>
              <a:t>bombs or arson</a:t>
            </a:r>
            <a:r>
              <a:rPr lang="en-US" baseline="0" dirty="0" smtClean="0"/>
              <a:t>, people would destroy computer systems for a variety of reasons.</a:t>
            </a:r>
          </a:p>
          <a:p>
            <a:r>
              <a:rPr lang="en-US" baseline="0" dirty="0" smtClean="0"/>
              <a:t>Sometimes simple revenge from a jilted employee. Other times, activist or terrorist groups. </a:t>
            </a:r>
          </a:p>
          <a:p>
            <a:r>
              <a:rPr lang="en-US" baseline="0" dirty="0" smtClean="0"/>
              <a:t>The logo above is for </a:t>
            </a:r>
            <a:r>
              <a:rPr lang="fr-FR" sz="1200" b="0" i="0" kern="1200" dirty="0" smtClean="0">
                <a:solidFill>
                  <a:schemeClr val="tx1"/>
                </a:solidFill>
                <a:latin typeface="+mn-lt"/>
                <a:ea typeface="+mn-ea"/>
                <a:cs typeface="+mn-cs"/>
              </a:rPr>
              <a:t>Le Comité pour la Liquidation Ou la Destruction des Ordinateurs (CLODO), </a:t>
            </a:r>
            <a:r>
              <a:rPr lang="fr-FR" sz="1200" b="0" i="0" kern="1200" dirty="0" err="1" smtClean="0">
                <a:solidFill>
                  <a:schemeClr val="tx1"/>
                </a:solidFill>
                <a:latin typeface="+mn-lt"/>
                <a:ea typeface="+mn-ea"/>
                <a:cs typeface="+mn-cs"/>
              </a:rPr>
              <a:t>who</a:t>
            </a:r>
            <a:r>
              <a:rPr lang="fr-FR" sz="1200" b="0" i="0" kern="1200" dirty="0" smtClean="0">
                <a:solidFill>
                  <a:schemeClr val="tx1"/>
                </a:solidFill>
                <a:latin typeface="+mn-lt"/>
                <a:ea typeface="+mn-ea"/>
                <a:cs typeface="+mn-cs"/>
              </a:rPr>
              <a:t> </a:t>
            </a:r>
            <a:r>
              <a:rPr lang="fr-FR" sz="1200" b="0" i="0" kern="1200" dirty="0" err="1" smtClean="0">
                <a:solidFill>
                  <a:schemeClr val="tx1"/>
                </a:solidFill>
                <a:latin typeface="+mn-lt"/>
                <a:ea typeface="+mn-ea"/>
                <a:cs typeface="+mn-cs"/>
              </a:rPr>
              <a:t>attacked</a:t>
            </a:r>
            <a:r>
              <a:rPr lang="fr-FR" sz="1200" b="0" i="0" kern="1200" dirty="0" smtClean="0">
                <a:solidFill>
                  <a:schemeClr val="tx1"/>
                </a:solidFill>
                <a:latin typeface="+mn-lt"/>
                <a:ea typeface="+mn-ea"/>
                <a:cs typeface="+mn-cs"/>
              </a:rPr>
              <a:t> </a:t>
            </a:r>
            <a:r>
              <a:rPr lang="fr-FR" sz="1200" b="0" i="0" kern="1200" dirty="0" err="1" smtClean="0">
                <a:solidFill>
                  <a:schemeClr val="tx1"/>
                </a:solidFill>
                <a:latin typeface="+mn-lt"/>
                <a:ea typeface="+mn-ea"/>
                <a:cs typeface="+mn-cs"/>
              </a:rPr>
              <a:t>Univac</a:t>
            </a:r>
            <a:r>
              <a:rPr lang="fr-FR" sz="1200" b="0" i="0" kern="1200" dirty="0" smtClean="0">
                <a:solidFill>
                  <a:schemeClr val="tx1"/>
                </a:solidFill>
                <a:latin typeface="+mn-lt"/>
                <a:ea typeface="+mn-ea"/>
                <a:cs typeface="+mn-cs"/>
              </a:rPr>
              <a:t>, Honeywell, and </a:t>
            </a:r>
            <a:r>
              <a:rPr lang="fr-FR" sz="1200" b="0" i="0" kern="1200" dirty="0" err="1" smtClean="0">
                <a:solidFill>
                  <a:schemeClr val="tx1"/>
                </a:solidFill>
                <a:latin typeface="+mn-lt"/>
                <a:ea typeface="+mn-ea"/>
                <a:cs typeface="+mn-cs"/>
              </a:rPr>
              <a:t>others</a:t>
            </a:r>
            <a:r>
              <a:rPr lang="fr-FR" sz="1200" b="0" i="0" kern="1200" dirty="0" smtClean="0">
                <a:solidFill>
                  <a:schemeClr val="tx1"/>
                </a:solidFill>
                <a:latin typeface="+mn-lt"/>
                <a:ea typeface="+mn-ea"/>
                <a:cs typeface="+mn-cs"/>
              </a:rPr>
              <a:t>.</a:t>
            </a:r>
          </a:p>
          <a:p>
            <a:endParaRPr lang="fr-FR" sz="1200" b="0" i="0" kern="1200" dirty="0" smtClean="0">
              <a:solidFill>
                <a:schemeClr val="tx1"/>
              </a:solidFill>
              <a:latin typeface="+mn-lt"/>
              <a:ea typeface="+mn-ea"/>
              <a:cs typeface="+mn-cs"/>
            </a:endParaRPr>
          </a:p>
          <a:p>
            <a:r>
              <a:rPr lang="fr-FR" sz="1200" b="0" i="0" kern="1200" dirty="0" smtClean="0">
                <a:solidFill>
                  <a:schemeClr val="tx1"/>
                </a:solidFill>
                <a:latin typeface="+mn-lt"/>
                <a:ea typeface="+mn-ea"/>
                <a:cs typeface="+mn-cs"/>
              </a:rPr>
              <a:t>More info: </a:t>
            </a:r>
            <a:r>
              <a:rPr lang="en-US" dirty="0" smtClean="0">
                <a:hlinkClick r:id="rId3"/>
              </a:rPr>
              <a:t>https://www.facebook.com/pages/CLODO/299982560929?v=info</a:t>
            </a:r>
            <a:r>
              <a:rPr lang="en-US" dirty="0" smtClean="0"/>
              <a:t> and </a:t>
            </a:r>
            <a:r>
              <a:rPr lang="en-US" dirty="0" smtClean="0">
                <a:hlinkClick r:id="rId4"/>
              </a:rPr>
              <a:t>http://www.processedworld.com/Issues/issue10/i10clodo.htm</a:t>
            </a:r>
            <a:endParaRPr lang="en-US" dirty="0" smtClean="0"/>
          </a:p>
          <a:p>
            <a:r>
              <a:rPr lang="en-US" dirty="0" smtClean="0"/>
              <a:t>Image source: </a:t>
            </a:r>
            <a:r>
              <a:rPr lang="en-US" dirty="0" smtClean="0">
                <a:hlinkClick r:id="rId4"/>
              </a:rPr>
              <a:t>http://www.processedworld.com/Issues/issue10/i10clodo.htm</a:t>
            </a:r>
            <a:endParaRPr lang="en-US" dirty="0" smtClean="0"/>
          </a:p>
          <a:p>
            <a:endParaRPr lang="en-US" dirty="0" smtClean="0"/>
          </a:p>
          <a:p>
            <a:r>
              <a:rPr lang="en-US" dirty="0" smtClean="0"/>
              <a:t>For a fun read on 1800’s </a:t>
            </a:r>
            <a:r>
              <a:rPr lang="en-US" dirty="0" err="1" smtClean="0"/>
              <a:t>DoS</a:t>
            </a:r>
            <a:r>
              <a:rPr lang="en-US" dirty="0" smtClean="0"/>
              <a:t> attacks against cables: http://www.history.com/this-day-in-history/griersons-raid-cuts-telegraph-wires-near-macon and http://research.archives.gov/description/519420</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a:t>
            </a:r>
            <a:r>
              <a:rPr lang="en-US" b="1" dirty="0" smtClean="0"/>
              <a:t>collect things</a:t>
            </a:r>
            <a:r>
              <a:rPr lang="en-US" dirty="0" smtClean="0"/>
              <a:t>. Always have. </a:t>
            </a:r>
            <a:r>
              <a:rPr lang="en-US" b="1" dirty="0" smtClean="0"/>
              <a:t>This matters </a:t>
            </a:r>
            <a:r>
              <a:rPr lang="en-US" dirty="0" smtClean="0"/>
              <a:t>because</a:t>
            </a:r>
            <a:r>
              <a:rPr lang="en-US" dirty="0" smtClean="0"/>
              <a:t>… I also</a:t>
            </a:r>
            <a:r>
              <a:rPr lang="en-US" baseline="0" dirty="0" smtClean="0"/>
              <a:t> collect vulnerabilities</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slightly </a:t>
            </a:r>
            <a:r>
              <a:rPr lang="en-US" dirty="0" smtClean="0"/>
              <a:t>more modern security world. Vulnerabilities were surfacing enough in the 70’s so it was a concern to some (e.g. military).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Remember, </a:t>
            </a:r>
            <a:r>
              <a:rPr lang="en-US" dirty="0" smtClean="0"/>
              <a:t>back </a:t>
            </a:r>
            <a:r>
              <a:rPr lang="en-US" dirty="0" smtClean="0"/>
              <a:t>then </a:t>
            </a:r>
            <a:r>
              <a:rPr lang="en-US" dirty="0" smtClean="0"/>
              <a:t>no </a:t>
            </a:r>
            <a:r>
              <a:rPr lang="en-US" dirty="0" smtClean="0"/>
              <a:t>security </a:t>
            </a:r>
            <a:r>
              <a:rPr lang="en-US" dirty="0" smtClean="0"/>
              <a:t>people, </a:t>
            </a:r>
            <a:r>
              <a:rPr lang="en-US" dirty="0" smtClean="0"/>
              <a:t>admins were expected</a:t>
            </a:r>
            <a:r>
              <a:rPr lang="en-US" baseline="0" dirty="0" smtClean="0"/>
              <a:t> to secure their systems.</a:t>
            </a:r>
          </a:p>
          <a:p>
            <a:r>
              <a:rPr lang="en-US" dirty="0" smtClean="0"/>
              <a:t>By the 80’s, vulnerabilities were becoming more prevalent,</a:t>
            </a:r>
            <a:r>
              <a:rPr lang="en-US" baseline="0" dirty="0" smtClean="0"/>
              <a:t> to the point some decided a list of them should be maintained.</a:t>
            </a:r>
          </a:p>
          <a:p>
            <a:r>
              <a:rPr lang="en-US" baseline="0" dirty="0" smtClean="0"/>
              <a:t>Those first lists were the early vulnerability databases. Different than today’s, but the same intent and goal. Catalog all the </a:t>
            </a:r>
            <a:r>
              <a:rPr lang="en-US" baseline="0" dirty="0" err="1" smtClean="0"/>
              <a:t>vulns</a:t>
            </a:r>
            <a:r>
              <a:rPr lang="en-US" baseline="0" dirty="0" smtClean="0"/>
              <a:t>.</a:t>
            </a:r>
            <a:endParaRPr lang="en-US" dirty="0" smtClean="0"/>
          </a:p>
          <a:p>
            <a:endParaRPr lang="en-US" dirty="0" smtClean="0"/>
          </a:p>
          <a:p>
            <a:r>
              <a:rPr lang="en-US" dirty="0" smtClean="0"/>
              <a:t>Before the 80’s, the original VDB was likely the “Repaired Security Bugs in </a:t>
            </a:r>
            <a:r>
              <a:rPr lang="en-US" dirty="0" err="1" smtClean="0"/>
              <a:t>Multics</a:t>
            </a:r>
            <a:r>
              <a:rPr lang="en-US" dirty="0" smtClean="0"/>
              <a:t>” from 1973.</a:t>
            </a:r>
          </a:p>
          <a:p>
            <a:endParaRPr lang="en-US" dirty="0" smtClean="0"/>
          </a:p>
          <a:p>
            <a:r>
              <a:rPr lang="en-US" dirty="0" smtClean="0"/>
              <a:t>Image source: 1970’s NSA via </a:t>
            </a:r>
            <a:r>
              <a:rPr lang="en-US" dirty="0" smtClean="0">
                <a:hlinkClick r:id="rId3"/>
              </a:rPr>
              <a:t>http://www.washingtonpost.com/national/on-innovations/a-history-of-the-nsa/2013/06/19/ded58b8a-d823-11e2-a9f2-42ee3912ae0e_gallery.html#photo=23</a:t>
            </a:r>
            <a:endParaRPr lang="en-US" dirty="0" smtClean="0"/>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vulnerability list was eventually put into book format apparently, printed in 1977. 0 reviews, come on!</a:t>
            </a:r>
          </a:p>
          <a:p>
            <a:r>
              <a:rPr lang="en-US" baseline="0" dirty="0" smtClean="0"/>
              <a:t>So obviously I wanted to ‘get print book’ in order to review it. As well as integrate any missing </a:t>
            </a:r>
            <a:r>
              <a:rPr lang="en-US" baseline="0" dirty="0" err="1" smtClean="0"/>
              <a:t>vulns</a:t>
            </a:r>
            <a:r>
              <a:rPr lang="en-US" baseline="0" dirty="0" smtClean="0"/>
              <a:t> into OSVDB.</a:t>
            </a:r>
          </a:p>
          <a:p>
            <a:endParaRPr lang="en-US" baseline="0" dirty="0" smtClean="0"/>
          </a:p>
          <a:p>
            <a:r>
              <a:rPr lang="en-US" baseline="0" dirty="0" smtClean="0"/>
              <a:t>For a vulnerability historian, this is kind of a holy grail and after two years, I have it thanks to the staff here at </a:t>
            </a:r>
            <a:r>
              <a:rPr lang="en-US" baseline="0" dirty="0" err="1" smtClean="0"/>
              <a:t>UPenn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b="1" dirty="0" smtClean="0"/>
              <a:t>1980’s</a:t>
            </a:r>
            <a:r>
              <a:rPr lang="en-US" dirty="0" smtClean="0"/>
              <a:t> are a </a:t>
            </a:r>
            <a:r>
              <a:rPr lang="en-US" b="1" dirty="0" smtClean="0"/>
              <a:t>more familiar time</a:t>
            </a:r>
            <a:r>
              <a:rPr lang="en-US" baseline="0" dirty="0" smtClean="0"/>
              <a:t> for us. </a:t>
            </a:r>
            <a:r>
              <a:rPr lang="en-US" b="1" baseline="0" dirty="0" smtClean="0"/>
              <a:t>Computers</a:t>
            </a:r>
            <a:r>
              <a:rPr lang="en-US" baseline="0" dirty="0" smtClean="0"/>
              <a:t> are </a:t>
            </a:r>
            <a:r>
              <a:rPr lang="en-US" b="1" baseline="0" dirty="0" smtClean="0"/>
              <a:t>smaller</a:t>
            </a:r>
            <a:r>
              <a:rPr lang="en-US" baseline="0" dirty="0" smtClean="0"/>
              <a:t>, and more importantly, </a:t>
            </a:r>
            <a:r>
              <a:rPr lang="en-US" b="1" baseline="0" dirty="0" smtClean="0"/>
              <a:t>prevalent</a:t>
            </a:r>
            <a:r>
              <a:rPr lang="en-US" baseline="0" dirty="0" smtClean="0"/>
              <a:t>.</a:t>
            </a:r>
            <a:endParaRPr lang="en-US" dirty="0" smtClean="0"/>
          </a:p>
          <a:p>
            <a:r>
              <a:rPr lang="en-US" dirty="0" smtClean="0"/>
              <a:t>After the “Repaired Security Bugs in </a:t>
            </a:r>
            <a:r>
              <a:rPr lang="en-US" dirty="0" err="1" smtClean="0"/>
              <a:t>Multics</a:t>
            </a:r>
            <a:r>
              <a:rPr lang="en-US" dirty="0" smtClean="0"/>
              <a:t>” you have </a:t>
            </a:r>
            <a:r>
              <a:rPr lang="en-US" b="1" dirty="0" smtClean="0"/>
              <a:t>more efforts to catalog vulnerabilities</a:t>
            </a:r>
            <a:r>
              <a:rPr lang="en-US" dirty="0" smtClean="0"/>
              <a:t> in the 1980s.</a:t>
            </a:r>
            <a:r>
              <a:rPr lang="en-US" baseline="0" dirty="0" smtClean="0"/>
              <a:t> </a:t>
            </a:r>
          </a:p>
          <a:p>
            <a:endParaRPr lang="en-US" dirty="0" smtClean="0"/>
          </a:p>
          <a:p>
            <a:r>
              <a:rPr lang="en-US" dirty="0" smtClean="0"/>
              <a:t>Image source: </a:t>
            </a:r>
            <a:r>
              <a:rPr lang="en-US" dirty="0" smtClean="0">
                <a:hlinkClick r:id="rId3"/>
              </a:rPr>
              <a:t>http://www.alumniblog.ncsu.edu/2010/08/17/library-exhibit-celebrates-50-years-of-pams/</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came in two forms: </a:t>
            </a:r>
            <a:r>
              <a:rPr lang="en-US" b="1" baseline="0" dirty="0" smtClean="0"/>
              <a:t>mail lists</a:t>
            </a:r>
            <a:r>
              <a:rPr lang="en-US" baseline="0" dirty="0" smtClean="0"/>
              <a:t> that catered to security discussion including </a:t>
            </a:r>
            <a:r>
              <a:rPr lang="en-US" baseline="0" dirty="0" err="1" smtClean="0"/>
              <a:t>vulns</a:t>
            </a:r>
            <a:r>
              <a:rPr lang="en-US" baseline="0" dirty="0" smtClean="0"/>
              <a:t>, and </a:t>
            </a:r>
            <a:r>
              <a:rPr lang="en-US" b="1" baseline="0" dirty="0" smtClean="0"/>
              <a:t>concise lists of </a:t>
            </a:r>
            <a:r>
              <a:rPr lang="en-US" b="1" baseline="0" dirty="0" err="1" smtClean="0"/>
              <a:t>vulns</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 switching tracks briefly here from specific </a:t>
            </a:r>
            <a:r>
              <a:rPr lang="en-US" baseline="0" dirty="0" err="1" smtClean="0"/>
              <a:t>vuln</a:t>
            </a:r>
            <a:r>
              <a:rPr lang="en-US" baseline="0" dirty="0" smtClean="0"/>
              <a:t> types and specific technology to the fact that there were starting to be so many, they had to be cataloged.</a:t>
            </a:r>
          </a:p>
          <a:p>
            <a:r>
              <a:rPr lang="en-US" baseline="0" dirty="0" smtClean="0"/>
              <a:t>If </a:t>
            </a:r>
            <a:r>
              <a:rPr lang="en-US" baseline="0" dirty="0" smtClean="0"/>
              <a:t>so many of one thing exists that you feel required to collect and catalog them, that should be a warning sign.</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the </a:t>
            </a:r>
            <a:r>
              <a:rPr lang="en-US" dirty="0" err="1" smtClean="0"/>
              <a:t>Multics</a:t>
            </a:r>
            <a:r>
              <a:rPr lang="en-US" dirty="0" smtClean="0"/>
              <a:t> list, in the </a:t>
            </a:r>
            <a:r>
              <a:rPr lang="en-US" b="1" dirty="0" smtClean="0"/>
              <a:t>mid to late 80’s</a:t>
            </a:r>
            <a:r>
              <a:rPr lang="en-US" dirty="0" smtClean="0"/>
              <a:t> we saw </a:t>
            </a:r>
            <a:r>
              <a:rPr lang="en-US" b="1" dirty="0" smtClean="0"/>
              <a:t>several</a:t>
            </a:r>
            <a:r>
              <a:rPr lang="en-US" dirty="0" smtClean="0"/>
              <a:t> other </a:t>
            </a:r>
            <a:r>
              <a:rPr lang="en-US" b="1" dirty="0" smtClean="0"/>
              <a:t>people</a:t>
            </a:r>
            <a:r>
              <a:rPr lang="en-US" dirty="0" smtClean="0"/>
              <a:t> attempt to catalog vulnerabilities, or centralize discussion on them.</a:t>
            </a:r>
          </a:p>
          <a:p>
            <a:r>
              <a:rPr lang="en-US" dirty="0" smtClean="0"/>
              <a:t>This came in the form of the</a:t>
            </a:r>
            <a:r>
              <a:rPr lang="en-US" baseline="0" dirty="0" smtClean="0"/>
              <a:t> </a:t>
            </a:r>
            <a:r>
              <a:rPr lang="en-US" sz="1200" b="0" i="0" kern="1200" dirty="0" smtClean="0">
                <a:solidFill>
                  <a:schemeClr val="tx1"/>
                </a:solidFill>
                <a:latin typeface="+mn-lt"/>
                <a:ea typeface="+mn-ea"/>
                <a:cs typeface="+mn-cs"/>
              </a:rPr>
              <a:t>Unix 'Security Mailing List‘ in 1984 by Lyle</a:t>
            </a:r>
            <a:r>
              <a:rPr lang="en-US" sz="1200" b="0" i="0" kern="1200" baseline="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McElhaney</a:t>
            </a:r>
            <a:r>
              <a:rPr lang="en-US" sz="1200" b="0" i="0" kern="1200" dirty="0" smtClean="0">
                <a:solidFill>
                  <a:schemeClr val="tx1"/>
                </a:solidFill>
                <a:latin typeface="+mn-lt"/>
                <a:ea typeface="+mn-ea"/>
                <a:cs typeface="+mn-cs"/>
              </a:rPr>
              <a:t> (not pictured), Matt Bishop's UNIX Hole List in 1985, the Rutgers mail list in 1985 by Al Walker, the Phage mail list in 1988 by Gene </a:t>
            </a:r>
            <a:r>
              <a:rPr lang="en-US" sz="1200" b="0" i="0" kern="1200" dirty="0" err="1" smtClean="0">
                <a:solidFill>
                  <a:schemeClr val="tx1"/>
                </a:solidFill>
                <a:latin typeface="+mn-lt"/>
                <a:ea typeface="+mn-ea"/>
                <a:cs typeface="+mn-cs"/>
              </a:rPr>
              <a:t>Spafford</a:t>
            </a:r>
            <a:r>
              <a:rPr lang="en-US" sz="1200" b="0" i="0" kern="1200" dirty="0" smtClean="0">
                <a:solidFill>
                  <a:schemeClr val="tx1"/>
                </a:solidFill>
                <a:latin typeface="+mn-lt"/>
                <a:ea typeface="+mn-ea"/>
                <a:cs typeface="+mn-cs"/>
              </a:rPr>
              <a:t>, and the </a:t>
            </a:r>
            <a:r>
              <a:rPr lang="en-US" sz="1200" b="0" i="0" kern="1200" dirty="0" err="1" smtClean="0">
                <a:solidFill>
                  <a:schemeClr val="tx1"/>
                </a:solidFill>
                <a:latin typeface="+mn-lt"/>
                <a:ea typeface="+mn-ea"/>
                <a:cs typeface="+mn-cs"/>
              </a:rPr>
              <a:t>Zardoz</a:t>
            </a:r>
            <a:r>
              <a:rPr lang="en-US" sz="1200" b="0" i="0" kern="1200" dirty="0" smtClean="0">
                <a:solidFill>
                  <a:schemeClr val="tx1"/>
                </a:solidFill>
                <a:latin typeface="+mn-lt"/>
                <a:ea typeface="+mn-ea"/>
                <a:cs typeface="+mn-cs"/>
              </a:rPr>
              <a:t> mail list in 1989 by Neil </a:t>
            </a:r>
            <a:r>
              <a:rPr lang="en-US" sz="1200" b="0" i="0" kern="1200" dirty="0" err="1" smtClean="0">
                <a:solidFill>
                  <a:schemeClr val="tx1"/>
                </a:solidFill>
                <a:latin typeface="+mn-lt"/>
                <a:ea typeface="+mn-ea"/>
                <a:cs typeface="+mn-cs"/>
              </a:rPr>
              <a:t>Gorsuch</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There were also other vulnerability lists but details are fuzzy, I am still working on tracking these down. These include The Unix Known Problem List, UC Santa Cruz hack method list, Sun Microsystems Bug-List (internal), and more.</a:t>
            </a:r>
          </a:p>
          <a:p>
            <a:endParaRPr lang="en-US" dirty="0" smtClean="0"/>
          </a:p>
          <a:p>
            <a:r>
              <a:rPr lang="en-US" dirty="0" smtClean="0"/>
              <a:t>Image source: </a:t>
            </a:r>
            <a:r>
              <a:rPr lang="en-US" dirty="0" smtClean="0">
                <a:hlinkClick r:id="rId3"/>
              </a:rPr>
              <a:t>http://www.linkedin.com/pub/neil-gorsuch/8/9bb/63a</a:t>
            </a:r>
            <a:r>
              <a:rPr lang="en-US" dirty="0" smtClean="0"/>
              <a:t> (Neil </a:t>
            </a:r>
            <a:r>
              <a:rPr lang="en-US" dirty="0" err="1" smtClean="0"/>
              <a:t>Gorsuch</a:t>
            </a:r>
            <a:r>
              <a:rPr lang="en-US" dirty="0" smtClean="0"/>
              <a:t>), </a:t>
            </a:r>
            <a:r>
              <a:rPr lang="en-US" dirty="0" smtClean="0">
                <a:hlinkClick r:id="rId4"/>
              </a:rPr>
              <a:t>http://www.csmonitor.com/Innovation/Responsible-Tech/2008/0611/squeezing-the-most-out-of-a-gallon</a:t>
            </a:r>
            <a:r>
              <a:rPr lang="en-US" dirty="0" smtClean="0"/>
              <a:t> (Al Walker), </a:t>
            </a:r>
            <a:r>
              <a:rPr lang="en-US" dirty="0" smtClean="0">
                <a:hlinkClick r:id="rId5"/>
              </a:rPr>
              <a:t>http://nob.cs.ucdavis.edu/bishop/</a:t>
            </a:r>
            <a:r>
              <a:rPr lang="en-US" dirty="0" smtClean="0"/>
              <a:t> (</a:t>
            </a:r>
            <a:r>
              <a:rPr lang="en-US" baseline="0" dirty="0" smtClean="0"/>
              <a:t>Matt Bishop), and </a:t>
            </a:r>
            <a:r>
              <a:rPr lang="en-US" dirty="0" smtClean="0">
                <a:hlinkClick r:id="rId6"/>
              </a:rPr>
              <a:t>http://about.me/spaf</a:t>
            </a:r>
            <a:r>
              <a:rPr lang="en-US" dirty="0" smtClean="0"/>
              <a:t> (Gene </a:t>
            </a:r>
            <a:r>
              <a:rPr lang="en-US" dirty="0" err="1" smtClean="0"/>
              <a:t>Spafford</a:t>
            </a:r>
            <a:r>
              <a:rPr lang="en-US" dirty="0" smtClean="0"/>
              <a:t>)</a:t>
            </a:r>
          </a:p>
          <a:p>
            <a:endParaRPr lang="en-US" dirty="0" smtClean="0"/>
          </a:p>
          <a:p>
            <a:r>
              <a:rPr lang="en-US" dirty="0" smtClean="0"/>
              <a:t>Mail list archives: http://securitydigest.org/unix/   http://securitydigest.org/rutgers/    http://securitydigest.org/phage/     http://securitydigest.org/zardoz/</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this point there were </a:t>
            </a:r>
            <a:r>
              <a:rPr lang="en-US" b="1" dirty="0" smtClean="0"/>
              <a:t>dozens of books</a:t>
            </a:r>
            <a:r>
              <a:rPr lang="en-US" dirty="0" smtClean="0"/>
              <a:t> on security, </a:t>
            </a:r>
            <a:r>
              <a:rPr lang="en-US" b="1" dirty="0" smtClean="0"/>
              <a:t>Unix and VMS boxes</a:t>
            </a:r>
            <a:r>
              <a:rPr lang="en-US" dirty="0" smtClean="0"/>
              <a:t> all over, the </a:t>
            </a:r>
            <a:r>
              <a:rPr lang="en-US" b="1" dirty="0" smtClean="0"/>
              <a:t>early years of the Internet</a:t>
            </a:r>
            <a:r>
              <a:rPr lang="en-US" dirty="0" smtClean="0"/>
              <a:t>, and a changing mindset where things were increasingly networked.</a:t>
            </a:r>
          </a:p>
          <a:p>
            <a:r>
              <a:rPr lang="en-US" dirty="0" smtClean="0"/>
              <a:t>This </a:t>
            </a:r>
            <a:r>
              <a:rPr lang="en-US" b="1" dirty="0" smtClean="0"/>
              <a:t>gave access to additional computers you couldn’t otherwise interact with</a:t>
            </a:r>
            <a:r>
              <a:rPr lang="en-US" dirty="0" smtClean="0"/>
              <a:t>.</a:t>
            </a:r>
            <a:r>
              <a:rPr lang="en-US" baseline="0" dirty="0" smtClean="0"/>
              <a:t> </a:t>
            </a:r>
          </a:p>
          <a:p>
            <a:r>
              <a:rPr lang="en-US" baseline="0" dirty="0" smtClean="0"/>
              <a:t>This also gave curious types (i.e. hackers) the ability to poke around your system.</a:t>
            </a:r>
          </a:p>
          <a:p>
            <a:r>
              <a:rPr lang="en-US" baseline="0" dirty="0" smtClean="0"/>
              <a:t>Yes, in 1987 that was the entire Internet in one relatively simple graphic!</a:t>
            </a:r>
          </a:p>
          <a:p>
            <a:endParaRPr lang="en-US" dirty="0" smtClean="0"/>
          </a:p>
          <a:p>
            <a:r>
              <a:rPr lang="en-US" dirty="0" smtClean="0"/>
              <a:t>1987 BBN Internet Map</a:t>
            </a:r>
          </a:p>
          <a:p>
            <a:r>
              <a:rPr lang="en-US" dirty="0" smtClean="0"/>
              <a:t>Image source: </a:t>
            </a:r>
            <a:r>
              <a:rPr lang="en-US" dirty="0" smtClean="0">
                <a:hlinkClick r:id="rId3"/>
              </a:rPr>
              <a:t>http://www.computerhistory.org/internet_history/internet_history_80s.html</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the </a:t>
            </a:r>
            <a:r>
              <a:rPr lang="en-US" b="1" dirty="0" smtClean="0"/>
              <a:t>home PCs</a:t>
            </a:r>
            <a:r>
              <a:rPr lang="en-US" dirty="0" smtClean="0"/>
              <a:t> were</a:t>
            </a:r>
            <a:r>
              <a:rPr lang="en-US" baseline="0" dirty="0" smtClean="0"/>
              <a:t> starting to run </a:t>
            </a:r>
            <a:r>
              <a:rPr lang="en-US" b="1" baseline="0" dirty="0" smtClean="0"/>
              <a:t>Bulletin Board Systems</a:t>
            </a:r>
            <a:r>
              <a:rPr lang="en-US" baseline="0" dirty="0" smtClean="0"/>
              <a:t> (BBS) more frequently, which had their own vulnerabilities.</a:t>
            </a:r>
          </a:p>
          <a:p>
            <a:r>
              <a:rPr lang="en-US" b="1" baseline="0" dirty="0" smtClean="0"/>
              <a:t>Dialup</a:t>
            </a:r>
            <a:r>
              <a:rPr lang="en-US" baseline="0" dirty="0" smtClean="0"/>
              <a:t> access was </a:t>
            </a:r>
            <a:r>
              <a:rPr lang="en-US" b="1" baseline="0" dirty="0" smtClean="0"/>
              <a:t>just as good</a:t>
            </a:r>
            <a:r>
              <a:rPr lang="en-US" baseline="0" dirty="0" smtClean="0"/>
              <a:t> as a network for accessing, and compromising, remote systems.</a:t>
            </a:r>
            <a:endParaRPr lang="en-US" dirty="0" smtClean="0"/>
          </a:p>
          <a:p>
            <a:r>
              <a:rPr lang="en-US" baseline="0" dirty="0" smtClean="0"/>
              <a:t>By this point, security starts to take hold in people’s minds.</a:t>
            </a:r>
          </a:p>
          <a:p>
            <a:endParaRPr lang="en-US" baseline="0" dirty="0" smtClean="0"/>
          </a:p>
          <a:p>
            <a:r>
              <a:rPr lang="en-US" baseline="0" dirty="0" smtClean="0"/>
              <a:t>Image source: </a:t>
            </a:r>
            <a:r>
              <a:rPr lang="en-US" dirty="0" smtClean="0">
                <a:hlinkClick r:id="rId3"/>
              </a:rPr>
              <a:t>http://bloggingtom.ch/archives/2006/01/30/good-old-bbs/</a:t>
            </a:r>
            <a:endParaRPr lang="en-US" dirty="0" smtClean="0"/>
          </a:p>
          <a:p>
            <a:r>
              <a:rPr lang="en-US" dirty="0" smtClean="0"/>
              <a:t>More info: http://tinyurl.com/bbs-vulns or</a:t>
            </a:r>
          </a:p>
          <a:p>
            <a:r>
              <a:rPr lang="en-US" dirty="0" smtClean="0"/>
              <a:t>http://osvdb.org/search/search?search%5Bvuln_title%5D=bbs&amp;search%5Btext_type%5D=titles&amp;search%5Bs_date%5D=1970-01-01&amp;search%5Be_date%5D=1995-01-01&amp;search%5Brefid%5D=&amp;search%5Breferencetypes%5D=&amp;search%5Bvendors%5D=&amp;search%5Bcvss_score_from%5D=&amp;search%5Bcvss_score_to%5D=&amp;search%5Bcvss_av%5D=*&amp;search%5Bcvss_ac%5D=*&amp;search%5Bcvss_a%5D=*&amp;search%5Bcvss_ci%5D=*&amp;search%5Bcvss_ii%5D=*&amp;search%5Bcvss_ai%5D=*&amp;kthx=search</a:t>
            </a:r>
          </a:p>
        </p:txBody>
      </p:sp>
      <p:sp>
        <p:nvSpPr>
          <p:cNvPr id="4" name="Slide Number Placeholder 3"/>
          <p:cNvSpPr>
            <a:spLocks noGrp="1"/>
          </p:cNvSpPr>
          <p:nvPr>
            <p:ph type="sldNum" sz="quarter" idx="10"/>
          </p:nvPr>
        </p:nvSpPr>
        <p:spPr/>
        <p:txBody>
          <a:bodyPr/>
          <a:lstStyle/>
          <a:p>
            <a:fld id="{BBFEBEC5-CB6D-4E6B-B616-036448855671}"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b="1" dirty="0" smtClean="0"/>
              <a:t>70’s and 80’s</a:t>
            </a:r>
            <a:r>
              <a:rPr lang="en-US" dirty="0" smtClean="0"/>
              <a:t> also gave us our </a:t>
            </a:r>
            <a:r>
              <a:rPr lang="en-US" b="1" dirty="0" smtClean="0"/>
              <a:t>first taste of SCADA</a:t>
            </a:r>
            <a:r>
              <a:rPr lang="en-US" dirty="0" smtClean="0"/>
              <a:t> vulnerabilities, despite the next SCADA </a:t>
            </a:r>
            <a:r>
              <a:rPr lang="en-US" dirty="0" err="1" smtClean="0"/>
              <a:t>vuln</a:t>
            </a:r>
            <a:r>
              <a:rPr lang="en-US" dirty="0" smtClean="0"/>
              <a:t> being published a full 17 years later in 2001.</a:t>
            </a:r>
          </a:p>
          <a:p>
            <a:r>
              <a:rPr lang="en-US" dirty="0" smtClean="0"/>
              <a:t>Note that while the </a:t>
            </a:r>
            <a:r>
              <a:rPr lang="en-US" b="1" dirty="0" smtClean="0"/>
              <a:t>first publication was in 1983</a:t>
            </a:r>
            <a:r>
              <a:rPr lang="en-US" dirty="0" smtClean="0"/>
              <a:t>, the </a:t>
            </a:r>
            <a:r>
              <a:rPr lang="en-US" b="1" dirty="0" smtClean="0"/>
              <a:t>problem had been around a while</a:t>
            </a:r>
            <a:r>
              <a:rPr lang="en-US" dirty="0" smtClean="0"/>
              <a:t>.</a:t>
            </a:r>
          </a:p>
          <a:p>
            <a:endParaRPr lang="en-US" dirty="0" smtClean="0"/>
          </a:p>
          <a:p>
            <a:r>
              <a:rPr lang="en-US" dirty="0" smtClean="0"/>
              <a:t>Image source: </a:t>
            </a:r>
            <a:r>
              <a:rPr lang="en-US" dirty="0" smtClean="0">
                <a:hlinkClick r:id="rId3"/>
              </a:rPr>
              <a:t>http://www.morguefile.com/archive/display/96358</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1983-12-20     Nuclear Power Plant Portable Radio Transmitter Interference Arbitrary System Shutdown </a:t>
            </a:r>
            <a:r>
              <a:rPr lang="en-US" dirty="0" err="1" smtClean="0"/>
              <a:t>DoS</a:t>
            </a:r>
            <a:r>
              <a:rPr lang="en-US" dirty="0" smtClean="0"/>
              <a:t>		http://osvdb.org/86573</a:t>
            </a:r>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t>
            </a:r>
            <a:r>
              <a:rPr lang="en-US" b="1" dirty="0" smtClean="0"/>
              <a:t>1983</a:t>
            </a:r>
            <a:r>
              <a:rPr lang="en-US" dirty="0" smtClean="0"/>
              <a:t>, the </a:t>
            </a:r>
            <a:r>
              <a:rPr lang="en-US" b="1" dirty="0" smtClean="0"/>
              <a:t>Nuclear Regulatory Commission</a:t>
            </a:r>
            <a:r>
              <a:rPr lang="en-US" dirty="0" smtClean="0"/>
              <a:t> (NRC) issued an</a:t>
            </a:r>
            <a:r>
              <a:rPr lang="en-US" baseline="0" dirty="0" smtClean="0"/>
              <a:t> “</a:t>
            </a:r>
            <a:r>
              <a:rPr lang="en-US" b="1" baseline="0" dirty="0" smtClean="0"/>
              <a:t>information notice</a:t>
            </a:r>
            <a:r>
              <a:rPr lang="en-US" baseline="0" dirty="0" smtClean="0"/>
              <a:t>” </a:t>
            </a:r>
            <a:r>
              <a:rPr lang="en-US" b="1" baseline="0" dirty="0" smtClean="0"/>
              <a:t>numbered 83-83</a:t>
            </a:r>
            <a:r>
              <a:rPr lang="en-US" baseline="0" dirty="0" smtClean="0"/>
              <a:t> about portable radio transmitters and nuclear power plants. Seems harmless enough.</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that while the first disclosure was in 1983, the problem had been around a while.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1983-12-20     Nuclear Power Plant Portable Radio Transmitter Interference Arbitrary System Shutdown </a:t>
            </a:r>
            <a:r>
              <a:rPr lang="en-US" dirty="0" err="1" smtClean="0"/>
              <a:t>DoS</a:t>
            </a:r>
            <a:r>
              <a:rPr lang="en-US" dirty="0" smtClean="0"/>
              <a:t>		http://osvdb.org/86573</a:t>
            </a:r>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t>
            </a:r>
            <a:r>
              <a:rPr lang="en-US" b="1" baseline="0" dirty="0" smtClean="0"/>
              <a:t>first incident</a:t>
            </a:r>
            <a:r>
              <a:rPr lang="en-US" baseline="0" dirty="0" smtClean="0"/>
              <a:t> occurred at the </a:t>
            </a:r>
            <a:r>
              <a:rPr lang="en-US" b="1" baseline="0" dirty="0" smtClean="0"/>
              <a:t>Farley nuclear plant in Alabama</a:t>
            </a:r>
            <a:r>
              <a:rPr lang="en-US" baseline="0" dirty="0" smtClean="0"/>
              <a:t>, in </a:t>
            </a:r>
            <a:r>
              <a:rPr lang="en-US" b="1" baseline="0" dirty="0" smtClean="0"/>
              <a:t>1975</a:t>
            </a:r>
            <a:r>
              <a:rPr lang="en-US" baseline="0" dirty="0" smtClean="0"/>
              <a:t>. Technicians figured out the Differential Relay Type 12 STD 15B5A is “radio frequency sensitive”.</a:t>
            </a:r>
          </a:p>
          <a:p>
            <a:r>
              <a:rPr lang="en-US" dirty="0" smtClean="0"/>
              <a:t>Translated</a:t>
            </a:r>
            <a:r>
              <a:rPr lang="en-US" baseline="0" dirty="0" smtClean="0"/>
              <a:t>; a standard </a:t>
            </a:r>
            <a:r>
              <a:rPr lang="en-US" baseline="0" dirty="0" err="1" smtClean="0"/>
              <a:t>walkie</a:t>
            </a:r>
            <a:r>
              <a:rPr lang="en-US" baseline="0" dirty="0" smtClean="0"/>
              <a:t> talkie could shut down critical systems at a nuclear power plant. Let that sink in.</a:t>
            </a:r>
          </a:p>
          <a:p>
            <a:endParaRPr lang="en-US" baseline="0" dirty="0" smtClean="0"/>
          </a:p>
          <a:p>
            <a:r>
              <a:rPr lang="en-US" baseline="0" dirty="0" smtClean="0"/>
              <a:t>Image source: http://www.southerncompany.com/about-us/our-business/southern-nuclear/pdfs/farleyBrochure_2010.pdf</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Ten</a:t>
            </a:r>
            <a:r>
              <a:rPr lang="en-US" b="1" baseline="0" dirty="0" smtClean="0"/>
              <a:t> years ago I would have picked the 1960’s</a:t>
            </a:r>
            <a:r>
              <a:rPr lang="en-US" baseline="0" dirty="0" smtClean="0"/>
              <a:t>. </a:t>
            </a:r>
            <a:r>
              <a:rPr lang="en-US" b="1" baseline="0" dirty="0" smtClean="0"/>
              <a:t>Five</a:t>
            </a:r>
            <a:r>
              <a:rPr lang="en-US" baseline="0" dirty="0" smtClean="0"/>
              <a:t> years ago the </a:t>
            </a:r>
            <a:r>
              <a:rPr lang="en-US" b="1" baseline="0" dirty="0" smtClean="0"/>
              <a:t>1950’s</a:t>
            </a:r>
            <a:r>
              <a:rPr lang="en-US" baseline="0" dirty="0" smtClean="0"/>
              <a:t> or arguably the 1930’s. </a:t>
            </a:r>
            <a:r>
              <a:rPr lang="en-US" b="1" baseline="0" dirty="0" smtClean="0"/>
              <a:t>Now</a:t>
            </a:r>
            <a:r>
              <a:rPr lang="en-US" baseline="0" dirty="0" smtClean="0"/>
              <a:t>, I think the </a:t>
            </a:r>
            <a:r>
              <a:rPr lang="en-US" b="1" baseline="0" dirty="0" smtClean="0"/>
              <a:t>1900’s</a:t>
            </a:r>
            <a:r>
              <a:rPr lang="en-US" baseline="0" dirty="0" smtClean="0"/>
              <a:t> is a good start point.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b="1" dirty="0" smtClean="0"/>
              <a:t>second incident</a:t>
            </a:r>
            <a:r>
              <a:rPr lang="en-US" dirty="0" smtClean="0"/>
              <a:t> happened</a:t>
            </a:r>
            <a:r>
              <a:rPr lang="en-US" baseline="0" dirty="0" smtClean="0"/>
              <a:t> at </a:t>
            </a:r>
            <a:r>
              <a:rPr lang="en-US" b="1" baseline="0" dirty="0" smtClean="0"/>
              <a:t>Sequoyah</a:t>
            </a:r>
            <a:r>
              <a:rPr lang="en-US" baseline="0" dirty="0" smtClean="0"/>
              <a:t> nuclear plant in Tennessee, in May of </a:t>
            </a:r>
            <a:r>
              <a:rPr lang="en-US" b="1" baseline="0" dirty="0" smtClean="0"/>
              <a:t>1979</a:t>
            </a:r>
            <a:r>
              <a:rPr lang="en-US" baseline="0" dirty="0" smtClean="0"/>
              <a:t>. </a:t>
            </a:r>
            <a:endParaRPr lang="en-US" baseline="0" dirty="0" smtClean="0"/>
          </a:p>
          <a:p>
            <a:endParaRPr lang="en-US" dirty="0" smtClean="0"/>
          </a:p>
          <a:p>
            <a:r>
              <a:rPr lang="en-US" dirty="0" smtClean="0"/>
              <a:t>Image source: http://en.wikipedia.org/wiki/File:Sequoyah_Nuclear_Generating_Station.jpg</a:t>
            </a:r>
          </a:p>
        </p:txBody>
      </p:sp>
      <p:sp>
        <p:nvSpPr>
          <p:cNvPr id="4" name="Slide Number Placeholder 3"/>
          <p:cNvSpPr>
            <a:spLocks noGrp="1"/>
          </p:cNvSpPr>
          <p:nvPr>
            <p:ph type="sldNum" sz="quarter" idx="10"/>
          </p:nvPr>
        </p:nvSpPr>
        <p:spPr/>
        <p:txBody>
          <a:bodyPr/>
          <a:lstStyle/>
          <a:p>
            <a:fld id="{BBFEBEC5-CB6D-4E6B-B616-036448855671}"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a:t>
            </a:r>
            <a:r>
              <a:rPr lang="en-US" b="1" baseline="0" dirty="0" smtClean="0"/>
              <a:t>third incident</a:t>
            </a:r>
            <a:r>
              <a:rPr lang="en-US" baseline="0" dirty="0" smtClean="0"/>
              <a:t> happened at </a:t>
            </a:r>
            <a:r>
              <a:rPr lang="en-US" b="1" baseline="0" dirty="0" smtClean="0"/>
              <a:t>Three Mile Island</a:t>
            </a:r>
            <a:r>
              <a:rPr lang="en-US" baseline="0" dirty="0" smtClean="0"/>
              <a:t> in Pennsylvania, in Feb of </a:t>
            </a:r>
            <a:r>
              <a:rPr lang="en-US" b="1" baseline="0" dirty="0" smtClean="0"/>
              <a:t>1982</a:t>
            </a:r>
            <a:r>
              <a:rPr lang="en-US" baseline="0" dirty="0" smtClean="0"/>
              <a:t>. </a:t>
            </a:r>
          </a:p>
        </p:txBody>
      </p:sp>
      <p:sp>
        <p:nvSpPr>
          <p:cNvPr id="4" name="Slide Number Placeholder 3"/>
          <p:cNvSpPr>
            <a:spLocks noGrp="1"/>
          </p:cNvSpPr>
          <p:nvPr>
            <p:ph type="sldNum" sz="quarter" idx="10"/>
          </p:nvPr>
        </p:nvSpPr>
        <p:spPr/>
        <p:txBody>
          <a:bodyPr/>
          <a:lstStyle/>
          <a:p>
            <a:fld id="{BBFEBEC5-CB6D-4E6B-B616-036448855671}"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b="1" dirty="0" smtClean="0"/>
              <a:t>fourth incident</a:t>
            </a:r>
            <a:r>
              <a:rPr lang="en-US" dirty="0" smtClean="0"/>
              <a:t> occurred at </a:t>
            </a:r>
            <a:r>
              <a:rPr lang="en-US" b="1" dirty="0" smtClean="0"/>
              <a:t>Grand Gulf</a:t>
            </a:r>
            <a:r>
              <a:rPr lang="en-US" dirty="0" smtClean="0"/>
              <a:t> in Mississippi in July of </a:t>
            </a:r>
            <a:r>
              <a:rPr lang="en-US" b="1" dirty="0" smtClean="0"/>
              <a:t>1983</a:t>
            </a:r>
            <a:r>
              <a:rPr lang="en-US" dirty="0" smtClean="0"/>
              <a:t>, where a shutdown cooling loop was lost for 30 minutes. </a:t>
            </a:r>
          </a:p>
          <a:p>
            <a:r>
              <a:rPr lang="en-US" baseline="0" dirty="0" smtClean="0"/>
              <a:t>Does it scare you more that a simple walkie-talkie caused this many problems at four nuclear power plants, or that the Nuclear Regulatory Commission figured it out and issued an advisory 8 years after the first incident?</a:t>
            </a:r>
            <a:endParaRPr lang="en-US" dirty="0" smtClean="0"/>
          </a:p>
          <a:p>
            <a:r>
              <a:rPr lang="en-US" dirty="0" smtClean="0"/>
              <a:t>But wait… more good news!</a:t>
            </a:r>
          </a:p>
        </p:txBody>
      </p:sp>
      <p:sp>
        <p:nvSpPr>
          <p:cNvPr id="4" name="Slide Number Placeholder 3"/>
          <p:cNvSpPr>
            <a:spLocks noGrp="1"/>
          </p:cNvSpPr>
          <p:nvPr>
            <p:ph type="sldNum" sz="quarter" idx="10"/>
          </p:nvPr>
        </p:nvSpPr>
        <p:spPr/>
        <p:txBody>
          <a:bodyPr/>
          <a:lstStyle/>
          <a:p>
            <a:fld id="{BBFEBEC5-CB6D-4E6B-B616-036448855671}"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vulnerability</a:t>
            </a:r>
            <a:r>
              <a:rPr lang="en-US" baseline="0" dirty="0" smtClean="0"/>
              <a:t> was </a:t>
            </a:r>
            <a:r>
              <a:rPr lang="en-US" b="1" baseline="0" dirty="0" smtClean="0"/>
              <a:t>re-discovered</a:t>
            </a:r>
            <a:r>
              <a:rPr lang="en-US" baseline="0" dirty="0" smtClean="0"/>
              <a:t> at the </a:t>
            </a:r>
            <a:r>
              <a:rPr lang="en-US" b="1" dirty="0" smtClean="0"/>
              <a:t>Davis-</a:t>
            </a:r>
            <a:r>
              <a:rPr lang="en-US" b="1" dirty="0" err="1" smtClean="0"/>
              <a:t>Besse</a:t>
            </a:r>
            <a:r>
              <a:rPr lang="en-US" dirty="0" smtClean="0"/>
              <a:t> nuclear power plant in March, </a:t>
            </a:r>
            <a:r>
              <a:rPr lang="en-US" b="1" dirty="0" smtClean="0"/>
              <a:t>2011</a:t>
            </a:r>
            <a:r>
              <a:rPr lang="en-US" dirty="0" smtClean="0"/>
              <a:t>, losing its emergency water cooling system for two minutes. I hear that safety system is kind of important too.</a:t>
            </a:r>
          </a:p>
        </p:txBody>
      </p:sp>
      <p:sp>
        <p:nvSpPr>
          <p:cNvPr id="4" name="Slide Number Placeholder 3"/>
          <p:cNvSpPr>
            <a:spLocks noGrp="1"/>
          </p:cNvSpPr>
          <p:nvPr>
            <p:ph type="sldNum" sz="quarter" idx="10"/>
          </p:nvPr>
        </p:nvSpPr>
        <p:spPr/>
        <p:txBody>
          <a:bodyPr/>
          <a:lstStyle/>
          <a:p>
            <a:fld id="{BBFEBEC5-CB6D-4E6B-B616-036448855671}"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we’re up to the </a:t>
            </a:r>
            <a:r>
              <a:rPr lang="en-US" b="1" dirty="0" smtClean="0"/>
              <a:t>1990s</a:t>
            </a:r>
            <a:r>
              <a:rPr lang="en-US" dirty="0" smtClean="0"/>
              <a:t>, and this really is the </a:t>
            </a:r>
            <a:r>
              <a:rPr lang="en-US" b="1" dirty="0" smtClean="0"/>
              <a:t>rise of the vulnerabilities</a:t>
            </a:r>
            <a:r>
              <a:rPr lang="en-US" dirty="0" smtClean="0"/>
              <a:t>. </a:t>
            </a:r>
          </a:p>
          <a:p>
            <a:r>
              <a:rPr lang="en-US" baseline="0" dirty="0" smtClean="0"/>
              <a:t>The 90’s saw more mail lists like </a:t>
            </a:r>
            <a:r>
              <a:rPr lang="en-US" baseline="0" dirty="0" err="1" smtClean="0"/>
              <a:t>Bugtraq</a:t>
            </a:r>
            <a:r>
              <a:rPr lang="en-US" baseline="0" dirty="0" smtClean="0"/>
              <a:t>, comprehensive vulnerability databases like ISS X-Force, and the creation of a standard for vulnerability identifiers like CVE.</a:t>
            </a:r>
            <a:endParaRPr lang="en-US" dirty="0" smtClean="0"/>
          </a:p>
          <a:p>
            <a:r>
              <a:rPr lang="en-US" dirty="0" smtClean="0"/>
              <a:t>The </a:t>
            </a:r>
            <a:r>
              <a:rPr lang="en-US" b="1" dirty="0" smtClean="0"/>
              <a:t>90’s had 2,366 documented vulnerabilities</a:t>
            </a:r>
            <a:r>
              <a:rPr lang="en-US" dirty="0" smtClean="0"/>
              <a:t>, and in reality, thousands more that never made it into vulnerability databases. But I’m working on that…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also why I don’t care for graphs in a </a:t>
            </a:r>
            <a:r>
              <a:rPr lang="en-US" baseline="0" dirty="0" smtClean="0"/>
              <a:t>presentation like this.</a:t>
            </a:r>
          </a:p>
        </p:txBody>
      </p:sp>
      <p:sp>
        <p:nvSpPr>
          <p:cNvPr id="4" name="Slide Number Placeholder 3"/>
          <p:cNvSpPr>
            <a:spLocks noGrp="1"/>
          </p:cNvSpPr>
          <p:nvPr>
            <p:ph type="sldNum" sz="quarter" idx="10"/>
          </p:nvPr>
        </p:nvSpPr>
        <p:spPr/>
        <p:txBody>
          <a:bodyPr/>
          <a:lstStyle/>
          <a:p>
            <a:fld id="{BBFEBEC5-CB6D-4E6B-B616-036448855671}"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 to </a:t>
            </a:r>
            <a:r>
              <a:rPr lang="en-US" b="1" dirty="0" smtClean="0"/>
              <a:t>1994</a:t>
            </a:r>
            <a:r>
              <a:rPr lang="en-US" dirty="0" smtClean="0"/>
              <a:t> you saw </a:t>
            </a:r>
            <a:r>
              <a:rPr lang="en-US" b="1" dirty="0" smtClean="0"/>
              <a:t>primarily Unix-based vulnerabilities</a:t>
            </a:r>
            <a:r>
              <a:rPr lang="en-US" dirty="0" smtClean="0"/>
              <a:t>, both local and remote.</a:t>
            </a:r>
          </a:p>
          <a:p>
            <a:r>
              <a:rPr lang="en-US" dirty="0" smtClean="0"/>
              <a:t>Encryption algorithms like GDES, </a:t>
            </a:r>
            <a:r>
              <a:rPr lang="en-US" dirty="0" err="1" smtClean="0"/>
              <a:t>Snefru</a:t>
            </a:r>
            <a:r>
              <a:rPr lang="en-US" dirty="0" smtClean="0"/>
              <a:t>, </a:t>
            </a:r>
            <a:r>
              <a:rPr lang="en-US" dirty="0" err="1" smtClean="0"/>
              <a:t>Khafre</a:t>
            </a:r>
            <a:r>
              <a:rPr lang="en-US" dirty="0" smtClean="0"/>
              <a:t>, REDOC-II, LOKI, and Lucifer were falling like flies. Yes, encryption algorithms have</a:t>
            </a:r>
            <a:r>
              <a:rPr lang="en-US" baseline="0" dirty="0" smtClean="0"/>
              <a:t> cool names.</a:t>
            </a:r>
            <a:endParaRPr lang="en-US" dirty="0" smtClean="0"/>
          </a:p>
          <a:p>
            <a:endParaRPr lang="en-US" dirty="0" smtClean="0"/>
          </a:p>
          <a:p>
            <a:r>
              <a:rPr lang="en-US" dirty="0" smtClean="0"/>
              <a:t>Image source: </a:t>
            </a:r>
            <a:r>
              <a:rPr lang="en-US" dirty="0" smtClean="0">
                <a:hlinkClick r:id="rId3"/>
              </a:rPr>
              <a:t>https://www.its.uq.edu.au/about-its/history-computing-uq</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1994</a:t>
            </a:r>
            <a:r>
              <a:rPr lang="en-US" dirty="0" smtClean="0"/>
              <a:t> hits, and </a:t>
            </a:r>
            <a:r>
              <a:rPr lang="en-US" b="1" dirty="0" smtClean="0"/>
              <a:t>Pandora’s box opens</a:t>
            </a:r>
            <a:r>
              <a:rPr lang="en-US" dirty="0" smtClean="0"/>
              <a:t>. </a:t>
            </a:r>
          </a:p>
          <a:p>
            <a:endParaRPr lang="en-US" dirty="0" smtClean="0"/>
          </a:p>
          <a:p>
            <a:r>
              <a:rPr lang="en-US" dirty="0" smtClean="0"/>
              <a:t>Image source: </a:t>
            </a:r>
            <a:r>
              <a:rPr lang="en-US" dirty="0" smtClean="0">
                <a:hlinkClick r:id="rId3"/>
              </a:rPr>
              <a:t>http://www.buzzfeed.com/catsparella/the-best-maru-moments-of-2010-1ruv</a:t>
            </a:r>
            <a:endParaRPr lang="en-US" dirty="0" smtClean="0"/>
          </a:p>
          <a:p>
            <a:r>
              <a:rPr lang="en-US" dirty="0" err="1" smtClean="0"/>
              <a:t>Maru</a:t>
            </a:r>
            <a:r>
              <a:rPr lang="en-US" dirty="0" smtClean="0"/>
              <a:t> info: </a:t>
            </a:r>
            <a:r>
              <a:rPr lang="en-US" dirty="0" smtClean="0">
                <a:hlinkClick r:id="rId4"/>
              </a:rPr>
              <a:t>http://en.wikipedia.org/wiki/Maru_(cat)</a:t>
            </a:r>
            <a:endParaRPr lang="en-US" dirty="0" smtClean="0"/>
          </a:p>
          <a:p>
            <a:r>
              <a:rPr lang="en-US" dirty="0" err="1" smtClean="0"/>
              <a:t>Maru</a:t>
            </a:r>
            <a:r>
              <a:rPr lang="en-US" dirty="0" smtClean="0"/>
              <a:t> videos: http://www.youtube.com/user/mugumogu</a:t>
            </a:r>
          </a:p>
        </p:txBody>
      </p:sp>
      <p:sp>
        <p:nvSpPr>
          <p:cNvPr id="4" name="Slide Number Placeholder 3"/>
          <p:cNvSpPr>
            <a:spLocks noGrp="1"/>
          </p:cNvSpPr>
          <p:nvPr>
            <p:ph type="sldNum" sz="quarter" idx="10"/>
          </p:nvPr>
        </p:nvSpPr>
        <p:spPr/>
        <p:txBody>
          <a:bodyPr/>
          <a:lstStyle/>
          <a:p>
            <a:fld id="{BBFEBEC5-CB6D-4E6B-B616-036448855671}"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the </a:t>
            </a:r>
            <a:r>
              <a:rPr lang="en-US" b="1" dirty="0" smtClean="0"/>
              <a:t>commercialization</a:t>
            </a:r>
            <a:r>
              <a:rPr lang="en-US" b="1" baseline="0" dirty="0" smtClean="0"/>
              <a:t> of the web</a:t>
            </a:r>
            <a:r>
              <a:rPr lang="en-US" baseline="0" dirty="0" smtClean="0"/>
              <a:t> and more rapid deployment, we saw an eternal fountain of web-based vulnerabilities. </a:t>
            </a:r>
          </a:p>
          <a:p>
            <a:r>
              <a:rPr lang="en-US" b="1" baseline="0" dirty="0" smtClean="0"/>
              <a:t>Over the next 15 years </a:t>
            </a:r>
            <a:r>
              <a:rPr lang="en-US" baseline="0" dirty="0" smtClean="0"/>
              <a:t>we’d see yearly </a:t>
            </a:r>
            <a:r>
              <a:rPr lang="en-US" b="1" baseline="0" dirty="0" smtClean="0"/>
              <a:t>vulnerability counts jump considerably</a:t>
            </a:r>
            <a:r>
              <a:rPr lang="en-US" baseline="0" dirty="0" smtClean="0"/>
              <a:t> as a result.</a:t>
            </a:r>
          </a:p>
          <a:p>
            <a:r>
              <a:rPr lang="en-US" baseline="0" dirty="0" smtClean="0"/>
              <a:t>BTW, this is the first web server ever.</a:t>
            </a:r>
            <a:endParaRPr lang="en-US" dirty="0" smtClean="0"/>
          </a:p>
          <a:p>
            <a:endParaRPr lang="en-US" dirty="0" smtClean="0"/>
          </a:p>
          <a:p>
            <a:r>
              <a:rPr lang="en-US" dirty="0" smtClean="0"/>
              <a:t>Note that 1994 is my</a:t>
            </a:r>
            <a:r>
              <a:rPr lang="en-US" baseline="0" dirty="0" smtClean="0"/>
              <a:t> somewhat arbitrary date based on perception of web server/page availability during my early Internet days, and Mosaic/Netscape becoming a commercial endeavor between Aug 1993 and April 1994.</a:t>
            </a:r>
            <a:endParaRPr lang="en-US" dirty="0" smtClean="0"/>
          </a:p>
          <a:p>
            <a:endParaRPr lang="en-US" dirty="0" smtClean="0"/>
          </a:p>
          <a:p>
            <a:r>
              <a:rPr lang="en-US" dirty="0" smtClean="0"/>
              <a:t>More info: http://en.wikipedia.org/wiki/Web_server</a:t>
            </a:r>
          </a:p>
          <a:p>
            <a:r>
              <a:rPr lang="en-US" dirty="0" smtClean="0"/>
              <a:t>Image source: http://en.wikipedia.org/wiki/File:First_Web_Server.jpg</a:t>
            </a:r>
          </a:p>
        </p:txBody>
      </p:sp>
      <p:sp>
        <p:nvSpPr>
          <p:cNvPr id="4" name="Slide Number Placeholder 3"/>
          <p:cNvSpPr>
            <a:spLocks noGrp="1"/>
          </p:cNvSpPr>
          <p:nvPr>
            <p:ph type="sldNum" sz="quarter" idx="10"/>
          </p:nvPr>
        </p:nvSpPr>
        <p:spPr/>
        <p:txBody>
          <a:bodyPr/>
          <a:lstStyle/>
          <a:p>
            <a:fld id="{BBFEBEC5-CB6D-4E6B-B616-036448855671}"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turn of the century saw a </a:t>
            </a:r>
            <a:r>
              <a:rPr lang="en-US" b="1" baseline="0" dirty="0" smtClean="0"/>
              <a:t>frequently changing landscape</a:t>
            </a:r>
            <a:r>
              <a:rPr lang="en-US" baseline="0" dirty="0" smtClean="0"/>
              <a:t>.</a:t>
            </a:r>
          </a:p>
          <a:p>
            <a:r>
              <a:rPr lang="en-US" baseline="0" dirty="0" smtClean="0"/>
              <a:t>Vulnerability </a:t>
            </a:r>
            <a:r>
              <a:rPr lang="en-US" b="1" baseline="0" dirty="0" smtClean="0"/>
              <a:t>research and disclosure matured greatly</a:t>
            </a:r>
            <a:r>
              <a:rPr lang="en-US" baseline="0" dirty="0" smtClean="0"/>
              <a:t>, but we </a:t>
            </a:r>
            <a:r>
              <a:rPr lang="en-US" b="1" baseline="0" dirty="0" smtClean="0"/>
              <a:t>also saw a steady stream of crap</a:t>
            </a:r>
            <a:r>
              <a:rPr lang="en-US" baseline="0" dirty="0" smtClean="0"/>
              <a:t>.</a:t>
            </a:r>
          </a:p>
          <a:p>
            <a:endParaRPr lang="en-US" baseline="0" dirty="0" smtClean="0"/>
          </a:p>
          <a:p>
            <a:r>
              <a:rPr lang="en-US" baseline="0" dirty="0" smtClean="0"/>
              <a:t>Image source: This thing is on a dozen+ stock photography sites, uploaded by various ‘members’. No way that many people have copyright. I spent 15 minutes trying to track down the original image and had no luck. Call me a copyright abuser.</a:t>
            </a:r>
          </a:p>
        </p:txBody>
      </p:sp>
      <p:sp>
        <p:nvSpPr>
          <p:cNvPr id="4" name="Slide Number Placeholder 3"/>
          <p:cNvSpPr>
            <a:spLocks noGrp="1"/>
          </p:cNvSpPr>
          <p:nvPr>
            <p:ph type="sldNum" sz="quarter" idx="10"/>
          </p:nvPr>
        </p:nvSpPr>
        <p:spPr/>
        <p:txBody>
          <a:bodyPr/>
          <a:lstStyle/>
          <a:p>
            <a:fld id="{BBFEBEC5-CB6D-4E6B-B616-036448855671}"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2006</a:t>
            </a:r>
            <a:r>
              <a:rPr lang="en-US" baseline="0" dirty="0" smtClean="0"/>
              <a:t> saw the </a:t>
            </a:r>
            <a:r>
              <a:rPr lang="en-US" b="1" baseline="0" dirty="0" smtClean="0"/>
              <a:t>great spike of XSS and </a:t>
            </a:r>
            <a:r>
              <a:rPr lang="en-US" b="1" baseline="0" dirty="0" err="1" smtClean="0"/>
              <a:t>SQLi</a:t>
            </a:r>
            <a:r>
              <a:rPr lang="en-US" baseline="0" dirty="0" smtClean="0"/>
              <a:t> as a result.</a:t>
            </a:r>
            <a:endParaRPr lang="en-US" dirty="0" smtClean="0"/>
          </a:p>
          <a:p>
            <a:endParaRPr lang="en-US" baseline="0" dirty="0" smtClean="0"/>
          </a:p>
          <a:p>
            <a:r>
              <a:rPr lang="en-US" baseline="0" dirty="0" smtClean="0"/>
              <a:t>The quality of disclosures varied greatly, but there were so many inaccurate reports (meaning they are flat out wrong), we have to track them on OSVDB as “myth / fake”.</a:t>
            </a:r>
          </a:p>
          <a:p>
            <a:r>
              <a:rPr lang="en-US" baseline="0" dirty="0" smtClean="0"/>
              <a:t>We currently have </a:t>
            </a:r>
            <a:r>
              <a:rPr lang="en-US" b="1" baseline="0" dirty="0" smtClean="0"/>
              <a:t>436 disclosures flagged</a:t>
            </a:r>
            <a:r>
              <a:rPr lang="en-US" baseline="0" dirty="0" smtClean="0"/>
              <a:t> like this, and honestly, there are probably closer to a couple thousand.</a:t>
            </a:r>
          </a:p>
          <a:p>
            <a:endParaRPr lang="en-US" baseline="0" dirty="0" smtClean="0"/>
          </a:p>
          <a:p>
            <a:r>
              <a:rPr lang="en-US" baseline="0" dirty="0" smtClean="0"/>
              <a:t>Image source: Jurassic Park</a:t>
            </a:r>
          </a:p>
        </p:txBody>
      </p:sp>
      <p:sp>
        <p:nvSpPr>
          <p:cNvPr id="4" name="Slide Number Placeholder 3"/>
          <p:cNvSpPr>
            <a:spLocks noGrp="1"/>
          </p:cNvSpPr>
          <p:nvPr>
            <p:ph type="sldNum" sz="quarter" idx="10"/>
          </p:nvPr>
        </p:nvSpPr>
        <p:spPr/>
        <p:txBody>
          <a:bodyPr/>
          <a:lstStyle/>
          <a:p>
            <a:fld id="{BBFEBEC5-CB6D-4E6B-B616-036448855671}"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a:t>
            </a:r>
            <a:r>
              <a:rPr lang="en-US" b="1" dirty="0" smtClean="0"/>
              <a:t>start</a:t>
            </a:r>
            <a:r>
              <a:rPr lang="en-US" dirty="0" smtClean="0"/>
              <a:t> with the story of the </a:t>
            </a:r>
            <a:r>
              <a:rPr lang="en-US" b="1" dirty="0" smtClean="0"/>
              <a:t>Marconi Wireless Telegraph</a:t>
            </a:r>
            <a:r>
              <a:rPr lang="en-US" dirty="0" smtClean="0"/>
              <a:t>,</a:t>
            </a:r>
            <a:r>
              <a:rPr lang="en-US" baseline="0" dirty="0" smtClean="0"/>
              <a:t> courtesy of New Scientist and TechEye.net</a:t>
            </a:r>
            <a:endParaRPr lang="en-US" dirty="0" smtClean="0"/>
          </a:p>
          <a:p>
            <a:r>
              <a:rPr lang="en-US" b="1" dirty="0" smtClean="0"/>
              <a:t>Invented</a:t>
            </a:r>
            <a:r>
              <a:rPr lang="en-US" dirty="0" smtClean="0"/>
              <a:t> in</a:t>
            </a:r>
            <a:r>
              <a:rPr lang="en-US" baseline="0" dirty="0" smtClean="0"/>
              <a:t> the </a:t>
            </a:r>
            <a:r>
              <a:rPr lang="en-US" b="1" baseline="0" dirty="0" smtClean="0"/>
              <a:t>years leading up to 1903</a:t>
            </a:r>
            <a:r>
              <a:rPr lang="en-US" baseline="0" dirty="0" smtClean="0"/>
              <a:t>, this was a </a:t>
            </a:r>
            <a:r>
              <a:rPr lang="en-US" b="1" baseline="0" dirty="0" smtClean="0"/>
              <a:t>significant advance in communication technology.</a:t>
            </a:r>
          </a:p>
          <a:p>
            <a:endParaRPr lang="en-US" baseline="0" dirty="0" smtClean="0"/>
          </a:p>
          <a:p>
            <a:r>
              <a:rPr lang="en-US" baseline="0" dirty="0" smtClean="0"/>
              <a:t>Picture courtesy of http://www.mhs.ox.ac.uk/marconi/exhibition/7777.htm</a:t>
            </a:r>
          </a:p>
          <a:p>
            <a:endParaRPr lang="en-US" baseline="0" dirty="0" smtClean="0"/>
          </a:p>
          <a:p>
            <a:r>
              <a:rPr lang="en-US" baseline="0" dirty="0" smtClean="0"/>
              <a:t>Full stories:</a:t>
            </a:r>
          </a:p>
          <a:p>
            <a:r>
              <a:rPr lang="en-US" baseline="0" dirty="0" smtClean="0"/>
              <a:t>http://news.techeye.net/security/worlds-first-hacker-identified</a:t>
            </a:r>
          </a:p>
          <a:p>
            <a:r>
              <a:rPr lang="en-US" baseline="0" dirty="0" smtClean="0"/>
              <a:t>http://www.newscientist.com/article/mg21228440.700-dotdashdiss-the-gentleman-hackers-1903-lulz.html#.UlWR6UAy6SC</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learned anyone can be a “security researcher” by plugging in some script code or a back tick.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Disclosures had no vendor URL, no version, sometimes no script name, but </a:t>
            </a:r>
            <a:r>
              <a:rPr lang="en-US" baseline="0" dirty="0" err="1" smtClean="0"/>
              <a:t>dammit</a:t>
            </a:r>
            <a:r>
              <a:rPr lang="en-US" baseline="0" dirty="0" smtClean="0"/>
              <a:t>, they were a security researcher!</a:t>
            </a:r>
          </a:p>
          <a:p>
            <a:endParaRPr lang="en-US" baseline="0" dirty="0" smtClean="0"/>
          </a:p>
          <a:p>
            <a:r>
              <a:rPr lang="en-US" baseline="0" dirty="0" smtClean="0"/>
              <a:t>Image source: Local collection (this thing is ancient)</a:t>
            </a:r>
          </a:p>
        </p:txBody>
      </p:sp>
      <p:sp>
        <p:nvSpPr>
          <p:cNvPr id="4" name="Slide Number Placeholder 3"/>
          <p:cNvSpPr>
            <a:spLocks noGrp="1"/>
          </p:cNvSpPr>
          <p:nvPr>
            <p:ph type="sldNum" sz="quarter" idx="10"/>
          </p:nvPr>
        </p:nvSpPr>
        <p:spPr/>
        <p:txBody>
          <a:bodyPr/>
          <a:lstStyle/>
          <a:p>
            <a:fld id="{BBFEBEC5-CB6D-4E6B-B616-036448855671}"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also saw vulnerabilities disclosed in systems that may seem more ‘</a:t>
            </a:r>
            <a:r>
              <a:rPr lang="en-US" b="1" dirty="0" smtClean="0"/>
              <a:t>obscure</a:t>
            </a:r>
            <a:r>
              <a:rPr lang="en-US" dirty="0" smtClean="0"/>
              <a:t>’,</a:t>
            </a:r>
            <a:r>
              <a:rPr lang="en-US" baseline="0" dirty="0" smtClean="0"/>
              <a:t> but in reality may have </a:t>
            </a:r>
            <a:r>
              <a:rPr lang="en-US" b="1" baseline="0" dirty="0" smtClean="0"/>
              <a:t>more impact on us long term</a:t>
            </a:r>
            <a:r>
              <a:rPr lang="en-US" baseline="0" dirty="0" smtClean="0"/>
              <a:t>.</a:t>
            </a:r>
          </a:p>
          <a:p>
            <a:r>
              <a:rPr lang="en-US" baseline="0" dirty="0" smtClean="0"/>
              <a:t>Between 2004 and 2009, this included </a:t>
            </a:r>
            <a:r>
              <a:rPr lang="en-US" b="1" baseline="0" dirty="0" smtClean="0"/>
              <a:t>electronic voting machines</a:t>
            </a:r>
            <a:r>
              <a:rPr lang="en-US" baseline="0" dirty="0" smtClean="0"/>
              <a:t> from Premier Election Systems (aka Diebold), Hart, Election Systems &amp; Software (ES&amp;S), Sequoia, and </a:t>
            </a:r>
            <a:r>
              <a:rPr lang="en-US" baseline="0" dirty="0" err="1" smtClean="0"/>
              <a:t>Digivote</a:t>
            </a:r>
            <a:r>
              <a:rPr lang="en-US" baseline="0" dirty="0" smtClean="0"/>
              <a:t>. Basically every company that makes them.</a:t>
            </a:r>
          </a:p>
          <a:p>
            <a:endParaRPr lang="en-US" baseline="0" dirty="0" smtClean="0"/>
          </a:p>
          <a:p>
            <a:r>
              <a:rPr lang="en-US" baseline="0" dirty="0" smtClean="0"/>
              <a:t>Image source: Whitney Curtis, </a:t>
            </a:r>
            <a:r>
              <a:rPr lang="en-US" dirty="0" smtClean="0">
                <a:hlinkClick r:id="rId3"/>
              </a:rPr>
              <a:t>http://usatoday30.usatoday.com/news/opinion/editorials/story/2012-09-19/electronic-voting-fraud-security/57809062/1</a:t>
            </a:r>
            <a:endParaRPr lang="en-US" dirty="0" smtClean="0"/>
          </a:p>
          <a:p>
            <a:r>
              <a:rPr lang="en-US" dirty="0" smtClean="0"/>
              <a:t>Electronic</a:t>
            </a:r>
            <a:r>
              <a:rPr lang="en-US" baseline="0" dirty="0" smtClean="0"/>
              <a:t> voting machine </a:t>
            </a:r>
            <a:r>
              <a:rPr lang="en-US" baseline="0" dirty="0" err="1" smtClean="0"/>
              <a:t>vulns</a:t>
            </a:r>
            <a:r>
              <a:rPr lang="en-US" baseline="0" dirty="0" smtClean="0"/>
              <a:t>: http://tinyurl.com/evoting-vulns or</a:t>
            </a:r>
          </a:p>
          <a:p>
            <a:r>
              <a:rPr lang="en-US" dirty="0" smtClean="0"/>
              <a:t>http://osvdb.org/search/search?search%5Bvuln_title%5D=electronic+voting&amp;search%5Btext_type%5D=alltext&amp;search%5Bs_date%5D=&amp;search%5Be_date%5D=&amp;search%5Brefid%5D=&amp;search%5Breferencetypes%5D=&amp;search%5Bvendors%5D=&amp;search%5Bcvss_score_from%5D=&amp;search%5Bcvss_score_to%5D=&amp;search%5Bcvss_av%5D=*&amp;search%5Bcvss_ac%5D=*&amp;search%5Bcvss_a%5D=*&amp;search%5Bcvss_ci%5D=*&amp;search%5Bcvss_ii%5D=*&amp;search%5Bcvss_ai%5D=*&amp;kthx=search</a:t>
            </a:r>
          </a:p>
        </p:txBody>
      </p:sp>
      <p:sp>
        <p:nvSpPr>
          <p:cNvPr id="4" name="Slide Number Placeholder 3"/>
          <p:cNvSpPr>
            <a:spLocks noGrp="1"/>
          </p:cNvSpPr>
          <p:nvPr>
            <p:ph type="sldNum" sz="quarter" idx="10"/>
          </p:nvPr>
        </p:nvSpPr>
        <p:spPr/>
        <p:txBody>
          <a:bodyPr/>
          <a:lstStyle/>
          <a:p>
            <a:fld id="{BBFEBEC5-CB6D-4E6B-B616-036448855671}"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Vulnerabilities were identified in various </a:t>
            </a:r>
            <a:r>
              <a:rPr lang="en-US" b="1" dirty="0" smtClean="0"/>
              <a:t>automobiles</a:t>
            </a:r>
            <a:r>
              <a:rPr lang="en-US" dirty="0" smtClean="0"/>
              <a:t> including ways to </a:t>
            </a:r>
            <a:r>
              <a:rPr lang="en-US" b="1" dirty="0" smtClean="0"/>
              <a:t>bypass the keyless entry systems</a:t>
            </a:r>
            <a:r>
              <a:rPr lang="en-US" dirty="0" smtClean="0"/>
              <a:t>,</a:t>
            </a:r>
            <a:r>
              <a:rPr lang="en-US" baseline="0" dirty="0" smtClean="0"/>
              <a:t> including BMWs.</a:t>
            </a:r>
            <a:endParaRPr lang="en-US" dirty="0" smtClean="0"/>
          </a:p>
          <a:p>
            <a:endParaRPr lang="en-US" dirty="0" smtClean="0"/>
          </a:p>
          <a:p>
            <a:r>
              <a:rPr lang="en-US" dirty="0" smtClean="0"/>
              <a:t>Automobile </a:t>
            </a:r>
            <a:r>
              <a:rPr lang="en-US" dirty="0" err="1" smtClean="0"/>
              <a:t>vulns</a:t>
            </a:r>
            <a:r>
              <a:rPr lang="en-US" dirty="0" smtClean="0"/>
              <a:t>: http://tinyurl.com/auto-vulns or http://osvdb.org/search/search?search%5Bvuln_title%5D=automobile&amp;search%5Btext_type%5D=alltext&amp;search%5Bs_date%5D=&amp;search%5Be_date%5D=&amp;search%5Brefid%5D=&amp;search%5Breferencetypes%5D=&amp;search%5Bvendors%5D=&amp;search%5Bcvss_score_from%5D=&amp;search%5Bcvss_score_to%5D=&amp;search%5Bcvss_av%5D=*&amp;search%5Bcvss_ac%5D=*&amp;search%5Bcvss_a%5D=*&amp;search%5Bcvss_ci%5D=*&amp;search%5Bcvss_ii%5D=*&amp;search%5Bcvss_ai%5D=*&amp;kthx=search</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because key systems or a stolen</a:t>
            </a:r>
            <a:r>
              <a:rPr lang="en-US" baseline="0" dirty="0" smtClean="0"/>
              <a:t> car are nothing…</a:t>
            </a:r>
          </a:p>
          <a:p>
            <a:r>
              <a:rPr lang="en-US" b="1" baseline="0" dirty="0" smtClean="0"/>
              <a:t>Toyota</a:t>
            </a:r>
            <a:r>
              <a:rPr lang="en-US" baseline="0" dirty="0" smtClean="0"/>
              <a:t> just settled an ‘</a:t>
            </a:r>
            <a:r>
              <a:rPr lang="en-US" b="1" baseline="0" dirty="0" smtClean="0"/>
              <a:t>Unintended Acceleration</a:t>
            </a:r>
            <a:r>
              <a:rPr lang="en-US" baseline="0" dirty="0" smtClean="0"/>
              <a:t>’ lawsuit in which </a:t>
            </a:r>
            <a:r>
              <a:rPr lang="en-US" b="1" baseline="0" dirty="0" smtClean="0"/>
              <a:t>software bugs or vulnerabilities may be the cause</a:t>
            </a:r>
            <a:r>
              <a:rPr lang="en-US" baseline="0" dirty="0" smtClean="0"/>
              <a:t>.</a:t>
            </a:r>
          </a:p>
          <a:p>
            <a:endParaRPr lang="en-US" baseline="0" dirty="0" smtClean="0"/>
          </a:p>
          <a:p>
            <a:r>
              <a:rPr lang="en-US" dirty="0" smtClean="0"/>
              <a:t>http://www.safetyresearch.net/2013/11/07/toyota-unintended-acceleration-and-the-big-bowl-of-spaghetti-code/</a:t>
            </a:r>
          </a:p>
          <a:p>
            <a:r>
              <a:rPr lang="en-US" dirty="0" smtClean="0"/>
              <a:t>Image source:</a:t>
            </a:r>
            <a:r>
              <a:rPr lang="en-US" baseline="0" dirty="0" smtClean="0"/>
              <a:t> http://forums.themustangsource.com/f647/toyota-moving-forward-480509/</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was also disclosed that some newer </a:t>
            </a:r>
            <a:r>
              <a:rPr lang="en-US" b="1" dirty="0" smtClean="0"/>
              <a:t>Ducati motorcycles</a:t>
            </a:r>
            <a:r>
              <a:rPr lang="en-US" dirty="0" smtClean="0"/>
              <a:t> that had a small</a:t>
            </a:r>
            <a:r>
              <a:rPr lang="en-US" baseline="0" dirty="0" smtClean="0"/>
              <a:t> onboard computer had a </a:t>
            </a:r>
            <a:r>
              <a:rPr lang="en-US" b="1" baseline="0" dirty="0" smtClean="0"/>
              <a:t>keyless system</a:t>
            </a:r>
            <a:r>
              <a:rPr lang="en-US" baseline="0" dirty="0" smtClean="0"/>
              <a:t>. </a:t>
            </a:r>
          </a:p>
          <a:p>
            <a:r>
              <a:rPr lang="en-US" baseline="0" dirty="0" smtClean="0"/>
              <a:t>You could start the bike if you knew the 4-digit code. The </a:t>
            </a:r>
            <a:r>
              <a:rPr lang="en-US" b="1" baseline="0" dirty="0" smtClean="0"/>
              <a:t>default 4-digit code</a:t>
            </a:r>
            <a:r>
              <a:rPr lang="en-US" baseline="0" dirty="0" smtClean="0"/>
              <a:t>…</a:t>
            </a:r>
          </a:p>
          <a:p>
            <a:endParaRPr lang="en-US" baseline="0" dirty="0" smtClean="0"/>
          </a:p>
          <a:p>
            <a:r>
              <a:rPr lang="en-US" baseline="0" dirty="0" smtClean="0"/>
              <a:t>Image source: https://web.archive.org/web/20101205050342/http://www.cyclenews.com/files/news_articles/industry/1110/30_Diavel_Carbon.jpg and http://arizonafoothillsmagazine.com/autos/wp-content/uploads/2011/03/2011-Ducati-Diavel-Diamond-Black-phoenix-arizona-valley-scottsdale.jpg</a:t>
            </a:r>
          </a:p>
          <a:p>
            <a:endParaRPr lang="en-US" baseline="0" dirty="0" smtClean="0"/>
          </a:p>
          <a:p>
            <a:r>
              <a:rPr lang="en-US" dirty="0" smtClean="0"/>
              <a:t>2011-04-05 	Ducati </a:t>
            </a:r>
            <a:r>
              <a:rPr lang="en-US" dirty="0" err="1" smtClean="0"/>
              <a:t>Diavel</a:t>
            </a:r>
            <a:r>
              <a:rPr lang="en-US" dirty="0" smtClean="0"/>
              <a:t> Motorcycle Default Ignition Password               http://osvdb.org/75811</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 in the ‘scary’ realm, we started seeing more disclosures in </a:t>
            </a:r>
            <a:r>
              <a:rPr lang="en-US" b="1" dirty="0" smtClean="0"/>
              <a:t>medical devices</a:t>
            </a:r>
            <a:r>
              <a:rPr lang="en-US" dirty="0" smtClean="0"/>
              <a:t>. </a:t>
            </a:r>
          </a:p>
          <a:p>
            <a:r>
              <a:rPr lang="en-US" dirty="0" smtClean="0"/>
              <a:t>This is</a:t>
            </a:r>
            <a:r>
              <a:rPr lang="en-US" baseline="0" dirty="0" smtClean="0"/>
              <a:t> actually a </a:t>
            </a:r>
            <a:r>
              <a:rPr lang="en-US" b="1" baseline="0" dirty="0" smtClean="0"/>
              <a:t>Therac-25</a:t>
            </a:r>
            <a:r>
              <a:rPr lang="en-US" baseline="0" dirty="0" smtClean="0"/>
              <a:t> which had an issue back in </a:t>
            </a:r>
            <a:r>
              <a:rPr lang="en-US" b="1" baseline="0" dirty="0" smtClean="0"/>
              <a:t>1985</a:t>
            </a:r>
            <a:r>
              <a:rPr lang="en-US" baseline="0" dirty="0" smtClean="0"/>
              <a:t> where a small </a:t>
            </a:r>
            <a:r>
              <a:rPr lang="en-US" b="1" baseline="0" dirty="0" smtClean="0"/>
              <a:t>race condition</a:t>
            </a:r>
            <a:r>
              <a:rPr lang="en-US" baseline="0" dirty="0" smtClean="0"/>
              <a:t> may have causes a </a:t>
            </a:r>
            <a:r>
              <a:rPr lang="en-US" b="1" baseline="0" dirty="0" smtClean="0"/>
              <a:t>potentially lethal radiation overdose</a:t>
            </a:r>
            <a:r>
              <a:rPr lang="en-US" baseline="0" dirty="0" smtClean="0"/>
              <a:t>. Oops.</a:t>
            </a:r>
            <a:endParaRPr lang="en-US" dirty="0" smtClean="0"/>
          </a:p>
          <a:p>
            <a:endParaRPr lang="en-US" dirty="0" smtClean="0"/>
          </a:p>
          <a:p>
            <a:r>
              <a:rPr lang="en-US" dirty="0" smtClean="0"/>
              <a:t>Medical </a:t>
            </a:r>
            <a:r>
              <a:rPr lang="en-US" dirty="0" err="1" smtClean="0"/>
              <a:t>vulns</a:t>
            </a:r>
            <a:r>
              <a:rPr lang="en-US" dirty="0" smtClean="0"/>
              <a:t>: http://tinyurl.com/medical-vulns or </a:t>
            </a:r>
          </a:p>
          <a:p>
            <a:r>
              <a:rPr lang="en-US" dirty="0" smtClean="0"/>
              <a:t>http://direct.osvdb.org/search/search?search%5Bvuln_title%5D=medical&amp;search%5Btext_type%5D=alltext&amp;search%5Bs_date%5D=&amp;search%5Be_date%5D=&amp;search%5Brefid%5D=&amp;search%5Breferencetypes%5D=&amp;search%5Bvendors%5D=&amp;search%5Bcvss_score_from%5D=&amp;search%5Bcvss_score_to%5D=&amp;search%5Bcvss_av%5D=*&amp;search%5Bcvss_ac%5D=*&amp;search%5Bcvss_a%5D=*&amp;search%5Bcvss_ci%5D=*&amp;search%5Bcvss_ii%5D=*&amp;search%5Bcvss_ai%5D=*&amp;kthx=search</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has also been interesting</a:t>
            </a:r>
            <a:r>
              <a:rPr lang="en-US" baseline="0" dirty="0" smtClean="0"/>
              <a:t> research into </a:t>
            </a:r>
            <a:r>
              <a:rPr lang="en-US" b="1" baseline="0" dirty="0" smtClean="0"/>
              <a:t>pacemakers</a:t>
            </a:r>
            <a:r>
              <a:rPr lang="en-US" baseline="0" dirty="0" smtClean="0"/>
              <a:t> since many of them come with some sort of </a:t>
            </a:r>
            <a:r>
              <a:rPr lang="en-US" b="1" baseline="0" dirty="0" smtClean="0"/>
              <a:t>wireless protocol for diagnostics</a:t>
            </a:r>
            <a:r>
              <a:rPr lang="en-US" baseline="0" dirty="0" smtClean="0"/>
              <a:t>. And </a:t>
            </a:r>
            <a:r>
              <a:rPr lang="en-US" b="1" baseline="0" dirty="0" smtClean="0"/>
              <a:t>without</a:t>
            </a:r>
            <a:r>
              <a:rPr lang="en-US" baseline="0" dirty="0" smtClean="0"/>
              <a:t> any form of </a:t>
            </a:r>
            <a:r>
              <a:rPr lang="en-US" b="1" baseline="0" dirty="0" smtClean="0"/>
              <a:t>authentication</a:t>
            </a:r>
            <a:r>
              <a:rPr lang="en-US" baseline="0" dirty="0" smtClean="0"/>
              <a:t>. </a:t>
            </a:r>
            <a:r>
              <a:rPr lang="en-US" b="1" baseline="0" dirty="0" smtClean="0"/>
              <a:t>Or encryption</a:t>
            </a:r>
            <a:r>
              <a:rPr lang="en-US" baseline="0" dirty="0" smtClean="0"/>
              <a:t>. This is bad… how do I know?</a:t>
            </a:r>
            <a:endParaRPr lang="en-US" dirty="0" smtClean="0"/>
          </a:p>
          <a:p>
            <a:endParaRPr lang="en-US" dirty="0" smtClean="0"/>
          </a:p>
          <a:p>
            <a:r>
              <a:rPr lang="en-US" dirty="0" smtClean="0"/>
              <a:t>More info: http://boingboing.net/2012/10/18/researcher-claims-feasibility.html</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Former</a:t>
            </a:r>
            <a:r>
              <a:rPr lang="en-US" baseline="0" dirty="0" smtClean="0"/>
              <a:t> Vice President </a:t>
            </a:r>
            <a:r>
              <a:rPr lang="en-US" b="1" baseline="0" dirty="0" smtClean="0"/>
              <a:t>Dick Cheney</a:t>
            </a:r>
            <a:r>
              <a:rPr lang="en-US" baseline="0" dirty="0" smtClean="0"/>
              <a:t> had the </a:t>
            </a:r>
            <a:r>
              <a:rPr lang="en-US" b="1" baseline="0" dirty="0" smtClean="0"/>
              <a:t>wireless feature of his pacemaker disabled in 2007</a:t>
            </a:r>
            <a:r>
              <a:rPr lang="en-US" baseline="0" dirty="0" smtClean="0"/>
              <a:t>.</a:t>
            </a:r>
          </a:p>
          <a:p>
            <a:r>
              <a:rPr lang="en-US" b="1" baseline="0" dirty="0" smtClean="0"/>
              <a:t>Five years before</a:t>
            </a:r>
            <a:r>
              <a:rPr lang="en-US" baseline="0" dirty="0" smtClean="0"/>
              <a:t> a pacemaker hacking plot in the TV show ‘Homeland’ (2012).</a:t>
            </a:r>
          </a:p>
          <a:p>
            <a:r>
              <a:rPr lang="en-US" baseline="0" dirty="0" smtClean="0"/>
              <a:t>Five years before security researcher Barnaby Jack published research showing it was possible.</a:t>
            </a:r>
          </a:p>
          <a:p>
            <a:endParaRPr lang="en-US" baseline="0" dirty="0" smtClean="0"/>
          </a:p>
          <a:p>
            <a:r>
              <a:rPr lang="en-US" baseline="0" dirty="0" smtClean="0"/>
              <a:t>http://nakedsecurity.sophos.com/2013/10/22/doctors-disabled-wireless-in-dick-cheneys-pacemaker-to-thwart-hacking/</a:t>
            </a:r>
          </a:p>
          <a:p>
            <a:r>
              <a:rPr lang="en-US" dirty="0" smtClean="0"/>
              <a:t>http://www.theverge.com/2013/10/21/4863872/dick-cheney-pacemaker-wireless-disabled-2007</a:t>
            </a:r>
          </a:p>
          <a:p>
            <a:r>
              <a:rPr lang="en-US" dirty="0" smtClean="0"/>
              <a:t>http://www.cbsnews.com/video/watch/?id=50157524n</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that brings us to this decade. What are we seeing? Everything.</a:t>
            </a:r>
          </a:p>
          <a:p>
            <a:r>
              <a:rPr lang="en-US" dirty="0" smtClean="0"/>
              <a:t>All of the old classics we have come to love or loathe. </a:t>
            </a:r>
          </a:p>
          <a:p>
            <a:r>
              <a:rPr lang="en-US" dirty="0" smtClean="0"/>
              <a:t>While there are some exciting new devices</a:t>
            </a:r>
            <a:r>
              <a:rPr lang="en-US" baseline="0" dirty="0" smtClean="0"/>
              <a:t> </a:t>
            </a:r>
            <a:r>
              <a:rPr lang="en-US" dirty="0" smtClean="0"/>
              <a:t>as more of our lives are filled with gadgets that must be connected,</a:t>
            </a:r>
            <a:r>
              <a:rPr lang="en-US" baseline="0" dirty="0" smtClean="0"/>
              <a:t> the </a:t>
            </a:r>
            <a:r>
              <a:rPr lang="en-US" baseline="0" dirty="0" err="1" smtClean="0"/>
              <a:t>vulns</a:t>
            </a:r>
            <a:r>
              <a:rPr lang="en-US" baseline="0" dirty="0" smtClean="0"/>
              <a:t> are basically the same.</a:t>
            </a:r>
            <a:endParaRPr lang="en-US" dirty="0" smtClean="0"/>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2011 and later gave us the rise of bug bounty programs. </a:t>
            </a:r>
          </a:p>
          <a:p>
            <a:r>
              <a:rPr lang="en-US" dirty="0" smtClean="0"/>
              <a:t>While several bounties had been operating for many years, many companies and online services started their own, seeing the incredible value.</a:t>
            </a:r>
          </a:p>
          <a:p>
            <a:r>
              <a:rPr lang="en-US" dirty="0" smtClean="0"/>
              <a:t>What used to fetch thousands of dollars now commands six figures in some cases.</a:t>
            </a:r>
          </a:p>
          <a:p>
            <a:endParaRPr lang="en-US" dirty="0" smtClean="0"/>
          </a:p>
          <a:p>
            <a:r>
              <a:rPr lang="en-US" dirty="0" smtClean="0"/>
              <a:t>Image source: </a:t>
            </a:r>
            <a:r>
              <a:rPr lang="en-US" dirty="0" smtClean="0">
                <a:hlinkClick r:id="rId3"/>
              </a:rPr>
              <a:t>http://www.geeky-gadgets.com/facebook-bug-bounty-numbers-04-08-2013/</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show off his new device, </a:t>
            </a:r>
            <a:r>
              <a:rPr lang="en-US" b="1" dirty="0" smtClean="0"/>
              <a:t>Marconi set up a public demonstration in a theatre</a:t>
            </a:r>
            <a:r>
              <a:rPr lang="en-US" dirty="0" smtClean="0"/>
              <a:t>.</a:t>
            </a:r>
            <a:r>
              <a:rPr lang="en-US" baseline="0" dirty="0" smtClean="0"/>
              <a:t> He was in </a:t>
            </a:r>
            <a:r>
              <a:rPr lang="en-US" b="1" baseline="0" dirty="0" smtClean="0"/>
              <a:t>Cornwall, 300 miles away </a:t>
            </a:r>
            <a:r>
              <a:rPr lang="en-US" baseline="0" dirty="0" smtClean="0"/>
              <a:t>from the crowd ready to send the message.</a:t>
            </a:r>
          </a:p>
          <a:p>
            <a:r>
              <a:rPr lang="en-US" b="1" baseline="0" dirty="0" smtClean="0"/>
              <a:t>Fleming </a:t>
            </a:r>
            <a:r>
              <a:rPr lang="en-US" baseline="0" dirty="0" smtClean="0"/>
              <a:t>was </a:t>
            </a:r>
            <a:r>
              <a:rPr lang="en-US" b="1" baseline="0" dirty="0" smtClean="0"/>
              <a:t>set up </a:t>
            </a:r>
            <a:r>
              <a:rPr lang="en-US" baseline="0" dirty="0" smtClean="0"/>
              <a:t>to </a:t>
            </a:r>
            <a:r>
              <a:rPr lang="en-US" b="1" baseline="0" dirty="0" smtClean="0"/>
              <a:t>receive the message and impress the crowd</a:t>
            </a:r>
            <a:r>
              <a:rPr lang="en-US" baseline="0" dirty="0" smtClean="0"/>
              <a:t>.</a:t>
            </a:r>
          </a:p>
          <a:p>
            <a:r>
              <a:rPr lang="en-US" b="1" baseline="0" dirty="0" smtClean="0"/>
              <a:t>Minutes before</a:t>
            </a:r>
            <a:r>
              <a:rPr lang="en-US" baseline="0" dirty="0" smtClean="0"/>
              <a:t> the wirelessly transmitted message was to arrive, the </a:t>
            </a:r>
            <a:r>
              <a:rPr lang="en-US" b="1" baseline="0" dirty="0" smtClean="0"/>
              <a:t>crowd heard a ticking noise from the theatre’s brass projection lantern</a:t>
            </a:r>
            <a:r>
              <a:rPr lang="en-US" baseline="0" dirty="0" smtClean="0"/>
              <a:t>.</a:t>
            </a:r>
          </a:p>
          <a:p>
            <a:r>
              <a:rPr lang="en-US" baseline="0" dirty="0" smtClean="0"/>
              <a:t>Poor assistant </a:t>
            </a:r>
            <a:r>
              <a:rPr lang="en-US" b="1" baseline="0" dirty="0" smtClean="0"/>
              <a:t>Blok recognized it to be </a:t>
            </a:r>
            <a:r>
              <a:rPr lang="en-US" b="1" baseline="0" dirty="0" err="1" smtClean="0"/>
              <a:t>morse</a:t>
            </a:r>
            <a:r>
              <a:rPr lang="en-US" b="1" baseline="0" dirty="0" smtClean="0"/>
              <a:t> code</a:t>
            </a:r>
            <a:r>
              <a:rPr lang="en-US" baseline="0" dirty="0" smtClean="0"/>
              <a:t>, not the brilliant physicist Fleming with a Wikipedia page. </a:t>
            </a:r>
          </a:p>
          <a:p>
            <a:r>
              <a:rPr lang="en-US" b="1" baseline="0" dirty="0" smtClean="0"/>
              <a:t>Blok figured </a:t>
            </a:r>
            <a:r>
              <a:rPr lang="en-US" baseline="0" dirty="0" smtClean="0"/>
              <a:t>someone was sending </a:t>
            </a:r>
            <a:r>
              <a:rPr lang="en-US" b="1" baseline="0" dirty="0" smtClean="0"/>
              <a:t>powerful wireless pulses</a:t>
            </a:r>
            <a:r>
              <a:rPr lang="en-US" baseline="0" dirty="0" smtClean="0"/>
              <a:t> that were </a:t>
            </a:r>
            <a:r>
              <a:rPr lang="en-US" b="1" baseline="0" dirty="0" smtClean="0"/>
              <a:t>strong enough to interfere with the projector’s discharge lamp</a:t>
            </a:r>
            <a:r>
              <a:rPr lang="en-US" baseline="0" dirty="0" smtClean="0"/>
              <a:t>.</a:t>
            </a:r>
          </a:p>
          <a:p>
            <a:r>
              <a:rPr lang="en-US" baseline="0" dirty="0" smtClean="0"/>
              <a:t>Mentally </a:t>
            </a:r>
            <a:r>
              <a:rPr lang="en-US" b="1" baseline="0" dirty="0" smtClean="0"/>
              <a:t>decoding</a:t>
            </a:r>
            <a:r>
              <a:rPr lang="en-US" baseline="0" dirty="0" smtClean="0"/>
              <a:t> the missive, Blok </a:t>
            </a:r>
            <a:r>
              <a:rPr lang="en-US" b="1" baseline="0" dirty="0" smtClean="0"/>
              <a:t>realized it was spelling one facetious word</a:t>
            </a:r>
            <a:r>
              <a:rPr lang="en-US" baseline="0" dirty="0" smtClean="0"/>
              <a:t>…</a:t>
            </a:r>
          </a:p>
          <a:p>
            <a:endParaRPr lang="en-US" baseline="0" dirty="0" smtClean="0"/>
          </a:p>
          <a:p>
            <a:r>
              <a:rPr lang="en-US" baseline="0" dirty="0" smtClean="0"/>
              <a:t>Image source: </a:t>
            </a:r>
            <a:r>
              <a:rPr lang="en-US" dirty="0" smtClean="0">
                <a:hlinkClick r:id="rId3"/>
              </a:rPr>
              <a:t>http://en.wikipedia.org/wiki/Guglielmo_Marconi</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Speaking of money, if I had a nickel for every vulnerability ever disclosed, I’d have a shit load of nickels.</a:t>
            </a:r>
          </a:p>
          <a:p>
            <a:r>
              <a:rPr lang="en-US" dirty="0" smtClean="0"/>
              <a:t>In reality, </a:t>
            </a:r>
            <a:r>
              <a:rPr lang="en-US" b="1" dirty="0" smtClean="0"/>
              <a:t>OSVDB</a:t>
            </a:r>
            <a:r>
              <a:rPr lang="en-US" b="1" baseline="0" dirty="0" smtClean="0"/>
              <a:t> will hit the 100,000 mark on cataloged vulnerabilities</a:t>
            </a:r>
            <a:r>
              <a:rPr lang="en-US" baseline="0" dirty="0" smtClean="0"/>
              <a:t> by the end of this year.</a:t>
            </a:r>
          </a:p>
          <a:p>
            <a:endParaRPr lang="en-US" baseline="0" dirty="0" smtClean="0"/>
          </a:p>
          <a:p>
            <a:r>
              <a:rPr lang="en-US" baseline="0" dirty="0" smtClean="0"/>
              <a:t>Image source: </a:t>
            </a:r>
            <a:r>
              <a:rPr lang="en-US" dirty="0" smtClean="0">
                <a:hlinkClick r:id="rId3"/>
              </a:rPr>
              <a:t>http://www.chinasmack.com/2013/pictures/bank-employees-spend-all-day-counting-10000-rmb-in-coins.html</a:t>
            </a:r>
            <a:endParaRPr lang="en-US" baseline="0"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obvious lesson is that vulnerabilities are not new by any stretch of the imagination. </a:t>
            </a:r>
          </a:p>
          <a:p>
            <a:r>
              <a:rPr lang="en-US" dirty="0" smtClean="0"/>
              <a:t>The last 110 years have shown us, repeatedly, that hardware and software is vulnerable.</a:t>
            </a:r>
          </a:p>
          <a:p>
            <a:r>
              <a:rPr lang="en-US" dirty="0" err="1" smtClean="0"/>
              <a:t>Cleartext</a:t>
            </a:r>
            <a:r>
              <a:rPr lang="en-US" dirty="0" smtClean="0"/>
              <a:t> transmissions from 1902, Crypto failure since 1939, trusting</a:t>
            </a:r>
            <a:r>
              <a:rPr lang="en-US" baseline="0" dirty="0" smtClean="0"/>
              <a:t> user input since 1955, race conditions since 1956…</a:t>
            </a:r>
          </a:p>
          <a:p>
            <a:r>
              <a:rPr lang="en-US" baseline="0" dirty="0" smtClean="0"/>
              <a:t>Overflows since 1983, uncontrolled format strings since 1998, SQL injection since 1998, cross-site scripting since 1999…</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Despite</a:t>
            </a:r>
            <a:r>
              <a:rPr lang="en-US" baseline="0" dirty="0" smtClean="0"/>
              <a:t> that incredible history, here we are, still suffering from the same vulnerabilities over and over. </a:t>
            </a:r>
            <a:r>
              <a:rPr lang="en-US" b="1" baseline="0" dirty="0" smtClean="0"/>
              <a:t>So we have to ask</a:t>
            </a:r>
            <a:r>
              <a:rPr lang="en-US" baseline="0" dirty="0" smtClean="0"/>
              <a:t>…</a:t>
            </a:r>
          </a:p>
          <a:p>
            <a:endParaRPr lang="en-US" dirty="0" smtClean="0"/>
          </a:p>
          <a:p>
            <a:r>
              <a:rPr lang="en-US" dirty="0" smtClean="0"/>
              <a:t>Image source: </a:t>
            </a:r>
            <a:r>
              <a:rPr lang="en-US" dirty="0" smtClean="0">
                <a:hlinkClick r:id="rId3"/>
              </a:rPr>
              <a:t>http://www.tineye.com/search/950c7103b8b304e93dbcd63ecd219f42bdb15c10/?pluginver=chrome-1.1.3</a:t>
            </a:r>
            <a:r>
              <a:rPr lang="en-US" dirty="0" smtClean="0"/>
              <a:t> Used all over, no clear source.</a:t>
            </a:r>
          </a:p>
        </p:txBody>
      </p:sp>
      <p:sp>
        <p:nvSpPr>
          <p:cNvPr id="4" name="Slide Number Placeholder 3"/>
          <p:cNvSpPr>
            <a:spLocks noGrp="1"/>
          </p:cNvSpPr>
          <p:nvPr>
            <p:ph type="sldNum" sz="quarter" idx="10"/>
          </p:nvPr>
        </p:nvSpPr>
        <p:spPr/>
        <p:txBody>
          <a:bodyPr/>
          <a:lstStyle/>
          <a:p>
            <a:fld id="{BBFEBEC5-CB6D-4E6B-B616-036448855671}"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Quite simply, because we aren’t addressing the underlying problem.</a:t>
            </a:r>
            <a:r>
              <a:rPr lang="en-US" baseline="0" dirty="0" smtClean="0"/>
              <a:t> Instead…</a:t>
            </a:r>
          </a:p>
        </p:txBody>
      </p:sp>
      <p:sp>
        <p:nvSpPr>
          <p:cNvPr id="4" name="Slide Number Placeholder 3"/>
          <p:cNvSpPr>
            <a:spLocks noGrp="1"/>
          </p:cNvSpPr>
          <p:nvPr>
            <p:ph type="sldNum" sz="quarter" idx="10"/>
          </p:nvPr>
        </p:nvSpPr>
        <p:spPr/>
        <p:txBody>
          <a:bodyPr/>
          <a:lstStyle/>
          <a:p>
            <a:fld id="{BBFEBEC5-CB6D-4E6B-B616-036448855671}"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keep putting </a:t>
            </a:r>
            <a:r>
              <a:rPr lang="en-US" baseline="0" dirty="0" err="1" smtClean="0"/>
              <a:t>bandaid</a:t>
            </a:r>
            <a:r>
              <a:rPr lang="en-US" baseline="0" dirty="0" smtClean="0"/>
              <a:t> solutions on top of older </a:t>
            </a:r>
            <a:r>
              <a:rPr lang="en-US" baseline="0" dirty="0" err="1" smtClean="0"/>
              <a:t>bandaids</a:t>
            </a:r>
            <a:r>
              <a:rPr lang="en-US" baseline="0" dirty="0" smtClean="0"/>
              <a:t>, desperately trying to plug a hole of the sinking ship.</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Rather than fix the issues at the root, we continue to come up with new, exciting, and profitable ways to fix the symptoms.</a:t>
            </a:r>
            <a:endParaRPr lang="en-US" dirty="0" smtClean="0"/>
          </a:p>
          <a:p>
            <a:endParaRPr lang="en-US" dirty="0" smtClean="0"/>
          </a:p>
          <a:p>
            <a:r>
              <a:rPr lang="en-US" dirty="0" smtClean="0"/>
              <a:t>Image source: </a:t>
            </a:r>
            <a:r>
              <a:rPr lang="en-US" dirty="0" smtClean="0">
                <a:hlinkClick r:id="rId3"/>
              </a:rPr>
              <a:t>http://listsoplenty.com/blog/?p=9338</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it has more </a:t>
            </a:r>
            <a:r>
              <a:rPr lang="en-US" b="1" dirty="0" err="1" smtClean="0"/>
              <a:t>blinky</a:t>
            </a:r>
            <a:r>
              <a:rPr lang="en-US" b="1" dirty="0" smtClean="0"/>
              <a:t> lights</a:t>
            </a:r>
            <a:r>
              <a:rPr lang="en-US" dirty="0" smtClean="0"/>
              <a:t> and </a:t>
            </a:r>
            <a:r>
              <a:rPr lang="en-US" b="1" dirty="0" smtClean="0"/>
              <a:t>colorful buzzwords</a:t>
            </a:r>
            <a:r>
              <a:rPr lang="en-US" dirty="0" smtClean="0"/>
              <a:t>,</a:t>
            </a:r>
            <a:r>
              <a:rPr lang="en-US" baseline="0" dirty="0" smtClean="0"/>
              <a:t> it will </a:t>
            </a:r>
            <a:r>
              <a:rPr lang="en-US" b="1" baseline="0" dirty="0" smtClean="0"/>
              <a:t>better protect us</a:t>
            </a:r>
            <a:r>
              <a:rPr lang="en-US" baseline="0" dirty="0" smtClean="0"/>
              <a:t>!</a:t>
            </a:r>
            <a:endParaRPr lang="en-US" dirty="0" smtClean="0"/>
          </a:p>
          <a:p>
            <a:r>
              <a:rPr lang="en-US" dirty="0" smtClean="0"/>
              <a:t>“Will your cloud-based holistic DLP solution protect you from the BYOD threat, or be a stomping ground for the latest APT?” Oh my.</a:t>
            </a:r>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 security industry, we sell </a:t>
            </a:r>
            <a:r>
              <a:rPr lang="en-US" b="1" dirty="0" smtClean="0"/>
              <a:t>degenerate solutions that treat symptoms</a:t>
            </a:r>
            <a:r>
              <a:rPr lang="en-US" dirty="0" smtClean="0"/>
              <a:t>, </a:t>
            </a:r>
            <a:r>
              <a:rPr lang="en-US" b="1" dirty="0" smtClean="0"/>
              <a:t>not cure the disease</a:t>
            </a:r>
            <a:r>
              <a:rPr lang="en-US" dirty="0" smtClean="0"/>
              <a:t>.</a:t>
            </a:r>
          </a:p>
          <a:p>
            <a:r>
              <a:rPr lang="en-US" dirty="0" smtClean="0"/>
              <a:t>We go</a:t>
            </a:r>
            <a:r>
              <a:rPr lang="en-US" baseline="0" dirty="0" smtClean="0"/>
              <a:t> to security conferences and preach to the choir, talking about the next best thing and magical solutions.</a:t>
            </a:r>
          </a:p>
          <a:p>
            <a:r>
              <a:rPr lang="en-US" baseline="0" dirty="0" smtClean="0"/>
              <a:t>But any real solutions are lost in the echo chamber.</a:t>
            </a:r>
            <a:endParaRPr lang="en-US" dirty="0" smtClean="0"/>
          </a:p>
          <a:p>
            <a:r>
              <a:rPr lang="en-US" dirty="0" smtClean="0"/>
              <a:t>Ultimately, the</a:t>
            </a:r>
            <a:r>
              <a:rPr lang="en-US" baseline="0" dirty="0" smtClean="0"/>
              <a:t> security industry is a lot like these fine folks above, and we know how productive they are.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spend countless hours debating “full disclosure” and how much</a:t>
            </a:r>
            <a:r>
              <a:rPr lang="en-US" baseline="0" dirty="0" smtClean="0"/>
              <a:t> time to give vendors to fix a reported vulnerability.</a:t>
            </a:r>
          </a:p>
          <a:p>
            <a:r>
              <a:rPr lang="en-US" baseline="0" dirty="0" smtClean="0"/>
              <a:t>All the while, many vendors including some of the biggest, drag their feet and take as many as 3 years to fix simple issues.</a:t>
            </a:r>
          </a:p>
          <a:p>
            <a:r>
              <a:rPr lang="en-US" baseline="0" dirty="0" smtClean="0"/>
              <a:t>Even after an issue is disclosed.</a:t>
            </a:r>
            <a:endParaRPr lang="en-US" dirty="0" smtClean="0"/>
          </a:p>
          <a:p>
            <a:endParaRPr lang="en-US" dirty="0" smtClean="0"/>
          </a:p>
          <a:p>
            <a:r>
              <a:rPr lang="en-US" dirty="0" smtClean="0"/>
              <a:t>Image source: </a:t>
            </a:r>
            <a:r>
              <a:rPr lang="en-US" dirty="0" smtClean="0">
                <a:hlinkClick r:id="rId3"/>
              </a:rPr>
              <a:t>http://www.despair.com/apathy.html</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age-old question is “</a:t>
            </a:r>
            <a:r>
              <a:rPr lang="en-US" b="1" dirty="0" smtClean="0"/>
              <a:t>How do we fix this?</a:t>
            </a:r>
            <a:r>
              <a:rPr lang="en-US" dirty="0" smtClean="0"/>
              <a:t>”</a:t>
            </a:r>
          </a:p>
          <a:p>
            <a:r>
              <a:rPr lang="en-US" dirty="0" smtClean="0"/>
              <a:t>I’m more of a breaker than a builder, so this isn’t exactly my</a:t>
            </a:r>
            <a:r>
              <a:rPr lang="en-US" baseline="0" dirty="0" smtClean="0"/>
              <a:t> brand of cola.</a:t>
            </a:r>
            <a:endParaRPr lang="en-US" dirty="0" smtClean="0"/>
          </a:p>
          <a:p>
            <a:r>
              <a:rPr lang="en-US" dirty="0" smtClean="0"/>
              <a:t>All these “smart” vendors with “industry leading” whatever; Shouldn’t they actually be fixing the problem?</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Need</a:t>
            </a:r>
            <a:r>
              <a:rPr lang="en-US" baseline="0" dirty="0" smtClean="0"/>
              <a:t> depression? </a:t>
            </a:r>
            <a:r>
              <a:rPr lang="en-US" dirty="0" smtClean="0"/>
              <a:t>https://www.cerias.purdue.edu/site/blog/post/happy_anniversary_--_bang_my_head_against_a_wall/</a:t>
            </a:r>
          </a:p>
          <a:p>
            <a:endParaRPr lang="en-US" dirty="0" smtClean="0"/>
          </a:p>
          <a:p>
            <a:r>
              <a:rPr lang="en-US" dirty="0" smtClean="0"/>
              <a:t>Image source: </a:t>
            </a:r>
            <a:r>
              <a:rPr lang="en-US" dirty="0" smtClean="0">
                <a:hlinkClick r:id="rId3"/>
              </a:rPr>
              <a:t>http://hivizme.wordpress.com/2012/06/29/accl-enter-the-premier-league-of-network-cabling/</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All I can </a:t>
            </a:r>
            <a:r>
              <a:rPr lang="en-US" b="1" dirty="0" smtClean="0"/>
              <a:t>offer you is perspective</a:t>
            </a:r>
            <a:r>
              <a:rPr lang="en-US" dirty="0" smtClean="0"/>
              <a:t>, food for thought, and a </a:t>
            </a:r>
            <a:r>
              <a:rPr lang="en-US" b="1" dirty="0" smtClean="0"/>
              <a:t>small dose of reality</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 only way</a:t>
            </a:r>
            <a:r>
              <a:rPr lang="en-US" baseline="0" dirty="0" smtClean="0"/>
              <a:t> things will get fixed, is if we </a:t>
            </a:r>
            <a:r>
              <a:rPr lang="en-US" b="1" baseline="0" dirty="0" smtClean="0"/>
              <a:t>make it personal</a:t>
            </a:r>
            <a:r>
              <a:rPr lang="en-US" baseline="0" dirty="0" smtClean="0"/>
              <a:t> to those in power to change things.</a:t>
            </a:r>
          </a:p>
          <a:p>
            <a:endParaRPr lang="en-US" dirty="0" smtClean="0"/>
          </a:p>
          <a:p>
            <a:endParaRPr lang="en-US" dirty="0" smtClean="0"/>
          </a:p>
          <a:p>
            <a:r>
              <a:rPr lang="en-US" dirty="0" smtClean="0"/>
              <a:t>Image source: http://www.fantom-xp.com/wp_33__Perspective.html</a:t>
            </a:r>
          </a:p>
        </p:txBody>
      </p:sp>
      <p:sp>
        <p:nvSpPr>
          <p:cNvPr id="4" name="Slide Number Placeholder 3"/>
          <p:cNvSpPr>
            <a:spLocks noGrp="1"/>
          </p:cNvSpPr>
          <p:nvPr>
            <p:ph type="sldNum" sz="quarter" idx="10"/>
          </p:nvPr>
        </p:nvSpPr>
        <p:spPr/>
        <p:txBody>
          <a:bodyPr/>
          <a:lstStyle/>
          <a:p>
            <a:fld id="{BBFEBEC5-CB6D-4E6B-B616-036448855671}"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 </a:t>
            </a:r>
            <a:r>
              <a:rPr lang="en-US" baseline="0" dirty="0" smtClean="0"/>
              <a:t>it software vendors or legislators, </a:t>
            </a:r>
            <a:r>
              <a:rPr lang="en-US" b="1" baseline="0" dirty="0" smtClean="0"/>
              <a:t>they have to care first</a:t>
            </a:r>
            <a:r>
              <a:rPr lang="en-US" baseline="0" dirty="0" smtClean="0"/>
              <a:t>. </a:t>
            </a:r>
          </a:p>
          <a:p>
            <a:r>
              <a:rPr lang="en-US" baseline="0" dirty="0" smtClean="0"/>
              <a:t>Once the issue is personal, then we can </a:t>
            </a:r>
            <a:r>
              <a:rPr lang="en-US" b="1" baseline="0" dirty="0" smtClean="0"/>
              <a:t>cut into the vendor’s bottom line</a:t>
            </a:r>
            <a:r>
              <a:rPr lang="en-US" baseline="0" dirty="0" smtClean="0"/>
              <a:t>.</a:t>
            </a:r>
          </a:p>
          <a:p>
            <a:r>
              <a:rPr lang="en-US" baseline="0" dirty="0" smtClean="0"/>
              <a:t>We </a:t>
            </a:r>
            <a:r>
              <a:rPr lang="en-US" b="1" baseline="0" dirty="0" smtClean="0"/>
              <a:t>recently</a:t>
            </a:r>
            <a:r>
              <a:rPr lang="en-US" baseline="0" dirty="0" smtClean="0"/>
              <a:t> saw this with the </a:t>
            </a:r>
            <a:r>
              <a:rPr lang="en-US" b="1" baseline="0" dirty="0" smtClean="0"/>
              <a:t>FTC settlement</a:t>
            </a:r>
            <a:r>
              <a:rPr lang="en-US" baseline="0" dirty="0" smtClean="0"/>
              <a:t> against </a:t>
            </a:r>
            <a:r>
              <a:rPr lang="en-US" b="1" baseline="0" dirty="0" err="1" smtClean="0"/>
              <a:t>TRENDnet</a:t>
            </a:r>
            <a:r>
              <a:rPr lang="en-US" baseline="0" dirty="0" smtClean="0"/>
              <a:t> for their ‘</a:t>
            </a:r>
            <a:r>
              <a:rPr lang="en-US" b="1" baseline="0" dirty="0" err="1" smtClean="0"/>
              <a:t>SecurView</a:t>
            </a:r>
            <a:r>
              <a:rPr lang="en-US" baseline="0" dirty="0" smtClean="0"/>
              <a:t>’ cameras, that could be used as a </a:t>
            </a:r>
            <a:r>
              <a:rPr lang="en-US" b="1" baseline="0" dirty="0" smtClean="0"/>
              <a:t>baby monitor</a:t>
            </a:r>
            <a:r>
              <a:rPr lang="en-US" baseline="0" dirty="0" smtClean="0"/>
              <a:t>. As soon as creeps on the Internet could access these cameras without authentication, it became personal. Then the government stepped in, and mandated they could not call their product ‘secure’ among other things</a:t>
            </a:r>
            <a:r>
              <a:rPr lang="en-US" baseline="0" dirty="0" smtClean="0"/>
              <a:t>.</a:t>
            </a:r>
          </a:p>
          <a:p>
            <a:endParaRPr lang="en-US" baseline="0" dirty="0" smtClean="0"/>
          </a:p>
          <a:p>
            <a:r>
              <a:rPr lang="en-US" b="1" baseline="0" dirty="0" smtClean="0"/>
              <a:t>I leave this talk with two quotes</a:t>
            </a:r>
            <a:r>
              <a:rPr lang="en-US" baseline="0" dirty="0" smtClean="0"/>
              <a:t>.</a:t>
            </a:r>
            <a:endParaRPr lang="en-US" baseline="0" dirty="0" smtClean="0"/>
          </a:p>
          <a:p>
            <a:endParaRPr lang="en-US" baseline="0" dirty="0" smtClean="0"/>
          </a:p>
          <a:p>
            <a:r>
              <a:rPr lang="en-US" baseline="0" dirty="0" smtClean="0"/>
              <a:t>More info: http://www.ftc.gov/opa/2013/09/trendnet.shtm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a:t>
            </a:r>
            <a:r>
              <a:rPr lang="en-US" dirty="0" smtClean="0">
                <a:hlinkClick r:id="rId3"/>
              </a:rPr>
              <a:t>http://www.break.com/pictures/wha-happened-2178789</a:t>
            </a:r>
            <a:r>
              <a:rPr lang="en-US" dirty="0" smtClean="0"/>
              <a:t> (and hundreds of other blogs)</a:t>
            </a:r>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59</a:t>
            </a:fld>
            <a:endParaRPr lang="en-US"/>
          </a:p>
        </p:txBody>
      </p:sp>
    </p:spTree>
    <p:extLst>
      <p:ext uri="{BB962C8B-B14F-4D97-AF65-F5344CB8AC3E}">
        <p14:creationId xmlns:p14="http://schemas.microsoft.com/office/powerpoint/2010/main" val="1770092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"Rats“ … over and over.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Marconi</a:t>
            </a:r>
            <a:r>
              <a:rPr lang="en-US" baseline="0" dirty="0" smtClean="0"/>
              <a:t> </a:t>
            </a:r>
            <a:r>
              <a:rPr lang="en-US" b="1" baseline="0" dirty="0" smtClean="0"/>
              <a:t>wasn’t happy </a:t>
            </a:r>
            <a:r>
              <a:rPr lang="en-US" baseline="0" dirty="0" smtClean="0"/>
              <a:t>about this, but like some security vendors today, he wouldn't address critics.</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 will not demonstrate to any man who throws doubt upon the system," he said at the time.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a:t>
            </a:r>
            <a:r>
              <a:rPr lang="en-US" dirty="0" smtClean="0">
                <a:hlinkClick r:id="rId3"/>
              </a:rPr>
              <a:t>http://scientopia.org/blogs/scicurious/2012/01/04/sad-lonely-lady-rats-may-really-eat-their-feelings/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Those who cannot remember the past are condemned to repeat it.</a:t>
            </a:r>
            <a:r>
              <a:rPr lang="en-US" dirty="0" smtClean="0"/>
              <a:t> Of course, this spawned</a:t>
            </a:r>
            <a:r>
              <a:rPr lang="en-US" baseline="0" dirty="0" smtClean="0"/>
              <a:t> a hundred variations that we now also attribute to </a:t>
            </a:r>
            <a:r>
              <a:rPr lang="en-US" b="1" baseline="0" dirty="0" err="1" smtClean="0"/>
              <a:t>Shepard</a:t>
            </a:r>
            <a:r>
              <a:rPr lang="en-US" b="1" baseline="0" dirty="0" smtClean="0"/>
              <a:t>, Burke, Vonnegut, and the esteemed Jesse Ventura</a:t>
            </a:r>
            <a:r>
              <a:rPr lang="en-US" baseline="0" dirty="0" smtClean="0"/>
              <a:t>, but who’s counting!</a:t>
            </a:r>
            <a:endParaRPr lang="en-US" dirty="0" smtClean="0"/>
          </a:p>
          <a:p>
            <a:endParaRPr lang="en-US" dirty="0" smtClean="0"/>
          </a:p>
          <a:p>
            <a:r>
              <a:rPr lang="en-US" dirty="0" smtClean="0"/>
              <a:t>http://en.wikiquote.org/wiki/George_Santayana</a:t>
            </a:r>
          </a:p>
          <a:p>
            <a:r>
              <a:rPr lang="en-US" dirty="0" smtClean="0"/>
              <a:t>http://www.goodreads.com/quotes/tag/doomed-to-repeat-it</a:t>
            </a:r>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more to </a:t>
            </a:r>
            <a:r>
              <a:rPr lang="en-US" smtClean="0"/>
              <a:t>the point…</a:t>
            </a:r>
          </a:p>
          <a:p>
            <a:r>
              <a:rPr lang="en-US" dirty="0" smtClean="0"/>
              <a:t>110 </a:t>
            </a:r>
            <a:r>
              <a:rPr lang="en-US" dirty="0" smtClean="0"/>
              <a:t>years have shown us that design and code is not getting better.</a:t>
            </a:r>
          </a:p>
          <a:p>
            <a:r>
              <a:rPr lang="en-US" dirty="0" smtClean="0"/>
              <a:t>This</a:t>
            </a:r>
            <a:r>
              <a:rPr lang="en-US" baseline="0" dirty="0" smtClean="0"/>
              <a:t> is despite fancy tools, SDLC, auditing, and more.</a:t>
            </a:r>
          </a:p>
          <a:p>
            <a:r>
              <a:rPr lang="en-US" baseline="0" dirty="0" smtClean="0"/>
              <a:t>Something has to change, and fast.</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61</a:t>
            </a:fld>
            <a:endParaRPr lang="en-US"/>
          </a:p>
        </p:txBody>
      </p:sp>
    </p:spTree>
    <p:extLst>
      <p:ext uri="{BB962C8B-B14F-4D97-AF65-F5344CB8AC3E}">
        <p14:creationId xmlns:p14="http://schemas.microsoft.com/office/powerpoint/2010/main" val="1969713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fine mustachioed gentleman</a:t>
            </a:r>
            <a:r>
              <a:rPr lang="en-US" baseline="0" dirty="0" smtClean="0"/>
              <a:t> is John </a:t>
            </a:r>
            <a:r>
              <a:rPr lang="en-US" baseline="0" dirty="0" err="1" smtClean="0"/>
              <a:t>Nevil</a:t>
            </a:r>
            <a:r>
              <a:rPr lang="en-US" baseline="0" dirty="0" smtClean="0"/>
              <a:t> </a:t>
            </a:r>
            <a:r>
              <a:rPr lang="en-US" b="1" baseline="0" dirty="0" err="1" smtClean="0"/>
              <a:t>Maskelyne</a:t>
            </a:r>
            <a:r>
              <a:rPr lang="en-US" baseline="0" dirty="0" smtClean="0"/>
              <a:t>, a </a:t>
            </a:r>
            <a:r>
              <a:rPr lang="en-US" b="1" baseline="0" dirty="0" smtClean="0"/>
              <a:t>stage magician and inventor</a:t>
            </a:r>
            <a:r>
              <a:rPr lang="en-US" baseline="0" dirty="0" smtClean="0"/>
              <a:t>, who decided </a:t>
            </a:r>
            <a:r>
              <a:rPr lang="en-US" b="1" baseline="0" dirty="0" smtClean="0"/>
              <a:t>troll Marconi </a:t>
            </a:r>
            <a:r>
              <a:rPr lang="en-US" baseline="0" dirty="0" smtClean="0"/>
              <a:t>and </a:t>
            </a:r>
            <a:r>
              <a:rPr lang="en-US" b="1" baseline="0" dirty="0" smtClean="0"/>
              <a:t>show</a:t>
            </a:r>
            <a:r>
              <a:rPr lang="en-US" baseline="0" dirty="0" smtClean="0"/>
              <a:t> him that his </a:t>
            </a:r>
            <a:r>
              <a:rPr lang="en-US" b="1" baseline="0" dirty="0" smtClean="0"/>
              <a:t>notions of PRIVATE were a joke</a:t>
            </a:r>
            <a:r>
              <a:rPr lang="en-US" baseline="0" dirty="0" smtClean="0"/>
              <a:t>, and admitted to it.</a:t>
            </a:r>
          </a:p>
          <a:p>
            <a:r>
              <a:rPr lang="en-US" baseline="0" dirty="0" smtClean="0"/>
              <a:t>Basically, you </a:t>
            </a:r>
            <a:r>
              <a:rPr lang="en-US" b="1" baseline="0" dirty="0" smtClean="0"/>
              <a:t>arguably have</a:t>
            </a:r>
            <a:r>
              <a:rPr lang="en-US" baseline="0" dirty="0" smtClean="0"/>
              <a:t> the world’s </a:t>
            </a:r>
            <a:r>
              <a:rPr lang="en-US" b="1" baseline="0" dirty="0" smtClean="0"/>
              <a:t>first ‘modern’ hacker</a:t>
            </a:r>
            <a:r>
              <a:rPr lang="en-US" baseline="0" dirty="0" smtClean="0"/>
              <a:t>, and </a:t>
            </a:r>
            <a:r>
              <a:rPr lang="en-US" b="1" baseline="0" dirty="0" smtClean="0"/>
              <a:t>like today’s</a:t>
            </a:r>
            <a:r>
              <a:rPr lang="en-US" baseline="0" dirty="0" smtClean="0"/>
              <a:t>, he was </a:t>
            </a:r>
            <a:r>
              <a:rPr lang="en-US" b="1" baseline="0" dirty="0" smtClean="0"/>
              <a:t>flexing his e-peen</a:t>
            </a:r>
            <a:r>
              <a:rPr lang="en-US" baseline="0" dirty="0" smtClean="0"/>
              <a:t>.</a:t>
            </a:r>
          </a:p>
          <a:p>
            <a:r>
              <a:rPr lang="en-US" baseline="0" dirty="0" smtClean="0"/>
              <a:t>So </a:t>
            </a:r>
            <a:r>
              <a:rPr lang="en-US" b="1" baseline="0" dirty="0" smtClean="0"/>
              <a:t>Marconi’s patented technology for broadcasting on a “precise wavelength” was shattered</a:t>
            </a:r>
            <a:r>
              <a:rPr lang="en-US" baseline="0" dirty="0" smtClean="0"/>
              <a:t>. </a:t>
            </a:r>
          </a:p>
          <a:p>
            <a:r>
              <a:rPr lang="en-US" baseline="0" dirty="0" smtClean="0"/>
              <a:t>Of course today, we know this to be simple technology. Tune the radio to a different channel…</a:t>
            </a:r>
          </a:p>
          <a:p>
            <a:endParaRPr lang="en-US" baseline="0" dirty="0" smtClean="0"/>
          </a:p>
          <a:p>
            <a:r>
              <a:rPr lang="en-US" baseline="0" dirty="0" smtClean="0"/>
              <a:t>Image source: </a:t>
            </a:r>
            <a:r>
              <a:rPr lang="en-US" dirty="0" smtClean="0">
                <a:hlinkClick r:id="rId3"/>
              </a:rPr>
              <a:t>http://en.wikipedia.org/wiki/John_Nevil_Maskelyne</a:t>
            </a:r>
            <a:r>
              <a:rPr lang="en-US" baseline="0" dirty="0" smtClean="0"/>
              <a:t> </a:t>
            </a:r>
          </a:p>
          <a:p>
            <a:r>
              <a:rPr lang="en-US" dirty="0" smtClean="0"/>
              <a:t>1902-11-07 		Marconi Wireless Telegraph Transmitted Message Remote Disclosure	http://osvdb.org/79399</a:t>
            </a:r>
          </a:p>
          <a:p>
            <a:r>
              <a:rPr lang="en-US" dirty="0" smtClean="0"/>
              <a:t>1902-11-07 		Marconi Wireless Telegraph Crafted Transmission Message Spoofing	</a:t>
            </a:r>
            <a:r>
              <a:rPr lang="en-US" baseline="0" dirty="0" smtClean="0"/>
              <a:t>	</a:t>
            </a:r>
            <a:r>
              <a:rPr lang="en-US" dirty="0" smtClean="0"/>
              <a:t>http://osvdb.org/79400</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t>The story goes deeper…</a:t>
            </a:r>
          </a:p>
          <a:p>
            <a:r>
              <a:rPr lang="en-US" b="1" baseline="0" dirty="0" err="1" smtClean="0"/>
              <a:t>Maskelyne</a:t>
            </a:r>
            <a:r>
              <a:rPr lang="en-US" baseline="0" dirty="0" smtClean="0"/>
              <a:t> was apparently </a:t>
            </a:r>
            <a:r>
              <a:rPr lang="en-US" b="1" baseline="0" dirty="0" smtClean="0"/>
              <a:t>hired by the Eastern Telegraph Company to undertake spying operations on Marconi over a year before this incident</a:t>
            </a:r>
            <a:r>
              <a:rPr lang="en-US" baseline="0" dirty="0" smtClean="0"/>
              <a:t>.</a:t>
            </a:r>
          </a:p>
          <a:p>
            <a:r>
              <a:rPr lang="en-US" baseline="0" dirty="0" err="1" smtClean="0"/>
              <a:t>Maskelyne</a:t>
            </a:r>
            <a:r>
              <a:rPr lang="en-US" baseline="0" dirty="0" smtClean="0"/>
              <a:t> </a:t>
            </a:r>
            <a:r>
              <a:rPr lang="en-US" b="1" baseline="0" dirty="0" smtClean="0"/>
              <a:t>had even written an article in the Nov 7, 1902 </a:t>
            </a:r>
            <a:r>
              <a:rPr lang="en-US" baseline="0" dirty="0" smtClean="0"/>
              <a:t>issue of ‘The Electrician’ about the technology, </a:t>
            </a:r>
            <a:r>
              <a:rPr lang="en-US" b="1" baseline="0" dirty="0" smtClean="0"/>
              <a:t>at least half a year before the demo</a:t>
            </a:r>
            <a:r>
              <a:rPr lang="en-US" baseline="0" dirty="0" smtClean="0"/>
              <a:t>.</a:t>
            </a:r>
          </a:p>
          <a:p>
            <a:r>
              <a:rPr lang="en-US" baseline="0" dirty="0" smtClean="0"/>
              <a:t>The comparisons to full disclosure, </a:t>
            </a:r>
            <a:r>
              <a:rPr lang="en-US" baseline="0" dirty="0" err="1" smtClean="0"/>
              <a:t>wiley</a:t>
            </a:r>
            <a:r>
              <a:rPr lang="en-US" baseline="0" dirty="0" smtClean="0"/>
              <a:t> hackers, and Internet trolls is strong in this story. Personally, I am waiting on the movie given all the intrigue and drama. </a:t>
            </a:r>
          </a:p>
          <a:p>
            <a:r>
              <a:rPr lang="en-US" b="1" baseline="0" dirty="0" smtClean="0"/>
              <a:t>LESSON: If you say it is secure or private, verify first.</a:t>
            </a:r>
          </a:p>
          <a:p>
            <a:endParaRPr lang="en-US" b="1" baseline="0" dirty="0" smtClean="0"/>
          </a:p>
          <a:p>
            <a:r>
              <a:rPr lang="en-US" baseline="0" dirty="0" smtClean="0"/>
              <a:t>Image from Journal: http://books.google.com/books?id=jhdbAAAAYAAJ&amp;lpg=PA501&amp;ots=w5BK43mVA0&amp;dq=The%20Electrician%201902%20magazine&amp;pg=PA95#v=onepage&amp;q=The%20Electrician%201902%20magazine&amp;f=false</a:t>
            </a:r>
          </a:p>
          <a:p>
            <a:r>
              <a:rPr lang="en-US" baseline="0" dirty="0" smtClean="0"/>
              <a:t>OSVDB:</a:t>
            </a:r>
          </a:p>
          <a:p>
            <a:r>
              <a:rPr lang="en-US" baseline="0" dirty="0" smtClean="0"/>
              <a:t>http://osvdb.org/79399</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http://osvdb.org/79400</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a result of researching this talk, the disclosure date for those </a:t>
            </a:r>
            <a:r>
              <a:rPr lang="en-US" baseline="0" dirty="0" err="1" smtClean="0"/>
              <a:t>vulns</a:t>
            </a:r>
            <a:r>
              <a:rPr lang="en-US" baseline="0" dirty="0" smtClean="0"/>
              <a:t> was updated from </a:t>
            </a:r>
            <a:r>
              <a:rPr lang="en-US" sz="1200" b="0" i="0" kern="1200" dirty="0" smtClean="0">
                <a:solidFill>
                  <a:schemeClr val="tx1"/>
                </a:solidFill>
                <a:latin typeface="+mn-lt"/>
                <a:ea typeface="+mn-ea"/>
                <a:cs typeface="+mn-cs"/>
              </a:rPr>
              <a:t>1903-06-01 to 1902-11-07.)</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Next</a:t>
            </a:r>
            <a:r>
              <a:rPr lang="en-US" dirty="0" smtClean="0"/>
              <a:t> we </a:t>
            </a:r>
            <a:r>
              <a:rPr lang="en-US" b="1" dirty="0" smtClean="0"/>
              <a:t>jump to</a:t>
            </a:r>
            <a:r>
              <a:rPr lang="en-US" b="1" baseline="0" dirty="0" smtClean="0"/>
              <a:t> the 1930’s and 1940’s</a:t>
            </a:r>
            <a:r>
              <a:rPr lang="en-US" baseline="0" dirty="0" smtClean="0"/>
              <a:t>, largely </a:t>
            </a:r>
            <a:r>
              <a:rPr lang="en-US" b="1" baseline="0" dirty="0" smtClean="0"/>
              <a:t>centered around World War 2</a:t>
            </a:r>
            <a:r>
              <a:rPr lang="en-US" baseline="0" dirty="0" smtClean="0"/>
              <a:t>. </a:t>
            </a:r>
          </a:p>
          <a:p>
            <a:r>
              <a:rPr lang="en-US" b="1" baseline="0" dirty="0" smtClean="0"/>
              <a:t>Several countries</a:t>
            </a:r>
            <a:r>
              <a:rPr lang="en-US" baseline="0" dirty="0" smtClean="0"/>
              <a:t> developed or </a:t>
            </a:r>
            <a:r>
              <a:rPr lang="en-US" b="1" baseline="0" dirty="0" smtClean="0"/>
              <a:t>used electro-mechanical rotor cipher machines for message security</a:t>
            </a:r>
            <a:r>
              <a:rPr lang="en-US" baseline="0" dirty="0" smtClean="0"/>
              <a:t>.</a:t>
            </a:r>
          </a:p>
          <a:p>
            <a:r>
              <a:rPr lang="en-US" dirty="0" smtClean="0"/>
              <a:t>The </a:t>
            </a:r>
            <a:r>
              <a:rPr lang="en-US" b="1" dirty="0" smtClean="0"/>
              <a:t>most famous was the Enigma</a:t>
            </a:r>
            <a:r>
              <a:rPr lang="en-US" dirty="0" smtClean="0"/>
              <a:t>, invented by a German engineer named Arthur </a:t>
            </a:r>
            <a:r>
              <a:rPr lang="en-US" dirty="0" err="1" smtClean="0"/>
              <a:t>Scherbius</a:t>
            </a:r>
            <a:r>
              <a:rPr lang="en-US" dirty="0" smtClean="0"/>
              <a:t>.</a:t>
            </a:r>
          </a:p>
          <a:p>
            <a:r>
              <a:rPr lang="en-US" sz="1200" b="1" i="0" kern="1200" dirty="0" smtClean="0">
                <a:solidFill>
                  <a:schemeClr val="tx1"/>
                </a:solidFill>
                <a:latin typeface="+mn-lt"/>
                <a:ea typeface="+mn-ea"/>
                <a:cs typeface="+mn-cs"/>
              </a:rPr>
              <a:t>Early models</a:t>
            </a:r>
            <a:r>
              <a:rPr lang="en-US" sz="1200" b="0" i="0" kern="1200" dirty="0" smtClean="0">
                <a:solidFill>
                  <a:schemeClr val="tx1"/>
                </a:solidFill>
                <a:latin typeface="+mn-lt"/>
                <a:ea typeface="+mn-ea"/>
                <a:cs typeface="+mn-cs"/>
              </a:rPr>
              <a:t> were </a:t>
            </a:r>
            <a:r>
              <a:rPr lang="en-US" sz="1200" b="1" i="0" kern="1200" dirty="0" smtClean="0">
                <a:solidFill>
                  <a:schemeClr val="tx1"/>
                </a:solidFill>
                <a:latin typeface="+mn-lt"/>
                <a:ea typeface="+mn-ea"/>
                <a:cs typeface="+mn-cs"/>
              </a:rPr>
              <a:t>used commercially from </a:t>
            </a:r>
            <a:r>
              <a:rPr lang="en-US" sz="1200" b="0" i="0" kern="1200" dirty="0" smtClean="0">
                <a:solidFill>
                  <a:schemeClr val="tx1"/>
                </a:solidFill>
                <a:latin typeface="+mn-lt"/>
                <a:ea typeface="+mn-ea"/>
                <a:cs typeface="+mn-cs"/>
              </a:rPr>
              <a:t>the early </a:t>
            </a:r>
            <a:r>
              <a:rPr lang="en-US" sz="1200" b="1" i="0" kern="1200" dirty="0" smtClean="0">
                <a:solidFill>
                  <a:schemeClr val="tx1"/>
                </a:solidFill>
                <a:latin typeface="+mn-lt"/>
                <a:ea typeface="+mn-ea"/>
                <a:cs typeface="+mn-cs"/>
              </a:rPr>
              <a:t>1920s</a:t>
            </a:r>
            <a:r>
              <a:rPr lang="en-US" sz="1200" b="0" i="0" kern="1200" dirty="0" smtClean="0">
                <a:solidFill>
                  <a:schemeClr val="tx1"/>
                </a:solidFill>
                <a:latin typeface="+mn-lt"/>
                <a:ea typeface="+mn-ea"/>
                <a:cs typeface="+mn-cs"/>
              </a:rPr>
              <a:t> and</a:t>
            </a:r>
            <a:r>
              <a:rPr lang="en-US" sz="1200" b="0" i="0" kern="1200" baseline="0" dirty="0" smtClean="0">
                <a:solidFill>
                  <a:schemeClr val="tx1"/>
                </a:solidFill>
                <a:latin typeface="+mn-lt"/>
                <a:ea typeface="+mn-ea"/>
                <a:cs typeface="+mn-cs"/>
              </a:rPr>
              <a:t> </a:t>
            </a:r>
            <a:r>
              <a:rPr lang="en-US" sz="1200" b="1" i="0" kern="1200" baseline="0" dirty="0" smtClean="0">
                <a:solidFill>
                  <a:schemeClr val="tx1"/>
                </a:solidFill>
                <a:latin typeface="+mn-lt"/>
                <a:ea typeface="+mn-ea"/>
                <a:cs typeface="+mn-cs"/>
              </a:rPr>
              <a:t>later models </a:t>
            </a:r>
            <a:r>
              <a:rPr lang="en-US" sz="1200" b="0" i="0" kern="1200" baseline="0" dirty="0" smtClean="0">
                <a:solidFill>
                  <a:schemeClr val="tx1"/>
                </a:solidFill>
                <a:latin typeface="+mn-lt"/>
                <a:ea typeface="+mn-ea"/>
                <a:cs typeface="+mn-cs"/>
              </a:rPr>
              <a:t>used into the </a:t>
            </a:r>
            <a:r>
              <a:rPr lang="en-US" sz="1200" b="1" i="0" kern="1200" baseline="0" dirty="0" smtClean="0">
                <a:solidFill>
                  <a:schemeClr val="tx1"/>
                </a:solidFill>
                <a:latin typeface="+mn-lt"/>
                <a:ea typeface="+mn-ea"/>
                <a:cs typeface="+mn-cs"/>
              </a:rPr>
              <a:t>1940s</a:t>
            </a:r>
            <a:r>
              <a:rPr lang="en-US" sz="1200" b="0" i="0" kern="1200" baseline="0" dirty="0" smtClean="0">
                <a:solidFill>
                  <a:schemeClr val="tx1"/>
                </a:solidFill>
                <a:latin typeface="+mn-lt"/>
                <a:ea typeface="+mn-ea"/>
                <a:cs typeface="+mn-cs"/>
              </a:rPr>
              <a:t>.</a:t>
            </a:r>
            <a:endParaRPr lang="en-US" sz="1200" b="0" i="0" kern="1200" dirty="0" smtClean="0">
              <a:solidFill>
                <a:schemeClr val="tx1"/>
              </a:solidFill>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gif"/></Relationships>
</file>

<file path=ppt/slides/_rels/slide1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tle.jpg"/>
          <p:cNvPicPr>
            <a:picLocks noChangeAspect="1"/>
          </p:cNvPicPr>
          <p:nvPr/>
        </p:nvPicPr>
        <p:blipFill>
          <a:blip r:embed="rId3" cstate="print"/>
          <a:stretch>
            <a:fillRect/>
          </a:stretch>
        </p:blipFill>
        <p:spPr>
          <a:xfrm>
            <a:off x="22860" y="0"/>
            <a:ext cx="9098280" cy="6858000"/>
          </a:xfrm>
          <a:prstGeom prst="rect">
            <a:avLst/>
          </a:prstGeom>
        </p:spPr>
      </p:pic>
      <p:sp>
        <p:nvSpPr>
          <p:cNvPr id="8" name="Subtitle 2"/>
          <p:cNvSpPr>
            <a:spLocks noGrp="1"/>
          </p:cNvSpPr>
          <p:nvPr>
            <p:ph type="subTitle" idx="1"/>
          </p:nvPr>
        </p:nvSpPr>
        <p:spPr>
          <a:xfrm>
            <a:off x="0" y="5105400"/>
            <a:ext cx="4724400" cy="1219200"/>
          </a:xfrm>
        </p:spPr>
        <p:txBody>
          <a:bodyPr/>
          <a:lstStyle/>
          <a:p>
            <a:r>
              <a:rPr lang="en-US" dirty="0" smtClean="0">
                <a:solidFill>
                  <a:schemeClr val="tx1">
                    <a:lumMod val="85000"/>
                  </a:schemeClr>
                </a:solidFill>
              </a:rPr>
              <a:t>How did we get here, knowing what we know?</a:t>
            </a:r>
            <a:endParaRPr lang="en-US" dirty="0">
              <a:solidFill>
                <a:schemeClr val="tx1">
                  <a:lumMod val="8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igma2.jpg"/>
          <p:cNvPicPr>
            <a:picLocks noChangeAspect="1"/>
          </p:cNvPicPr>
          <p:nvPr/>
        </p:nvPicPr>
        <p:blipFill>
          <a:blip r:embed="rId3" cstate="print"/>
          <a:stretch>
            <a:fillRect/>
          </a:stretch>
        </p:blipFill>
        <p:spPr>
          <a:xfrm>
            <a:off x="3570" y="1"/>
            <a:ext cx="4570216" cy="3429000"/>
          </a:xfrm>
          <a:prstGeom prst="rect">
            <a:avLst/>
          </a:prstGeom>
        </p:spPr>
      </p:pic>
      <p:pic>
        <p:nvPicPr>
          <p:cNvPr id="3" name="Picture 2" descr="purplel.jpg"/>
          <p:cNvPicPr>
            <a:picLocks noChangeAspect="1"/>
          </p:cNvPicPr>
          <p:nvPr/>
        </p:nvPicPr>
        <p:blipFill>
          <a:blip r:embed="rId4" cstate="print"/>
          <a:stretch>
            <a:fillRect/>
          </a:stretch>
        </p:blipFill>
        <p:spPr>
          <a:xfrm>
            <a:off x="4572000" y="3429000"/>
            <a:ext cx="4571999" cy="3428999"/>
          </a:xfrm>
          <a:prstGeom prst="rect">
            <a:avLst/>
          </a:prstGeom>
        </p:spPr>
      </p:pic>
      <p:pic>
        <p:nvPicPr>
          <p:cNvPr id="5" name="Picture 4" descr="t52d_large.jpg"/>
          <p:cNvPicPr>
            <a:picLocks noChangeAspect="1"/>
          </p:cNvPicPr>
          <p:nvPr/>
        </p:nvPicPr>
        <p:blipFill>
          <a:blip r:embed="rId5" cstate="print"/>
          <a:stretch>
            <a:fillRect/>
          </a:stretch>
        </p:blipFill>
        <p:spPr>
          <a:xfrm>
            <a:off x="4571998" y="0"/>
            <a:ext cx="4572001" cy="3429001"/>
          </a:xfrm>
          <a:prstGeom prst="rect">
            <a:avLst/>
          </a:prstGeom>
        </p:spPr>
      </p:pic>
      <p:pic>
        <p:nvPicPr>
          <p:cNvPr id="6" name="Picture 5" descr="Lorenz-SZ42-2.jpg"/>
          <p:cNvPicPr>
            <a:picLocks noChangeAspect="1"/>
          </p:cNvPicPr>
          <p:nvPr/>
        </p:nvPicPr>
        <p:blipFill>
          <a:blip r:embed="rId6" cstate="print"/>
          <a:stretch>
            <a:fillRect/>
          </a:stretch>
        </p:blipFill>
        <p:spPr>
          <a:xfrm>
            <a:off x="0" y="3429000"/>
            <a:ext cx="4571998" cy="342899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nel.jpg"/>
          <p:cNvPicPr>
            <a:picLocks noChangeAspect="1"/>
          </p:cNvPicPr>
          <p:nvPr/>
        </p:nvPicPr>
        <p:blipFill>
          <a:blip r:embed="rId3" cstate="print"/>
          <a:stretch>
            <a:fillRect/>
          </a:stretch>
        </p:blipFill>
        <p:spPr>
          <a:xfrm>
            <a:off x="0" y="0"/>
            <a:ext cx="4572000" cy="3429000"/>
          </a:xfrm>
          <a:prstGeom prst="rect">
            <a:avLst/>
          </a:prstGeom>
        </p:spPr>
      </p:pic>
      <p:pic>
        <p:nvPicPr>
          <p:cNvPr id="3" name="Picture 2" descr="Strowger_Switch.gif"/>
          <p:cNvPicPr>
            <a:picLocks noChangeAspect="1"/>
          </p:cNvPicPr>
          <p:nvPr/>
        </p:nvPicPr>
        <p:blipFill>
          <a:blip r:embed="rId4" cstate="print"/>
          <a:stretch>
            <a:fillRect/>
          </a:stretch>
        </p:blipFill>
        <p:spPr>
          <a:xfrm>
            <a:off x="4572000" y="0"/>
            <a:ext cx="4572000" cy="3429000"/>
          </a:xfrm>
          <a:prstGeom prst="rect">
            <a:avLst/>
          </a:prstGeom>
        </p:spPr>
      </p:pic>
      <p:pic>
        <p:nvPicPr>
          <p:cNvPr id="4" name="Picture 3" descr="crossbar.jpg"/>
          <p:cNvPicPr>
            <a:picLocks noChangeAspect="1"/>
          </p:cNvPicPr>
          <p:nvPr/>
        </p:nvPicPr>
        <p:blipFill>
          <a:blip r:embed="rId5" cstate="print"/>
          <a:stretch>
            <a:fillRect/>
          </a:stretch>
        </p:blipFill>
        <p:spPr>
          <a:xfrm>
            <a:off x="18661" y="3429000"/>
            <a:ext cx="4572000" cy="3429000"/>
          </a:xfrm>
          <a:prstGeom prst="rect">
            <a:avLst/>
          </a:prstGeom>
        </p:spPr>
      </p:pic>
      <p:pic>
        <p:nvPicPr>
          <p:cNvPr id="5" name="Picture 4" descr="Jobs_Woz_phreaking.jpg"/>
          <p:cNvPicPr>
            <a:picLocks noChangeAspect="1"/>
          </p:cNvPicPr>
          <p:nvPr/>
        </p:nvPicPr>
        <p:blipFill>
          <a:blip r:embed="rId6" cstate="print"/>
          <a:stretch>
            <a:fillRect/>
          </a:stretch>
        </p:blipFill>
        <p:spPr>
          <a:xfrm>
            <a:off x="4572000" y="3429000"/>
            <a:ext cx="4572000" cy="3429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ne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BM7094.jpg"/>
          <p:cNvPicPr>
            <a:picLocks noChangeAspect="1"/>
          </p:cNvPicPr>
          <p:nvPr/>
        </p:nvPicPr>
        <p:blipFill>
          <a:blip r:embed="rId3" cstate="print"/>
          <a:stretch>
            <a:fillRect/>
          </a:stretch>
        </p:blipFill>
        <p:spPr>
          <a:xfrm>
            <a:off x="0" y="0"/>
            <a:ext cx="4572000" cy="3429000"/>
          </a:xfrm>
          <a:prstGeom prst="rect">
            <a:avLst/>
          </a:prstGeom>
        </p:spPr>
      </p:pic>
      <p:pic>
        <p:nvPicPr>
          <p:cNvPr id="3" name="Picture 2" descr="ibm7094-b.jpg"/>
          <p:cNvPicPr>
            <a:picLocks noChangeAspect="1"/>
          </p:cNvPicPr>
          <p:nvPr/>
        </p:nvPicPr>
        <p:blipFill>
          <a:blip r:embed="rId4" cstate="print"/>
          <a:stretch>
            <a:fillRect/>
          </a:stretch>
        </p:blipFill>
        <p:spPr>
          <a:xfrm>
            <a:off x="4540898" y="0"/>
            <a:ext cx="4572000" cy="3429000"/>
          </a:xfrm>
          <a:prstGeom prst="rect">
            <a:avLst/>
          </a:prstGeom>
        </p:spPr>
      </p:pic>
      <p:pic>
        <p:nvPicPr>
          <p:cNvPr id="4" name="Picture 3" descr="1970s-robotron.jpg"/>
          <p:cNvPicPr>
            <a:picLocks noChangeAspect="1"/>
          </p:cNvPicPr>
          <p:nvPr/>
        </p:nvPicPr>
        <p:blipFill>
          <a:blip r:embed="rId5" cstate="print"/>
          <a:stretch>
            <a:fillRect/>
          </a:stretch>
        </p:blipFill>
        <p:spPr>
          <a:xfrm>
            <a:off x="0" y="3410837"/>
            <a:ext cx="4572001" cy="3410839"/>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5434" y="3442996"/>
            <a:ext cx="4507464" cy="340316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regon_trail.jpg"/>
          <p:cNvPicPr>
            <a:picLocks noChangeAspect="1"/>
          </p:cNvPicPr>
          <p:nvPr/>
        </p:nvPicPr>
        <p:blipFill>
          <a:blip r:embed="rId3" cstate="print"/>
          <a:stretch>
            <a:fillRect/>
          </a:stretch>
        </p:blipFill>
        <p:spPr>
          <a:xfrm>
            <a:off x="-1" y="0"/>
            <a:ext cx="9146969"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dp10.jpg"/>
          <p:cNvPicPr>
            <a:picLocks noChangeAspect="1"/>
          </p:cNvPicPr>
          <p:nvPr/>
        </p:nvPicPr>
        <p:blipFill>
          <a:blip r:embed="rId3" cstate="print"/>
          <a:stretch>
            <a:fillRect/>
          </a:stretch>
        </p:blipFill>
        <p:spPr>
          <a:xfrm>
            <a:off x="0" y="0"/>
            <a:ext cx="4624768" cy="3468576"/>
          </a:xfrm>
          <a:prstGeom prst="rect">
            <a:avLst/>
          </a:prstGeom>
        </p:spPr>
      </p:pic>
      <p:pic>
        <p:nvPicPr>
          <p:cNvPr id="4" name="Picture 3" descr="gcos3.jpg"/>
          <p:cNvPicPr>
            <a:picLocks noChangeAspect="1"/>
          </p:cNvPicPr>
          <p:nvPr/>
        </p:nvPicPr>
        <p:blipFill>
          <a:blip r:embed="rId4" cstate="print"/>
          <a:stretch>
            <a:fillRect/>
          </a:stretch>
        </p:blipFill>
        <p:spPr>
          <a:xfrm>
            <a:off x="4638869" y="-1"/>
            <a:ext cx="4495800" cy="3468577"/>
          </a:xfrm>
          <a:prstGeom prst="rect">
            <a:avLst/>
          </a:prstGeom>
        </p:spPr>
      </p:pic>
      <p:pic>
        <p:nvPicPr>
          <p:cNvPr id="5" name="Picture 4" descr="plato-iv.jpg"/>
          <p:cNvPicPr>
            <a:picLocks noChangeAspect="1"/>
          </p:cNvPicPr>
          <p:nvPr/>
        </p:nvPicPr>
        <p:blipFill>
          <a:blip r:embed="rId5" cstate="print"/>
          <a:stretch>
            <a:fillRect/>
          </a:stretch>
        </p:blipFill>
        <p:spPr>
          <a:xfrm>
            <a:off x="-1" y="3468577"/>
            <a:ext cx="4577091" cy="3425190"/>
          </a:xfrm>
          <a:prstGeom prst="rect">
            <a:avLst/>
          </a:prstGeom>
        </p:spPr>
      </p:pic>
      <p:pic>
        <p:nvPicPr>
          <p:cNvPr id="6" name="Picture 5" descr="h6180-doors-open-big.jpg"/>
          <p:cNvPicPr>
            <a:picLocks noChangeAspect="1"/>
          </p:cNvPicPr>
          <p:nvPr/>
        </p:nvPicPr>
        <p:blipFill>
          <a:blip r:embed="rId6" cstate="print"/>
          <a:stretch>
            <a:fillRect/>
          </a:stretch>
        </p:blipFill>
        <p:spPr>
          <a:xfrm>
            <a:off x="4624770" y="3468577"/>
            <a:ext cx="4519230" cy="338942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ger_schell.gif"/>
          <p:cNvPicPr>
            <a:picLocks noChangeAspect="1"/>
          </p:cNvPicPr>
          <p:nvPr/>
        </p:nvPicPr>
        <p:blipFill>
          <a:blip r:embed="rId3" cstate="print"/>
          <a:stretch>
            <a:fillRect/>
          </a:stretch>
        </p:blipFill>
        <p:spPr>
          <a:xfrm>
            <a:off x="0" y="0"/>
            <a:ext cx="4603316" cy="6858000"/>
          </a:xfrm>
          <a:prstGeom prst="rect">
            <a:avLst/>
          </a:prstGeom>
        </p:spPr>
      </p:pic>
      <p:pic>
        <p:nvPicPr>
          <p:cNvPr id="3" name="Picture 2" descr="nps.png"/>
          <p:cNvPicPr>
            <a:picLocks noChangeAspect="1"/>
          </p:cNvPicPr>
          <p:nvPr/>
        </p:nvPicPr>
        <p:blipFill>
          <a:blip r:embed="rId4" cstate="print"/>
          <a:stretch>
            <a:fillRect/>
          </a:stretch>
        </p:blipFill>
        <p:spPr>
          <a:xfrm>
            <a:off x="4555763" y="228600"/>
            <a:ext cx="4588237" cy="3200400"/>
          </a:xfrm>
          <a:prstGeom prst="rect">
            <a:avLst/>
          </a:prstGeom>
        </p:spPr>
      </p:pic>
      <p:pic>
        <p:nvPicPr>
          <p:cNvPr id="4" name="Picture 3" descr="multics-plate.jpg"/>
          <p:cNvPicPr>
            <a:picLocks noChangeAspect="1"/>
          </p:cNvPicPr>
          <p:nvPr/>
        </p:nvPicPr>
        <p:blipFill>
          <a:blip r:embed="rId5" cstate="print"/>
          <a:stretch>
            <a:fillRect/>
          </a:stretch>
        </p:blipFill>
        <p:spPr>
          <a:xfrm>
            <a:off x="4607530" y="3619500"/>
            <a:ext cx="4536470" cy="3238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60-91-panel.jpg"/>
          <p:cNvPicPr>
            <a:picLocks noChangeAspect="1"/>
          </p:cNvPicPr>
          <p:nvPr/>
        </p:nvPicPr>
        <p:blipFill>
          <a:blip r:embed="rId3" cstate="print"/>
          <a:stretch>
            <a:fillRect/>
          </a:stretch>
        </p:blipFill>
        <p:spPr>
          <a:xfrm>
            <a:off x="0" y="0"/>
            <a:ext cx="4571999" cy="3428999"/>
          </a:xfrm>
          <a:prstGeom prst="rect">
            <a:avLst/>
          </a:prstGeom>
        </p:spPr>
      </p:pic>
      <p:pic>
        <p:nvPicPr>
          <p:cNvPr id="3" name="Picture 2" descr="pdp-11-b.jpg"/>
          <p:cNvPicPr>
            <a:picLocks noChangeAspect="1"/>
          </p:cNvPicPr>
          <p:nvPr/>
        </p:nvPicPr>
        <p:blipFill>
          <a:blip r:embed="rId4" cstate="print"/>
          <a:stretch>
            <a:fillRect/>
          </a:stretch>
        </p:blipFill>
        <p:spPr>
          <a:xfrm>
            <a:off x="4572000" y="0"/>
            <a:ext cx="4572000" cy="3429000"/>
          </a:xfrm>
          <a:prstGeom prst="rect">
            <a:avLst/>
          </a:prstGeom>
        </p:spPr>
      </p:pic>
      <p:pic>
        <p:nvPicPr>
          <p:cNvPr id="4" name="Picture 3" descr="xerox-560.png"/>
          <p:cNvPicPr>
            <a:picLocks noChangeAspect="1"/>
          </p:cNvPicPr>
          <p:nvPr/>
        </p:nvPicPr>
        <p:blipFill>
          <a:blip r:embed="rId5" cstate="print"/>
          <a:stretch>
            <a:fillRect/>
          </a:stretch>
        </p:blipFill>
        <p:spPr>
          <a:xfrm>
            <a:off x="0" y="3428998"/>
            <a:ext cx="4572001" cy="3429001"/>
          </a:xfrm>
          <a:prstGeom prst="rect">
            <a:avLst/>
          </a:prstGeom>
        </p:spPr>
      </p:pic>
      <p:pic>
        <p:nvPicPr>
          <p:cNvPr id="5" name="Picture 4" descr="pdf11-ken-den.jpeg"/>
          <p:cNvPicPr>
            <a:picLocks noChangeAspect="1"/>
          </p:cNvPicPr>
          <p:nvPr/>
        </p:nvPicPr>
        <p:blipFill>
          <a:blip r:embed="rId6" cstate="print"/>
          <a:stretch>
            <a:fillRect/>
          </a:stretch>
        </p:blipFill>
        <p:spPr>
          <a:xfrm>
            <a:off x="4572000" y="3429000"/>
            <a:ext cx="4572000" cy="3429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horst_feistel.jpg"/>
          <p:cNvPicPr>
            <a:picLocks noChangeAspect="1"/>
          </p:cNvPicPr>
          <p:nvPr/>
        </p:nvPicPr>
        <p:blipFill>
          <a:blip r:embed="rId3" cstate="print"/>
          <a:stretch>
            <a:fillRect/>
          </a:stretch>
        </p:blipFill>
        <p:spPr>
          <a:xfrm>
            <a:off x="0" y="0"/>
            <a:ext cx="5663820" cy="6858000"/>
          </a:xfrm>
          <a:prstGeom prst="rect">
            <a:avLst/>
          </a:prstGeom>
        </p:spPr>
      </p:pic>
      <p:pic>
        <p:nvPicPr>
          <p:cNvPr id="3" name="Picture 2" descr="ibm-1972-logo.gif"/>
          <p:cNvPicPr>
            <a:picLocks noChangeAspect="1"/>
          </p:cNvPicPr>
          <p:nvPr/>
        </p:nvPicPr>
        <p:blipFill>
          <a:blip r:embed="rId4" cstate="print"/>
          <a:stretch>
            <a:fillRect/>
          </a:stretch>
        </p:blipFill>
        <p:spPr>
          <a:xfrm>
            <a:off x="5561712" y="0"/>
            <a:ext cx="3582288" cy="1676399"/>
          </a:xfrm>
          <a:prstGeom prst="rect">
            <a:avLst/>
          </a:prstGeom>
        </p:spPr>
      </p:pic>
      <p:pic>
        <p:nvPicPr>
          <p:cNvPr id="4" name="Picture 3" descr="Feistel_cipher_diagram_en.svg.png"/>
          <p:cNvPicPr>
            <a:picLocks noChangeAspect="1"/>
          </p:cNvPicPr>
          <p:nvPr/>
        </p:nvPicPr>
        <p:blipFill>
          <a:blip r:embed="rId5" cstate="print"/>
          <a:stretch>
            <a:fillRect/>
          </a:stretch>
        </p:blipFill>
        <p:spPr>
          <a:xfrm>
            <a:off x="5638801" y="1733960"/>
            <a:ext cx="3505200" cy="512404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leclodo.gif"/>
          <p:cNvPicPr>
            <a:picLocks noChangeAspect="1"/>
          </p:cNvPicPr>
          <p:nvPr/>
        </p:nvPicPr>
        <p:blipFill>
          <a:blip r:embed="rId3" cstate="print"/>
          <a:stretch>
            <a:fillRect/>
          </a:stretch>
        </p:blipFill>
        <p:spPr>
          <a:xfrm>
            <a:off x="0" y="0"/>
            <a:ext cx="9144000" cy="6881896"/>
          </a:xfrm>
          <a:prstGeom prst="rect">
            <a:avLst/>
          </a:prstGeom>
        </p:spPr>
      </p:pic>
    </p:spTree>
    <p:extLst>
      <p:ext uri="{BB962C8B-B14F-4D97-AF65-F5344CB8AC3E}">
        <p14:creationId xmlns:p14="http://schemas.microsoft.com/office/powerpoint/2010/main" val="3398597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0s-Supercomputer21371510423.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ultics-book1.pn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80s-0230245-show5.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nsect_collection.jpg"/>
          <p:cNvPicPr>
            <a:picLocks noChangeAspect="1"/>
          </p:cNvPicPr>
          <p:nvPr/>
        </p:nvPicPr>
        <p:blipFill>
          <a:blip r:embed="rId3" cstate="print"/>
          <a:stretch>
            <a:fillRect/>
          </a:stretch>
        </p:blipFill>
        <p:spPr>
          <a:xfrm>
            <a:off x="-1" y="0"/>
            <a:ext cx="9162467"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0sdude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7_internet_map.gif"/>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cboard2.png"/>
          <p:cNvPicPr>
            <a:picLocks noChangeAspect="1"/>
          </p:cNvPicPr>
          <p:nvPr/>
        </p:nvPicPr>
        <p:blipFill>
          <a:blip r:embed="rId3" cstate="print"/>
          <a:stretch>
            <a:fillRect/>
          </a:stretch>
        </p:blipFill>
        <p:spPr>
          <a:xfrm>
            <a:off x="0" y="-1"/>
            <a:ext cx="9144000" cy="685800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rfection.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ada1.png"/>
          <p:cNvPicPr>
            <a:picLocks noChangeAspect="1"/>
          </p:cNvPicPr>
          <p:nvPr/>
        </p:nvPicPr>
        <p:blipFill>
          <a:blip r:embed="rId3" cstate="print"/>
          <a:stretch>
            <a:fillRect/>
          </a:stretch>
        </p:blipFill>
        <p:spPr>
          <a:xfrm>
            <a:off x="0" y="0"/>
            <a:ext cx="9144000" cy="6857999"/>
          </a:xfrm>
          <a:prstGeom prst="rect">
            <a:avLst/>
          </a:prstGeom>
        </p:spPr>
      </p:pic>
      <p:pic>
        <p:nvPicPr>
          <p:cNvPr id="4" name="Picture 3" descr="scada2.png"/>
          <p:cNvPicPr>
            <a:picLocks noChangeAspect="1"/>
          </p:cNvPicPr>
          <p:nvPr/>
        </p:nvPicPr>
        <p:blipFill>
          <a:blip r:embed="rId4" cstate="print"/>
          <a:stretch>
            <a:fillRect/>
          </a:stretch>
        </p:blipFill>
        <p:spPr>
          <a:xfrm>
            <a:off x="0" y="0"/>
            <a:ext cx="2505075" cy="97155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2" y="0"/>
            <a:ext cx="9124896" cy="6858000"/>
          </a:xfrm>
          <a:prstGeom prst="rect">
            <a:avLst/>
          </a:prstGeom>
        </p:spPr>
      </p:pic>
    </p:spTree>
    <p:extLst>
      <p:ext uri="{BB962C8B-B14F-4D97-AF65-F5344CB8AC3E}">
        <p14:creationId xmlns:p14="http://schemas.microsoft.com/office/powerpoint/2010/main" val="2663165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2895600" cy="1066799"/>
          </a:xfrm>
        </p:spPr>
        <p:txBody>
          <a:bodyPr>
            <a:normAutofit/>
          </a:bodyPr>
          <a:lstStyle/>
          <a:p>
            <a:pPr>
              <a:buNone/>
            </a:pPr>
            <a:r>
              <a:rPr lang="en-US" sz="4800" strike="sngStrike" dirty="0" smtClean="0"/>
              <a:t>1960’s</a:t>
            </a:r>
            <a:endParaRPr lang="en-US" sz="4800" strike="sngStrike" dirty="0"/>
          </a:p>
        </p:txBody>
      </p:sp>
      <p:sp>
        <p:nvSpPr>
          <p:cNvPr id="5" name="TextBox 4"/>
          <p:cNvSpPr txBox="1"/>
          <p:nvPr/>
        </p:nvSpPr>
        <p:spPr>
          <a:xfrm>
            <a:off x="1600200" y="1295400"/>
            <a:ext cx="2590800" cy="1107996"/>
          </a:xfrm>
          <a:prstGeom prst="rect">
            <a:avLst/>
          </a:prstGeom>
          <a:noFill/>
        </p:spPr>
        <p:txBody>
          <a:bodyPr wrap="square" rtlCol="0">
            <a:spAutoFit/>
          </a:bodyPr>
          <a:lstStyle/>
          <a:p>
            <a:r>
              <a:rPr lang="en-US" sz="6600" strike="sngStrike" dirty="0" smtClean="0"/>
              <a:t>1950’s</a:t>
            </a:r>
            <a:endParaRPr lang="en-US" sz="6600" strike="sngStrike" dirty="0"/>
          </a:p>
        </p:txBody>
      </p:sp>
      <p:sp>
        <p:nvSpPr>
          <p:cNvPr id="6" name="TextBox 5"/>
          <p:cNvSpPr txBox="1"/>
          <p:nvPr/>
        </p:nvSpPr>
        <p:spPr>
          <a:xfrm>
            <a:off x="2971800" y="2514600"/>
            <a:ext cx="3581400" cy="1569660"/>
          </a:xfrm>
          <a:prstGeom prst="rect">
            <a:avLst/>
          </a:prstGeom>
          <a:noFill/>
        </p:spPr>
        <p:txBody>
          <a:bodyPr wrap="square" rtlCol="0">
            <a:spAutoFit/>
          </a:bodyPr>
          <a:lstStyle/>
          <a:p>
            <a:r>
              <a:rPr lang="en-US" sz="9600" strike="sngStrike" dirty="0" smtClean="0"/>
              <a:t>1930’s</a:t>
            </a:r>
            <a:endParaRPr lang="en-US" sz="9600" strike="sngStrike" dirty="0"/>
          </a:p>
        </p:txBody>
      </p:sp>
      <p:sp>
        <p:nvSpPr>
          <p:cNvPr id="7" name="TextBox 6"/>
          <p:cNvSpPr txBox="1"/>
          <p:nvPr/>
        </p:nvSpPr>
        <p:spPr>
          <a:xfrm>
            <a:off x="3733800" y="4267200"/>
            <a:ext cx="5410200" cy="2400657"/>
          </a:xfrm>
          <a:prstGeom prst="rect">
            <a:avLst/>
          </a:prstGeom>
          <a:noFill/>
        </p:spPr>
        <p:txBody>
          <a:bodyPr wrap="square" rtlCol="0">
            <a:spAutoFit/>
          </a:bodyPr>
          <a:lstStyle/>
          <a:p>
            <a:r>
              <a:rPr lang="en-US" sz="15000" dirty="0" smtClean="0"/>
              <a:t>1900’s</a:t>
            </a:r>
            <a:endParaRPr lang="en-US" sz="15000" dirty="0"/>
          </a:p>
        </p:txBody>
      </p:sp>
      <p:sp>
        <p:nvSpPr>
          <p:cNvPr id="8" name="TextBox 7"/>
          <p:cNvSpPr txBox="1"/>
          <p:nvPr/>
        </p:nvSpPr>
        <p:spPr>
          <a:xfrm>
            <a:off x="5638800" y="0"/>
            <a:ext cx="3505200" cy="1077218"/>
          </a:xfrm>
          <a:prstGeom prst="rect">
            <a:avLst/>
          </a:prstGeom>
          <a:noFill/>
        </p:spPr>
        <p:txBody>
          <a:bodyPr wrap="square" rtlCol="0">
            <a:spAutoFit/>
          </a:bodyPr>
          <a:lstStyle/>
          <a:p>
            <a:r>
              <a:rPr lang="en-US" sz="3200" b="1" dirty="0" smtClean="0">
                <a:solidFill>
                  <a:schemeClr val="bg1"/>
                </a:solidFill>
                <a:latin typeface="Stencil" pitchFamily="82" charset="0"/>
              </a:rPr>
              <a:t>Pre-history</a:t>
            </a:r>
          </a:p>
          <a:p>
            <a:r>
              <a:rPr lang="en-US" sz="3200" b="1" dirty="0" smtClean="0">
                <a:solidFill>
                  <a:schemeClr val="bg1"/>
                </a:solidFill>
                <a:latin typeface="Stencil" pitchFamily="82" charset="0"/>
              </a:rPr>
              <a:t>(but relevant)</a:t>
            </a:r>
            <a:endParaRPr lang="en-US" sz="3200" b="1" dirty="0">
              <a:solidFill>
                <a:schemeClr val="bg1"/>
              </a:solidFill>
              <a:latin typeface="Stencil" pitchFamily="82"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7" y="-13856"/>
            <a:ext cx="9150927" cy="6871855"/>
          </a:xfrm>
          <a:prstGeom prst="rect">
            <a:avLst/>
          </a:prstGeom>
        </p:spPr>
      </p:pic>
    </p:spTree>
    <p:extLst>
      <p:ext uri="{BB962C8B-B14F-4D97-AF65-F5344CB8AC3E}">
        <p14:creationId xmlns:p14="http://schemas.microsoft.com/office/powerpoint/2010/main" val="456960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00"/>
            <a:ext cx="9144000" cy="6756400"/>
          </a:xfrm>
          <a:prstGeom prst="rect">
            <a:avLst/>
          </a:prstGeom>
        </p:spPr>
      </p:pic>
    </p:spTree>
    <p:extLst>
      <p:ext uri="{BB962C8B-B14F-4D97-AF65-F5344CB8AC3E}">
        <p14:creationId xmlns:p14="http://schemas.microsoft.com/office/powerpoint/2010/main" val="1668850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spTree>
    <p:extLst>
      <p:ext uri="{BB962C8B-B14F-4D97-AF65-F5344CB8AC3E}">
        <p14:creationId xmlns:p14="http://schemas.microsoft.com/office/powerpoint/2010/main" val="3649732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8884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0srise - tictactoe copy.png"/>
          <p:cNvPicPr>
            <a:picLocks noChangeAspect="1"/>
          </p:cNvPicPr>
          <p:nvPr/>
        </p:nvPicPr>
        <p:blipFill>
          <a:blip r:embed="rId3" cstate="print"/>
          <a:stretch>
            <a:fillRect/>
          </a:stretch>
        </p:blipFill>
        <p:spPr>
          <a:xfrm>
            <a:off x="0" y="0"/>
            <a:ext cx="9144000" cy="686412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993 Cray supercomputer 28Sept1993 14a.jpg"/>
          <p:cNvPicPr>
            <a:picLocks noChangeAspect="1"/>
          </p:cNvPicPr>
          <p:nvPr/>
        </p:nvPicPr>
        <p:blipFill>
          <a:blip r:embed="rId3" cstate="print"/>
          <a:stretch>
            <a:fillRect/>
          </a:stretch>
        </p:blipFill>
        <p:spPr>
          <a:xfrm>
            <a:off x="0" y="0"/>
            <a:ext cx="9144000" cy="686402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ru-jumping-out-box.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rst_Web_Server.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nging-landscape.jpg"/>
          <p:cNvPicPr>
            <a:picLocks noChangeAspect="1"/>
          </p:cNvPicPr>
          <p:nvPr/>
        </p:nvPicPr>
        <p:blipFill>
          <a:blip r:embed="rId3" cstate="print"/>
          <a:stretch>
            <a:fillRect/>
          </a:stretch>
        </p:blipFill>
        <p:spPr>
          <a:xfrm>
            <a:off x="0" y="0"/>
            <a:ext cx="9136042"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it.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ngy.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iddie.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ectricvoting.jpg"/>
          <p:cNvPicPr>
            <a:picLocks noChangeAspect="1"/>
          </p:cNvPicPr>
          <p:nvPr/>
        </p:nvPicPr>
        <p:blipFill>
          <a:blip r:embed="rId3" cstate="print"/>
          <a:stretch>
            <a:fillRect/>
          </a:stretch>
        </p:blipFill>
        <p:spPr>
          <a:xfrm>
            <a:off x="-1" y="0"/>
            <a:ext cx="9144001"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eylessentry.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2" y="35887"/>
            <a:ext cx="9123218" cy="6822113"/>
          </a:xfrm>
          <a:prstGeom prst="rect">
            <a:avLst/>
          </a:prstGeom>
        </p:spPr>
      </p:pic>
    </p:spTree>
    <p:extLst>
      <p:ext uri="{BB962C8B-B14F-4D97-AF65-F5344CB8AC3E}">
        <p14:creationId xmlns:p14="http://schemas.microsoft.com/office/powerpoint/2010/main" val="4272463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ucati.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ac-25.jpg"/>
          <p:cNvPicPr>
            <a:picLocks noChangeAspect="1"/>
          </p:cNvPicPr>
          <p:nvPr/>
        </p:nvPicPr>
        <p:blipFill>
          <a:blip r:embed="rId3" cstate="print"/>
          <a:stretch>
            <a:fillRect/>
          </a:stretch>
        </p:blipFill>
        <p:spPr>
          <a:xfrm>
            <a:off x="-1" y="0"/>
            <a:ext cx="9144001" cy="6858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 y="27708"/>
            <a:ext cx="9150364" cy="6830292"/>
          </a:xfrm>
          <a:prstGeom prst="rect">
            <a:avLst/>
          </a:prstGeom>
        </p:spPr>
      </p:pic>
    </p:spTree>
    <p:extLst>
      <p:ext uri="{BB962C8B-B14F-4D97-AF65-F5344CB8AC3E}">
        <p14:creationId xmlns:p14="http://schemas.microsoft.com/office/powerpoint/2010/main" val="31371671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5723" cy="6858000"/>
          </a:xfrm>
          <a:prstGeom prst="rect">
            <a:avLst/>
          </a:prstGeom>
        </p:spPr>
      </p:pic>
    </p:spTree>
    <p:extLst>
      <p:ext uri="{BB962C8B-B14F-4D97-AF65-F5344CB8AC3E}">
        <p14:creationId xmlns:p14="http://schemas.microsoft.com/office/powerpoint/2010/main" val="3280387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llthesame.jpg"/>
          <p:cNvPicPr>
            <a:picLocks noChangeAspect="1"/>
          </p:cNvPicPr>
          <p:nvPr/>
        </p:nvPicPr>
        <p:blipFill>
          <a:blip r:embed="rId3" cstate="print"/>
          <a:stretch>
            <a:fillRect/>
          </a:stretch>
        </p:blipFill>
        <p:spPr>
          <a:xfrm>
            <a:off x="0" y="0"/>
            <a:ext cx="9144000" cy="685949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g-bounty.png"/>
          <p:cNvPicPr>
            <a:picLocks noChangeAspect="1"/>
          </p:cNvPicPr>
          <p:nvPr/>
        </p:nvPicPr>
        <p:blipFill>
          <a:blip r:embed="rId3" cstate="print"/>
          <a:stretch>
            <a:fillRect/>
          </a:stretch>
        </p:blipFill>
        <p:spPr>
          <a:xfrm>
            <a:off x="-7156" y="0"/>
            <a:ext cx="9158311"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0kcoin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essons-learned.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152400" y="152400"/>
            <a:ext cx="4875053" cy="923330"/>
          </a:xfrm>
          <a:prstGeom prst="rect">
            <a:avLst/>
          </a:prstGeom>
          <a:noFill/>
        </p:spPr>
        <p:txBody>
          <a:bodyPr wrap="none" rtlCol="0">
            <a:spAutoFit/>
          </a:bodyPr>
          <a:lstStyle/>
          <a:p>
            <a:r>
              <a:rPr lang="en-US" sz="5400" b="1" dirty="0" smtClean="0"/>
              <a:t>Lessons Learned</a:t>
            </a:r>
            <a:endParaRPr lang="en-US" sz="5400" b="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y-god-why-kitten1.jpg"/>
          <p:cNvPicPr>
            <a:picLocks noChangeAspect="1"/>
          </p:cNvPicPr>
          <p:nvPr/>
        </p:nvPicPr>
        <p:blipFill>
          <a:blip r:embed="rId3" cstate="print"/>
          <a:stretch>
            <a:fillRect/>
          </a:stretch>
        </p:blipFill>
        <p:spPr>
          <a:xfrm>
            <a:off x="0" y="-1"/>
            <a:ext cx="9144000" cy="685233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nd-aids-o-plenty.jpg"/>
          <p:cNvPicPr>
            <a:picLocks noChangeAspect="1"/>
          </p:cNvPicPr>
          <p:nvPr/>
        </p:nvPicPr>
        <p:blipFill>
          <a:blip r:embed="rId3" cstate="print"/>
          <a:stretch>
            <a:fillRect/>
          </a:stretch>
        </p:blipFill>
        <p:spPr>
          <a:xfrm>
            <a:off x="0" y="0"/>
            <a:ext cx="9144000" cy="6856286"/>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gress.jpg"/>
          <p:cNvPicPr>
            <a:picLocks noChangeAspect="1"/>
          </p:cNvPicPr>
          <p:nvPr/>
        </p:nvPicPr>
        <p:blipFill>
          <a:blip r:embed="rId3" cstate="print"/>
          <a:stretch>
            <a:fillRect/>
          </a:stretch>
        </p:blipFill>
        <p:spPr>
          <a:xfrm>
            <a:off x="-1" y="0"/>
            <a:ext cx="9144001" cy="685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pathydemotivator.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ble-mes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unch.jpg"/>
          <p:cNvPicPr>
            <a:picLocks noChangeAspect="1"/>
          </p:cNvPicPr>
          <p:nvPr/>
        </p:nvPicPr>
        <p:blipFill>
          <a:blip r:embed="rId3" cstate="print"/>
          <a:stretch>
            <a:fillRect/>
          </a:stretch>
        </p:blipFill>
        <p:spPr>
          <a:xfrm>
            <a:off x="-1" y="0"/>
            <a:ext cx="9144001" cy="6858000"/>
          </a:xfrm>
          <a:prstGeom prst="rect">
            <a:avLst/>
          </a:prstGeom>
        </p:spPr>
      </p:pic>
    </p:spTree>
    <p:extLst>
      <p:ext uri="{BB962C8B-B14F-4D97-AF65-F5344CB8AC3E}">
        <p14:creationId xmlns:p14="http://schemas.microsoft.com/office/powerpoint/2010/main" val="4203442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ts.jpg"/>
          <p:cNvPicPr>
            <a:picLocks noChangeAspect="1"/>
          </p:cNvPicPr>
          <p:nvPr/>
        </p:nvPicPr>
        <p:blipFill>
          <a:blip r:embed="rId3" cstate="print"/>
          <a:stretch>
            <a:fillRect/>
          </a:stretch>
        </p:blipFill>
        <p:spPr>
          <a:xfrm>
            <a:off x="0" y="0"/>
            <a:ext cx="9144000" cy="6248400"/>
          </a:xfrm>
          <a:prstGeom prst="rect">
            <a:avLst/>
          </a:prstGeom>
        </p:spPr>
      </p:pic>
      <p:sp>
        <p:nvSpPr>
          <p:cNvPr id="2" name="TextBox 1"/>
          <p:cNvSpPr txBox="1"/>
          <p:nvPr/>
        </p:nvSpPr>
        <p:spPr>
          <a:xfrm>
            <a:off x="190500" y="6150114"/>
            <a:ext cx="8763000" cy="707886"/>
          </a:xfrm>
          <a:prstGeom prst="rect">
            <a:avLst/>
          </a:prstGeom>
          <a:noFill/>
        </p:spPr>
        <p:txBody>
          <a:bodyPr wrap="square" rtlCol="0">
            <a:spAutoFit/>
          </a:bodyPr>
          <a:lstStyle/>
          <a:p>
            <a:r>
              <a:rPr lang="en-US" sz="4000" b="1" dirty="0"/>
              <a:t>.-. .- - ... .-. .- - ... .-. .- - ... .-. .- - ... .-. .- - </a:t>
            </a:r>
            <a:r>
              <a:rPr lang="en-US" sz="4000" b="1" dirty="0" smtClean="0"/>
              <a:t>... </a:t>
            </a:r>
            <a:endParaRPr lang="en-US" sz="4000" b="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0"/>
            <a:ext cx="9144000" cy="2286000"/>
          </a:xfrm>
        </p:spPr>
        <p:txBody>
          <a:bodyPr/>
          <a:lstStyle/>
          <a:p>
            <a:pPr>
              <a:buNone/>
            </a:pPr>
            <a:r>
              <a:rPr lang="en-US" b="1" dirty="0" smtClean="0">
                <a:latin typeface="Lucida Calligraphy" pitchFamily="66" charset="0"/>
              </a:rPr>
              <a:t>“</a:t>
            </a:r>
            <a:r>
              <a:rPr lang="en-US" sz="4400" b="1" dirty="0" smtClean="0">
                <a:latin typeface="Lucida Calligraphy" pitchFamily="66" charset="0"/>
              </a:rPr>
              <a:t>Those who cannot remember the past are condemned to repeat it.” -- </a:t>
            </a:r>
            <a:r>
              <a:rPr lang="en-US" b="1" dirty="0" smtClean="0">
                <a:latin typeface="+mj-lt"/>
              </a:rPr>
              <a:t>George Santayana</a:t>
            </a:r>
            <a:endParaRPr lang="en-US" dirty="0">
              <a:latin typeface="+mj-lt"/>
            </a:endParaRPr>
          </a:p>
        </p:txBody>
      </p:sp>
    </p:spTree>
    <p:extLst>
      <p:ext uri="{BB962C8B-B14F-4D97-AF65-F5344CB8AC3E}">
        <p14:creationId xmlns:p14="http://schemas.microsoft.com/office/powerpoint/2010/main" val="21263221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2" y="19361"/>
            <a:ext cx="9123218" cy="6866063"/>
          </a:xfrm>
          <a:prstGeom prst="rect">
            <a:avLst/>
          </a:prstGeom>
        </p:spPr>
      </p:pic>
    </p:spTree>
    <p:extLst>
      <p:ext uri="{BB962C8B-B14F-4D97-AF65-F5344CB8AC3E}">
        <p14:creationId xmlns:p14="http://schemas.microsoft.com/office/powerpoint/2010/main" val="844211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lectrician.png"/>
          <p:cNvPicPr>
            <a:picLocks noGrp="1" noChangeAspect="1"/>
          </p:cNvPicPr>
          <p:nvPr>
            <p:ph idx="1"/>
          </p:nvPr>
        </p:nvPicPr>
        <p:blipFill>
          <a:blip r:embed="rId3" cstate="print"/>
          <a:stretch>
            <a:fillRect/>
          </a:stretch>
        </p:blipFill>
        <p:spPr>
          <a:xfrm>
            <a:off x="1371600" y="0"/>
            <a:ext cx="6400800" cy="684867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yike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41763</TotalTime>
  <Words>4780</Words>
  <Application>Microsoft Office PowerPoint</Application>
  <PresentationFormat>On-screen Show (4:3)</PresentationFormat>
  <Paragraphs>450</Paragraphs>
  <Slides>61</Slides>
  <Notes>61</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jericho</dc:creator>
  <cp:lastModifiedBy>Jake Kouns</cp:lastModifiedBy>
  <cp:revision>2017</cp:revision>
  <dcterms:created xsi:type="dcterms:W3CDTF">2006-08-16T00:00:00Z</dcterms:created>
  <dcterms:modified xsi:type="dcterms:W3CDTF">2013-11-14T16:33:14Z</dcterms:modified>
</cp:coreProperties>
</file>