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xml" ContentType="application/vnd.openxmlformats-officedocument.drawingml.chart+xml"/>
  <Override PartName="/ppt/notesSlides/notesSlide4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45.xml" ContentType="application/vnd.openxmlformats-officedocument.presentationml.notesSlide+xml"/>
  <Override PartName="/ppt/charts/chart5.xml" ContentType="application/vnd.openxmlformats-officedocument.drawingml.chart+xml"/>
  <Override PartName="/ppt/notesSlides/notesSlide46.xml" ContentType="application/vnd.openxmlformats-officedocument.presentationml.notesSlide+xml"/>
  <Override PartName="/ppt/charts/chart6.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7.xml" ContentType="application/vnd.openxmlformats-officedocument.drawingml.chart+xml"/>
  <Override PartName="/ppt/notesSlides/notesSlide49.xml" ContentType="application/vnd.openxmlformats-officedocument.presentationml.notesSlide+xml"/>
  <Override PartName="/ppt/charts/chart8.xml" ContentType="application/vnd.openxmlformats-officedocument.drawingml.chart+xml"/>
  <Override PartName="/ppt/notesSlides/notesSlide50.xml" ContentType="application/vnd.openxmlformats-officedocument.presentationml.notesSlide+xml"/>
  <Override PartName="/ppt/charts/chart9.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10.xml" ContentType="application/vnd.openxmlformats-officedocument.drawingml.chart+xml"/>
  <Override PartName="/ppt/notesSlides/notesSlide58.xml" ContentType="application/vnd.openxmlformats-officedocument.presentationml.notesSlide+xml"/>
  <Override PartName="/ppt/charts/chart11.xml" ContentType="application/vnd.openxmlformats-officedocument.drawingml.chart+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12.xml" ContentType="application/vnd.openxmlformats-officedocument.drawingml.chart+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charts/chart13.xml" ContentType="application/vnd.openxmlformats-officedocument.drawingml.chart+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4"/>
  </p:notesMasterIdLst>
  <p:sldIdLst>
    <p:sldId id="256" r:id="rId2"/>
    <p:sldId id="258" r:id="rId3"/>
    <p:sldId id="259" r:id="rId4"/>
    <p:sldId id="463" r:id="rId5"/>
    <p:sldId id="478" r:id="rId6"/>
    <p:sldId id="543" r:id="rId7"/>
    <p:sldId id="533" r:id="rId8"/>
    <p:sldId id="257" r:id="rId9"/>
    <p:sldId id="423" r:id="rId10"/>
    <p:sldId id="384" r:id="rId11"/>
    <p:sldId id="507" r:id="rId12"/>
    <p:sldId id="336" r:id="rId13"/>
    <p:sldId id="426" r:id="rId14"/>
    <p:sldId id="425" r:id="rId15"/>
    <p:sldId id="407" r:id="rId16"/>
    <p:sldId id="346" r:id="rId17"/>
    <p:sldId id="465" r:id="rId18"/>
    <p:sldId id="413" r:id="rId19"/>
    <p:sldId id="466" r:id="rId20"/>
    <p:sldId id="347" r:id="rId21"/>
    <p:sldId id="467" r:id="rId22"/>
    <p:sldId id="406" r:id="rId23"/>
    <p:sldId id="342" r:id="rId24"/>
    <p:sldId id="468" r:id="rId25"/>
    <p:sldId id="504" r:id="rId26"/>
    <p:sldId id="428" r:id="rId27"/>
    <p:sldId id="456" r:id="rId28"/>
    <p:sldId id="544" r:id="rId29"/>
    <p:sldId id="470" r:id="rId30"/>
    <p:sldId id="546" r:id="rId31"/>
    <p:sldId id="430" r:id="rId32"/>
    <p:sldId id="355" r:id="rId33"/>
    <p:sldId id="471" r:id="rId34"/>
    <p:sldId id="493" r:id="rId35"/>
    <p:sldId id="541" r:id="rId36"/>
    <p:sldId id="542" r:id="rId37"/>
    <p:sldId id="416" r:id="rId38"/>
    <p:sldId id="260" r:id="rId39"/>
    <p:sldId id="443" r:id="rId40"/>
    <p:sldId id="261" r:id="rId41"/>
    <p:sldId id="566" r:id="rId42"/>
    <p:sldId id="512" r:id="rId43"/>
    <p:sldId id="290" r:id="rId44"/>
    <p:sldId id="545" r:id="rId45"/>
    <p:sldId id="565" r:id="rId46"/>
    <p:sldId id="509" r:id="rId47"/>
    <p:sldId id="510" r:id="rId48"/>
    <p:sldId id="511" r:id="rId49"/>
    <p:sldId id="484" r:id="rId50"/>
    <p:sldId id="513" r:id="rId51"/>
    <p:sldId id="481" r:id="rId52"/>
    <p:sldId id="418" r:id="rId53"/>
    <p:sldId id="562" r:id="rId54"/>
    <p:sldId id="333" r:id="rId55"/>
    <p:sldId id="263" r:id="rId56"/>
    <p:sldId id="535" r:id="rId57"/>
    <p:sldId id="534" r:id="rId58"/>
    <p:sldId id="560" r:id="rId59"/>
    <p:sldId id="559" r:id="rId60"/>
    <p:sldId id="388" r:id="rId61"/>
    <p:sldId id="444" r:id="rId62"/>
    <p:sldId id="496" r:id="rId63"/>
    <p:sldId id="334" r:id="rId64"/>
    <p:sldId id="536" r:id="rId65"/>
    <p:sldId id="395" r:id="rId66"/>
    <p:sldId id="396" r:id="rId67"/>
    <p:sldId id="279" r:id="rId68"/>
    <p:sldId id="445" r:id="rId69"/>
    <p:sldId id="447" r:id="rId70"/>
    <p:sldId id="446" r:id="rId71"/>
    <p:sldId id="400" r:id="rId72"/>
    <p:sldId id="567" r:id="rId73"/>
    <p:sldId id="537" r:id="rId74"/>
    <p:sldId id="455" r:id="rId75"/>
    <p:sldId id="499" r:id="rId76"/>
    <p:sldId id="283" r:id="rId77"/>
    <p:sldId id="265" r:id="rId78"/>
    <p:sldId id="364" r:id="rId79"/>
    <p:sldId id="477" r:id="rId80"/>
    <p:sldId id="438" r:id="rId81"/>
    <p:sldId id="331" r:id="rId82"/>
    <p:sldId id="282" r:id="rId83"/>
    <p:sldId id="266" r:id="rId84"/>
    <p:sldId id="516" r:id="rId85"/>
    <p:sldId id="514" r:id="rId86"/>
    <p:sldId id="548" r:id="rId87"/>
    <p:sldId id="452" r:id="rId88"/>
    <p:sldId id="550" r:id="rId89"/>
    <p:sldId id="552" r:id="rId90"/>
    <p:sldId id="553" r:id="rId91"/>
    <p:sldId id="554" r:id="rId92"/>
    <p:sldId id="450" r:id="rId93"/>
    <p:sldId id="547" r:id="rId94"/>
    <p:sldId id="558" r:id="rId95"/>
    <p:sldId id="563" r:id="rId96"/>
    <p:sldId id="522" r:id="rId97"/>
    <p:sldId id="523" r:id="rId98"/>
    <p:sldId id="524" r:id="rId99"/>
    <p:sldId id="525" r:id="rId100"/>
    <p:sldId id="526" r:id="rId101"/>
    <p:sldId id="527" r:id="rId102"/>
    <p:sldId id="528" r:id="rId103"/>
    <p:sldId id="529" r:id="rId104"/>
    <p:sldId id="556" r:id="rId105"/>
    <p:sldId id="561" r:id="rId106"/>
    <p:sldId id="557" r:id="rId107"/>
    <p:sldId id="531" r:id="rId108"/>
    <p:sldId id="415" r:id="rId109"/>
    <p:sldId id="329" r:id="rId110"/>
    <p:sldId id="368" r:id="rId111"/>
    <p:sldId id="373" r:id="rId112"/>
    <p:sldId id="464" r:id="rId113"/>
    <p:sldId id="262" r:id="rId114"/>
    <p:sldId id="380" r:id="rId115"/>
    <p:sldId id="381" r:id="rId116"/>
    <p:sldId id="382" r:id="rId117"/>
    <p:sldId id="401" r:id="rId118"/>
    <p:sldId id="402" r:id="rId119"/>
    <p:sldId id="403" r:id="rId120"/>
    <p:sldId id="404" r:id="rId121"/>
    <p:sldId id="564" r:id="rId122"/>
    <p:sldId id="408" r:id="rId123"/>
    <p:sldId id="412" r:id="rId124"/>
    <p:sldId id="417" r:id="rId125"/>
    <p:sldId id="420" r:id="rId126"/>
    <p:sldId id="437" r:id="rId127"/>
    <p:sldId id="439" r:id="rId128"/>
    <p:sldId id="454" r:id="rId129"/>
    <p:sldId id="461" r:id="rId130"/>
    <p:sldId id="472" r:id="rId131"/>
    <p:sldId id="480" r:id="rId132"/>
    <p:sldId id="482" r:id="rId133"/>
    <p:sldId id="486" r:id="rId134"/>
    <p:sldId id="489" r:id="rId135"/>
    <p:sldId id="490" r:id="rId136"/>
    <p:sldId id="502" r:id="rId137"/>
    <p:sldId id="505" r:id="rId138"/>
    <p:sldId id="506" r:id="rId139"/>
    <p:sldId id="538" r:id="rId140"/>
    <p:sldId id="539" r:id="rId141"/>
    <p:sldId id="540" r:id="rId142"/>
    <p:sldId id="549" r:id="rId1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57" autoAdjust="0"/>
    <p:restoredTop sz="76684" autoAdjust="0"/>
  </p:normalViewPr>
  <p:slideViewPr>
    <p:cSldViewPr>
      <p:cViewPr>
        <p:scale>
          <a:sx n="50" d="100"/>
          <a:sy n="50" d="100"/>
        </p:scale>
        <p:origin x="-984" y="86"/>
      </p:cViewPr>
      <p:guideLst>
        <p:guide orient="horz" pos="2160"/>
        <p:guide pos="2880"/>
      </p:guideLst>
    </p:cSldViewPr>
  </p:slideViewPr>
  <p:outlineViewPr>
    <p:cViewPr>
      <p:scale>
        <a:sx n="33" d="100"/>
        <a:sy n="33" d="100"/>
      </p:scale>
      <p:origin x="0" y="31836"/>
    </p:cViewPr>
  </p:outlineViewPr>
  <p:notesTextViewPr>
    <p:cViewPr>
      <p:scale>
        <a:sx n="100" d="100"/>
        <a:sy n="100" d="100"/>
      </p:scale>
      <p:origin x="0" y="0"/>
    </p:cViewPr>
  </p:notesTextViewPr>
  <p:sorterViewPr>
    <p:cViewPr>
      <p:scale>
        <a:sx n="80" d="100"/>
        <a:sy n="80" d="100"/>
      </p:scale>
      <p:origin x="0" y="255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oley\Projects\CVE\presentations\BlachHat-2013\researcher-pub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coley\Projects\CVE\presentations\BlachHat-2013\osvdb-researcher-stat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coley\Projects\CVE\presentations\BlachHat-2013\osvdb-researcher-stat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coley\Projects\CVE\presentations\BlachHat-2013\cve-pub-recent-2013.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coley\Projects\CVE\presentations\BlachHat-2013\researcher-pub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oley\Projects\CVE\presentations\BlachHat-2013\osvdb-researcher-sta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oley\Projects\CVE\presentations\BlachHat-2013\researcher-pub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oley\Projects\CVE\presentations\BlachHat-2013\researcher-pub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CVE\CVE-history.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coley\Projects\CVE\presentations\BlachHat-2013\osvdb-researcher-sta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coley\Projects\CVE\presentations\BlachHat-2013\osvdb-researcher-stat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coley\Projects\CVE\presentations\BlachHat-2013\researcher-pub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coley\Projects\CVE\presentations\BlachHat-2013\osvdb-researcher-sta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2009</c:v>
          </c:tx>
          <c:invertIfNegative val="0"/>
          <c:cat>
            <c:strRef>
              <c:f>'MS-Counting'!$B$1:$H$1</c:f>
              <c:strCache>
                <c:ptCount val="7"/>
                <c:pt idx="0">
                  <c:v>MS Advisories</c:v>
                </c:pt>
                <c:pt idx="1">
                  <c:v>Secunia</c:v>
                </c:pt>
                <c:pt idx="2">
                  <c:v>SecTrack</c:v>
                </c:pt>
                <c:pt idx="3">
                  <c:v>CVEs</c:v>
                </c:pt>
                <c:pt idx="4">
                  <c:v>OSVDBs</c:v>
                </c:pt>
                <c:pt idx="5">
                  <c:v>BIDs (est)</c:v>
                </c:pt>
                <c:pt idx="6">
                  <c:v>X-Force/IBM</c:v>
                </c:pt>
              </c:strCache>
            </c:strRef>
          </c:cat>
          <c:val>
            <c:numRef>
              <c:f>'MS-Counting'!$B$2:$H$2</c:f>
              <c:numCache>
                <c:formatCode>General</c:formatCode>
                <c:ptCount val="7"/>
                <c:pt idx="0">
                  <c:v>74</c:v>
                </c:pt>
                <c:pt idx="1">
                  <c:v>82</c:v>
                </c:pt>
                <c:pt idx="2">
                  <c:v>91</c:v>
                </c:pt>
                <c:pt idx="3">
                  <c:v>182</c:v>
                </c:pt>
                <c:pt idx="4">
                  <c:v>178</c:v>
                </c:pt>
                <c:pt idx="5">
                  <c:v>178</c:v>
                </c:pt>
                <c:pt idx="6">
                  <c:v>224</c:v>
                </c:pt>
              </c:numCache>
            </c:numRef>
          </c:val>
        </c:ser>
        <c:ser>
          <c:idx val="1"/>
          <c:order val="1"/>
          <c:tx>
            <c:v>2010</c:v>
          </c:tx>
          <c:invertIfNegative val="0"/>
          <c:cat>
            <c:strRef>
              <c:f>'MS-Counting'!$B$1:$H$1</c:f>
              <c:strCache>
                <c:ptCount val="7"/>
                <c:pt idx="0">
                  <c:v>MS Advisories</c:v>
                </c:pt>
                <c:pt idx="1">
                  <c:v>Secunia</c:v>
                </c:pt>
                <c:pt idx="2">
                  <c:v>SecTrack</c:v>
                </c:pt>
                <c:pt idx="3">
                  <c:v>CVEs</c:v>
                </c:pt>
                <c:pt idx="4">
                  <c:v>OSVDBs</c:v>
                </c:pt>
                <c:pt idx="5">
                  <c:v>BIDs (est)</c:v>
                </c:pt>
                <c:pt idx="6">
                  <c:v>X-Force/IBM</c:v>
                </c:pt>
              </c:strCache>
            </c:strRef>
          </c:cat>
          <c:val>
            <c:numRef>
              <c:f>'MS-Counting'!$B$3:$H$3</c:f>
              <c:numCache>
                <c:formatCode>General</c:formatCode>
                <c:ptCount val="7"/>
                <c:pt idx="0">
                  <c:v>106</c:v>
                </c:pt>
                <c:pt idx="1">
                  <c:v>128</c:v>
                </c:pt>
                <c:pt idx="2">
                  <c:v>126</c:v>
                </c:pt>
                <c:pt idx="3">
                  <c:v>263</c:v>
                </c:pt>
                <c:pt idx="4">
                  <c:v>268</c:v>
                </c:pt>
                <c:pt idx="5">
                  <c:v>275</c:v>
                </c:pt>
                <c:pt idx="6">
                  <c:v>418</c:v>
                </c:pt>
              </c:numCache>
            </c:numRef>
          </c:val>
        </c:ser>
        <c:ser>
          <c:idx val="2"/>
          <c:order val="2"/>
          <c:tx>
            <c:v>2011</c:v>
          </c:tx>
          <c:invertIfNegative val="0"/>
          <c:cat>
            <c:strRef>
              <c:f>'MS-Counting'!$B$1:$H$1</c:f>
              <c:strCache>
                <c:ptCount val="7"/>
                <c:pt idx="0">
                  <c:v>MS Advisories</c:v>
                </c:pt>
                <c:pt idx="1">
                  <c:v>Secunia</c:v>
                </c:pt>
                <c:pt idx="2">
                  <c:v>SecTrack</c:v>
                </c:pt>
                <c:pt idx="3">
                  <c:v>CVEs</c:v>
                </c:pt>
                <c:pt idx="4">
                  <c:v>OSVDBs</c:v>
                </c:pt>
                <c:pt idx="5">
                  <c:v>BIDs (est)</c:v>
                </c:pt>
                <c:pt idx="6">
                  <c:v>X-Force/IBM</c:v>
                </c:pt>
              </c:strCache>
            </c:strRef>
          </c:cat>
          <c:val>
            <c:numRef>
              <c:f>'MS-Counting'!$B$4:$H$4</c:f>
              <c:numCache>
                <c:formatCode>General</c:formatCode>
                <c:ptCount val="7"/>
                <c:pt idx="0">
                  <c:v>100</c:v>
                </c:pt>
                <c:pt idx="1">
                  <c:v>114</c:v>
                </c:pt>
                <c:pt idx="2">
                  <c:v>111</c:v>
                </c:pt>
                <c:pt idx="3">
                  <c:v>245</c:v>
                </c:pt>
                <c:pt idx="4">
                  <c:v>241</c:v>
                </c:pt>
                <c:pt idx="5">
                  <c:v>244</c:v>
                </c:pt>
                <c:pt idx="6">
                  <c:v>528</c:v>
                </c:pt>
              </c:numCache>
            </c:numRef>
          </c:val>
        </c:ser>
        <c:ser>
          <c:idx val="3"/>
          <c:order val="3"/>
          <c:tx>
            <c:v>2012</c:v>
          </c:tx>
          <c:invertIfNegative val="0"/>
          <c:cat>
            <c:strRef>
              <c:f>'MS-Counting'!$B$1:$H$1</c:f>
              <c:strCache>
                <c:ptCount val="7"/>
                <c:pt idx="0">
                  <c:v>MS Advisories</c:v>
                </c:pt>
                <c:pt idx="1">
                  <c:v>Secunia</c:v>
                </c:pt>
                <c:pt idx="2">
                  <c:v>SecTrack</c:v>
                </c:pt>
                <c:pt idx="3">
                  <c:v>CVEs</c:v>
                </c:pt>
                <c:pt idx="4">
                  <c:v>OSVDBs</c:v>
                </c:pt>
                <c:pt idx="5">
                  <c:v>BIDs (est)</c:v>
                </c:pt>
                <c:pt idx="6">
                  <c:v>X-Force/IBM</c:v>
                </c:pt>
              </c:strCache>
            </c:strRef>
          </c:cat>
          <c:val>
            <c:numRef>
              <c:f>'MS-Counting'!$B$5:$H$5</c:f>
              <c:numCache>
                <c:formatCode>General</c:formatCode>
                <c:ptCount val="7"/>
                <c:pt idx="0">
                  <c:v>83</c:v>
                </c:pt>
                <c:pt idx="1">
                  <c:v>82</c:v>
                </c:pt>
                <c:pt idx="2">
                  <c:v>106</c:v>
                </c:pt>
                <c:pt idx="3">
                  <c:v>181</c:v>
                </c:pt>
                <c:pt idx="4">
                  <c:v>176</c:v>
                </c:pt>
                <c:pt idx="5">
                  <c:v>192</c:v>
                </c:pt>
                <c:pt idx="6">
                  <c:v>366</c:v>
                </c:pt>
              </c:numCache>
            </c:numRef>
          </c:val>
        </c:ser>
        <c:dLbls>
          <c:showLegendKey val="0"/>
          <c:showVal val="0"/>
          <c:showCatName val="0"/>
          <c:showSerName val="0"/>
          <c:showPercent val="0"/>
          <c:showBubbleSize val="0"/>
        </c:dLbls>
        <c:gapWidth val="150"/>
        <c:overlap val="-20"/>
        <c:axId val="44234240"/>
        <c:axId val="44235776"/>
      </c:barChart>
      <c:catAx>
        <c:axId val="44234240"/>
        <c:scaling>
          <c:orientation val="minMax"/>
        </c:scaling>
        <c:delete val="0"/>
        <c:axPos val="b"/>
        <c:majorTickMark val="out"/>
        <c:minorTickMark val="none"/>
        <c:tickLblPos val="nextTo"/>
        <c:crossAx val="44235776"/>
        <c:crosses val="autoZero"/>
        <c:auto val="1"/>
        <c:lblAlgn val="ctr"/>
        <c:lblOffset val="100"/>
        <c:noMultiLvlLbl val="0"/>
      </c:catAx>
      <c:valAx>
        <c:axId val="44235776"/>
        <c:scaling>
          <c:orientation val="minMax"/>
        </c:scaling>
        <c:delete val="0"/>
        <c:axPos val="l"/>
        <c:majorGridlines/>
        <c:numFmt formatCode="General" sourceLinked="1"/>
        <c:majorTickMark val="out"/>
        <c:minorTickMark val="none"/>
        <c:tickLblPos val="nextTo"/>
        <c:crossAx val="4423424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'Product-CVSS'!$B$1</c:f>
              <c:strCache>
                <c:ptCount val="1"/>
                <c:pt idx="0">
                  <c:v>0-to-4</c:v>
                </c:pt>
              </c:strCache>
            </c:strRef>
          </c:tx>
          <c:spPr>
            <a:solidFill>
              <a:srgbClr val="92D050"/>
            </a:solidFill>
          </c:spPr>
          <c:invertIfNegative val="0"/>
          <c:cat>
            <c:strRef>
              <c:f>'Product-CVSS'!$A$2:$A$12</c:f>
              <c:strCache>
                <c:ptCount val="11"/>
                <c:pt idx="0">
                  <c:v>Office</c:v>
                </c:pt>
                <c:pt idx="1">
                  <c:v>Acrobat</c:v>
                </c:pt>
                <c:pt idx="2">
                  <c:v>Seamonkey</c:v>
                </c:pt>
                <c:pt idx="3">
                  <c:v>JRE</c:v>
                </c:pt>
                <c:pt idx="4">
                  <c:v>Firefox</c:v>
                </c:pt>
                <c:pt idx="5">
                  <c:v>Windows XP</c:v>
                </c:pt>
                <c:pt idx="6">
                  <c:v>IE</c:v>
                </c:pt>
                <c:pt idx="7">
                  <c:v>Chrome</c:v>
                </c:pt>
                <c:pt idx="8">
                  <c:v>Mac OS X Server</c:v>
                </c:pt>
                <c:pt idx="9">
                  <c:v>Mac OS X</c:v>
                </c:pt>
                <c:pt idx="10">
                  <c:v>Linux kernel</c:v>
                </c:pt>
              </c:strCache>
            </c:strRef>
          </c:cat>
          <c:val>
            <c:numRef>
              <c:f>'Product-CVSS'!$B$2:$B$12</c:f>
              <c:numCache>
                <c:formatCode>General</c:formatCode>
                <c:ptCount val="11"/>
                <c:pt idx="0">
                  <c:v>0</c:v>
                </c:pt>
                <c:pt idx="1">
                  <c:v>1</c:v>
                </c:pt>
                <c:pt idx="2">
                  <c:v>2</c:v>
                </c:pt>
                <c:pt idx="3">
                  <c:v>6</c:v>
                </c:pt>
                <c:pt idx="4">
                  <c:v>5</c:v>
                </c:pt>
                <c:pt idx="5">
                  <c:v>4</c:v>
                </c:pt>
                <c:pt idx="6">
                  <c:v>8</c:v>
                </c:pt>
                <c:pt idx="7">
                  <c:v>1</c:v>
                </c:pt>
                <c:pt idx="8">
                  <c:v>10</c:v>
                </c:pt>
                <c:pt idx="9">
                  <c:v>11</c:v>
                </c:pt>
                <c:pt idx="10">
                  <c:v>28</c:v>
                </c:pt>
              </c:numCache>
            </c:numRef>
          </c:val>
        </c:ser>
        <c:ser>
          <c:idx val="1"/>
          <c:order val="1"/>
          <c:tx>
            <c:strRef>
              <c:f>'Product-CVSS'!$C$1</c:f>
              <c:strCache>
                <c:ptCount val="1"/>
                <c:pt idx="0">
                  <c:v>4-to-7</c:v>
                </c:pt>
              </c:strCache>
            </c:strRef>
          </c:tx>
          <c:spPr>
            <a:solidFill>
              <a:srgbClr val="FFFF00"/>
            </a:solidFill>
          </c:spPr>
          <c:invertIfNegative val="0"/>
          <c:cat>
            <c:strRef>
              <c:f>'Product-CVSS'!$A$2:$A$12</c:f>
              <c:strCache>
                <c:ptCount val="11"/>
                <c:pt idx="0">
                  <c:v>Office</c:v>
                </c:pt>
                <c:pt idx="1">
                  <c:v>Acrobat</c:v>
                </c:pt>
                <c:pt idx="2">
                  <c:v>Seamonkey</c:v>
                </c:pt>
                <c:pt idx="3">
                  <c:v>JRE</c:v>
                </c:pt>
                <c:pt idx="4">
                  <c:v>Firefox</c:v>
                </c:pt>
                <c:pt idx="5">
                  <c:v>Windows XP</c:v>
                </c:pt>
                <c:pt idx="6">
                  <c:v>IE</c:v>
                </c:pt>
                <c:pt idx="7">
                  <c:v>Chrome</c:v>
                </c:pt>
                <c:pt idx="8">
                  <c:v>Mac OS X Server</c:v>
                </c:pt>
                <c:pt idx="9">
                  <c:v>Mac OS X</c:v>
                </c:pt>
                <c:pt idx="10">
                  <c:v>Linux kernel</c:v>
                </c:pt>
              </c:strCache>
            </c:strRef>
          </c:cat>
          <c:val>
            <c:numRef>
              <c:f>'Product-CVSS'!$C$2:$C$12</c:f>
              <c:numCache>
                <c:formatCode>General</c:formatCode>
                <c:ptCount val="11"/>
                <c:pt idx="0">
                  <c:v>11</c:v>
                </c:pt>
                <c:pt idx="1">
                  <c:v>14</c:v>
                </c:pt>
                <c:pt idx="2">
                  <c:v>40</c:v>
                </c:pt>
                <c:pt idx="3">
                  <c:v>38</c:v>
                </c:pt>
                <c:pt idx="4">
                  <c:v>43</c:v>
                </c:pt>
                <c:pt idx="5">
                  <c:v>27</c:v>
                </c:pt>
                <c:pt idx="6">
                  <c:v>43</c:v>
                </c:pt>
                <c:pt idx="7">
                  <c:v>40</c:v>
                </c:pt>
                <c:pt idx="8">
                  <c:v>57</c:v>
                </c:pt>
                <c:pt idx="9">
                  <c:v>54</c:v>
                </c:pt>
                <c:pt idx="10">
                  <c:v>48</c:v>
                </c:pt>
              </c:numCache>
            </c:numRef>
          </c:val>
        </c:ser>
        <c:ser>
          <c:idx val="2"/>
          <c:order val="2"/>
          <c:tx>
            <c:strRef>
              <c:f>'Product-CVSS'!$D$1</c:f>
              <c:strCache>
                <c:ptCount val="1"/>
                <c:pt idx="0">
                  <c:v>7-to-9</c:v>
                </c:pt>
              </c:strCache>
            </c:strRef>
          </c:tx>
          <c:spPr>
            <a:solidFill>
              <a:srgbClr val="FFC000"/>
            </a:solidFill>
          </c:spPr>
          <c:invertIfNegative val="0"/>
          <c:cat>
            <c:strRef>
              <c:f>'Product-CVSS'!$A$2:$A$12</c:f>
              <c:strCache>
                <c:ptCount val="11"/>
                <c:pt idx="0">
                  <c:v>Office</c:v>
                </c:pt>
                <c:pt idx="1">
                  <c:v>Acrobat</c:v>
                </c:pt>
                <c:pt idx="2">
                  <c:v>Seamonkey</c:v>
                </c:pt>
                <c:pt idx="3">
                  <c:v>JRE</c:v>
                </c:pt>
                <c:pt idx="4">
                  <c:v>Firefox</c:v>
                </c:pt>
                <c:pt idx="5">
                  <c:v>Windows XP</c:v>
                </c:pt>
                <c:pt idx="6">
                  <c:v>IE</c:v>
                </c:pt>
                <c:pt idx="7">
                  <c:v>Chrome</c:v>
                </c:pt>
                <c:pt idx="8">
                  <c:v>Mac OS X Server</c:v>
                </c:pt>
                <c:pt idx="9">
                  <c:v>Mac OS X</c:v>
                </c:pt>
                <c:pt idx="10">
                  <c:v>Linux kernel</c:v>
                </c:pt>
              </c:strCache>
            </c:strRef>
          </c:cat>
          <c:val>
            <c:numRef>
              <c:f>'Product-CVSS'!$D$2:$D$12</c:f>
              <c:numCache>
                <c:formatCode>General</c:formatCode>
                <c:ptCount val="11"/>
                <c:pt idx="0">
                  <c:v>6</c:v>
                </c:pt>
                <c:pt idx="1">
                  <c:v>7</c:v>
                </c:pt>
                <c:pt idx="2">
                  <c:v>9</c:v>
                </c:pt>
                <c:pt idx="3">
                  <c:v>10</c:v>
                </c:pt>
                <c:pt idx="4">
                  <c:v>11</c:v>
                </c:pt>
                <c:pt idx="5">
                  <c:v>37</c:v>
                </c:pt>
                <c:pt idx="6">
                  <c:v>22</c:v>
                </c:pt>
                <c:pt idx="7">
                  <c:v>38</c:v>
                </c:pt>
                <c:pt idx="8">
                  <c:v>21</c:v>
                </c:pt>
                <c:pt idx="9">
                  <c:v>24</c:v>
                </c:pt>
                <c:pt idx="10">
                  <c:v>21</c:v>
                </c:pt>
              </c:numCache>
            </c:numRef>
          </c:val>
        </c:ser>
        <c:ser>
          <c:idx val="3"/>
          <c:order val="3"/>
          <c:tx>
            <c:strRef>
              <c:f>'Product-CVSS'!$E$1</c:f>
              <c:strCache>
                <c:ptCount val="1"/>
                <c:pt idx="0">
                  <c:v>&gt;9</c:v>
                </c:pt>
              </c:strCache>
            </c:strRef>
          </c:tx>
          <c:spPr>
            <a:solidFill>
              <a:schemeClr val="accent2"/>
            </a:solidFill>
          </c:spPr>
          <c:invertIfNegative val="0"/>
          <c:cat>
            <c:strRef>
              <c:f>'Product-CVSS'!$A$2:$A$12</c:f>
              <c:strCache>
                <c:ptCount val="11"/>
                <c:pt idx="0">
                  <c:v>Office</c:v>
                </c:pt>
                <c:pt idx="1">
                  <c:v>Acrobat</c:v>
                </c:pt>
                <c:pt idx="2">
                  <c:v>Seamonkey</c:v>
                </c:pt>
                <c:pt idx="3">
                  <c:v>JRE</c:v>
                </c:pt>
                <c:pt idx="4">
                  <c:v>Firefox</c:v>
                </c:pt>
                <c:pt idx="5">
                  <c:v>Windows XP</c:v>
                </c:pt>
                <c:pt idx="6">
                  <c:v>IE</c:v>
                </c:pt>
                <c:pt idx="7">
                  <c:v>Chrome</c:v>
                </c:pt>
                <c:pt idx="8">
                  <c:v>Mac OS X Server</c:v>
                </c:pt>
                <c:pt idx="9">
                  <c:v>Mac OS X</c:v>
                </c:pt>
                <c:pt idx="10">
                  <c:v>Linux kernel</c:v>
                </c:pt>
              </c:strCache>
            </c:strRef>
          </c:cat>
          <c:val>
            <c:numRef>
              <c:f>'Product-CVSS'!$E$2:$E$12</c:f>
              <c:numCache>
                <c:formatCode>General</c:formatCode>
                <c:ptCount val="11"/>
                <c:pt idx="0">
                  <c:v>83</c:v>
                </c:pt>
                <c:pt idx="1">
                  <c:v>77</c:v>
                </c:pt>
                <c:pt idx="2">
                  <c:v>49</c:v>
                </c:pt>
                <c:pt idx="3">
                  <c:v>47</c:v>
                </c:pt>
                <c:pt idx="4">
                  <c:v>41</c:v>
                </c:pt>
                <c:pt idx="5">
                  <c:v>32</c:v>
                </c:pt>
                <c:pt idx="6">
                  <c:v>26</c:v>
                </c:pt>
                <c:pt idx="7">
                  <c:v>21</c:v>
                </c:pt>
                <c:pt idx="8">
                  <c:v>11</c:v>
                </c:pt>
                <c:pt idx="9">
                  <c:v>11</c:v>
                </c:pt>
                <c:pt idx="10">
                  <c:v>2</c:v>
                </c:pt>
              </c:numCache>
            </c:numRef>
          </c:val>
        </c:ser>
        <c:dLbls>
          <c:showLegendKey val="0"/>
          <c:showVal val="0"/>
          <c:showCatName val="0"/>
          <c:showSerName val="0"/>
          <c:showPercent val="0"/>
          <c:showBubbleSize val="0"/>
        </c:dLbls>
        <c:gapWidth val="150"/>
        <c:overlap val="100"/>
        <c:axId val="99574528"/>
        <c:axId val="99576064"/>
      </c:barChart>
      <c:catAx>
        <c:axId val="99574528"/>
        <c:scaling>
          <c:orientation val="minMax"/>
        </c:scaling>
        <c:delete val="0"/>
        <c:axPos val="b"/>
        <c:majorTickMark val="out"/>
        <c:minorTickMark val="none"/>
        <c:tickLblPos val="nextTo"/>
        <c:crossAx val="99576064"/>
        <c:crosses val="autoZero"/>
        <c:auto val="1"/>
        <c:lblAlgn val="ctr"/>
        <c:lblOffset val="100"/>
        <c:noMultiLvlLbl val="0"/>
      </c:catAx>
      <c:valAx>
        <c:axId val="99576064"/>
        <c:scaling>
          <c:orientation val="minMax"/>
        </c:scaling>
        <c:delete val="0"/>
        <c:axPos val="l"/>
        <c:majorGridlines/>
        <c:numFmt formatCode="0%" sourceLinked="1"/>
        <c:majorTickMark val="out"/>
        <c:minorTickMark val="none"/>
        <c:tickLblPos val="nextTo"/>
        <c:crossAx val="9957452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'Vendor-CVSS'!$B$1</c:f>
              <c:strCache>
                <c:ptCount val="1"/>
                <c:pt idx="0">
                  <c:v>0-to-4</c:v>
                </c:pt>
              </c:strCache>
            </c:strRef>
          </c:tx>
          <c:spPr>
            <a:solidFill>
              <a:srgbClr val="92D050"/>
            </a:solidFill>
          </c:spPr>
          <c:invertIfNegative val="0"/>
          <c:cat>
            <c:strRef>
              <c:f>'Vendor-CVSS'!$A$2:$A$11</c:f>
              <c:strCache>
                <c:ptCount val="10"/>
                <c:pt idx="0">
                  <c:v>Adobe</c:v>
                </c:pt>
                <c:pt idx="1">
                  <c:v>Mozilla</c:v>
                </c:pt>
                <c:pt idx="2">
                  <c:v>Microsoft</c:v>
                </c:pt>
                <c:pt idx="3">
                  <c:v>Apple</c:v>
                </c:pt>
                <c:pt idx="4">
                  <c:v>Oracle</c:v>
                </c:pt>
                <c:pt idx="5">
                  <c:v>IBM</c:v>
                </c:pt>
                <c:pt idx="6">
                  <c:v>Cisco</c:v>
                </c:pt>
                <c:pt idx="7">
                  <c:v>Google</c:v>
                </c:pt>
                <c:pt idx="8">
                  <c:v>Red Hat</c:v>
                </c:pt>
                <c:pt idx="9">
                  <c:v>Linux</c:v>
                </c:pt>
              </c:strCache>
            </c:strRef>
          </c:cat>
          <c:val>
            <c:numRef>
              <c:f>'Vendor-CVSS'!$B$2:$B$11</c:f>
              <c:numCache>
                <c:formatCode>General</c:formatCode>
                <c:ptCount val="10"/>
                <c:pt idx="0">
                  <c:v>2</c:v>
                </c:pt>
                <c:pt idx="1">
                  <c:v>6</c:v>
                </c:pt>
                <c:pt idx="2">
                  <c:v>5</c:v>
                </c:pt>
                <c:pt idx="3">
                  <c:v>8</c:v>
                </c:pt>
                <c:pt idx="4">
                  <c:v>15</c:v>
                </c:pt>
                <c:pt idx="5">
                  <c:v>10</c:v>
                </c:pt>
                <c:pt idx="6">
                  <c:v>3</c:v>
                </c:pt>
                <c:pt idx="7">
                  <c:v>1</c:v>
                </c:pt>
                <c:pt idx="8">
                  <c:v>21</c:v>
                </c:pt>
                <c:pt idx="9">
                  <c:v>28</c:v>
                </c:pt>
              </c:numCache>
            </c:numRef>
          </c:val>
        </c:ser>
        <c:ser>
          <c:idx val="1"/>
          <c:order val="1"/>
          <c:tx>
            <c:strRef>
              <c:f>'Vendor-CVSS'!$C$1</c:f>
              <c:strCache>
                <c:ptCount val="1"/>
                <c:pt idx="0">
                  <c:v>4-to-7</c:v>
                </c:pt>
              </c:strCache>
            </c:strRef>
          </c:tx>
          <c:spPr>
            <a:solidFill>
              <a:srgbClr val="FFFF00"/>
            </a:solidFill>
          </c:spPr>
          <c:invertIfNegative val="0"/>
          <c:cat>
            <c:strRef>
              <c:f>'Vendor-CVSS'!$A$2:$A$11</c:f>
              <c:strCache>
                <c:ptCount val="10"/>
                <c:pt idx="0">
                  <c:v>Adobe</c:v>
                </c:pt>
                <c:pt idx="1">
                  <c:v>Mozilla</c:v>
                </c:pt>
                <c:pt idx="2">
                  <c:v>Microsoft</c:v>
                </c:pt>
                <c:pt idx="3">
                  <c:v>Apple</c:v>
                </c:pt>
                <c:pt idx="4">
                  <c:v>Oracle</c:v>
                </c:pt>
                <c:pt idx="5">
                  <c:v>IBM</c:v>
                </c:pt>
                <c:pt idx="6">
                  <c:v>Cisco</c:v>
                </c:pt>
                <c:pt idx="7">
                  <c:v>Google</c:v>
                </c:pt>
                <c:pt idx="8">
                  <c:v>Red Hat</c:v>
                </c:pt>
                <c:pt idx="9">
                  <c:v>Linux</c:v>
                </c:pt>
              </c:strCache>
            </c:strRef>
          </c:cat>
          <c:val>
            <c:numRef>
              <c:f>'Vendor-CVSS'!$C$2:$C$11</c:f>
              <c:numCache>
                <c:formatCode>General</c:formatCode>
                <c:ptCount val="10"/>
                <c:pt idx="0">
                  <c:v>20</c:v>
                </c:pt>
                <c:pt idx="1">
                  <c:v>45</c:v>
                </c:pt>
                <c:pt idx="2">
                  <c:v>36</c:v>
                </c:pt>
                <c:pt idx="3">
                  <c:v>48</c:v>
                </c:pt>
                <c:pt idx="4">
                  <c:v>55</c:v>
                </c:pt>
                <c:pt idx="5">
                  <c:v>51</c:v>
                </c:pt>
                <c:pt idx="6">
                  <c:v>38</c:v>
                </c:pt>
                <c:pt idx="7">
                  <c:v>41</c:v>
                </c:pt>
                <c:pt idx="8">
                  <c:v>45</c:v>
                </c:pt>
                <c:pt idx="9">
                  <c:v>48</c:v>
                </c:pt>
              </c:numCache>
            </c:numRef>
          </c:val>
        </c:ser>
        <c:ser>
          <c:idx val="2"/>
          <c:order val="2"/>
          <c:tx>
            <c:strRef>
              <c:f>'Vendor-CVSS'!$D$1</c:f>
              <c:strCache>
                <c:ptCount val="1"/>
                <c:pt idx="0">
                  <c:v>7-to-9</c:v>
                </c:pt>
              </c:strCache>
            </c:strRef>
          </c:tx>
          <c:spPr>
            <a:solidFill>
              <a:srgbClr val="FFC000"/>
            </a:solidFill>
          </c:spPr>
          <c:invertIfNegative val="0"/>
          <c:cat>
            <c:strRef>
              <c:f>'Vendor-CVSS'!$A$2:$A$11</c:f>
              <c:strCache>
                <c:ptCount val="10"/>
                <c:pt idx="0">
                  <c:v>Adobe</c:v>
                </c:pt>
                <c:pt idx="1">
                  <c:v>Mozilla</c:v>
                </c:pt>
                <c:pt idx="2">
                  <c:v>Microsoft</c:v>
                </c:pt>
                <c:pt idx="3">
                  <c:v>Apple</c:v>
                </c:pt>
                <c:pt idx="4">
                  <c:v>Oracle</c:v>
                </c:pt>
                <c:pt idx="5">
                  <c:v>IBM</c:v>
                </c:pt>
                <c:pt idx="6">
                  <c:v>Cisco</c:v>
                </c:pt>
                <c:pt idx="7">
                  <c:v>Google</c:v>
                </c:pt>
                <c:pt idx="8">
                  <c:v>Red Hat</c:v>
                </c:pt>
                <c:pt idx="9">
                  <c:v>Linux</c:v>
                </c:pt>
              </c:strCache>
            </c:strRef>
          </c:cat>
          <c:val>
            <c:numRef>
              <c:f>'Vendor-CVSS'!$D$2:$D$11</c:f>
              <c:numCache>
                <c:formatCode>General</c:formatCode>
                <c:ptCount val="10"/>
                <c:pt idx="0">
                  <c:v>5</c:v>
                </c:pt>
                <c:pt idx="1">
                  <c:v>13</c:v>
                </c:pt>
                <c:pt idx="2">
                  <c:v>26</c:v>
                </c:pt>
                <c:pt idx="3">
                  <c:v>19</c:v>
                </c:pt>
                <c:pt idx="4">
                  <c:v>10</c:v>
                </c:pt>
                <c:pt idx="5">
                  <c:v>22</c:v>
                </c:pt>
                <c:pt idx="6">
                  <c:v>43</c:v>
                </c:pt>
                <c:pt idx="7">
                  <c:v>25</c:v>
                </c:pt>
                <c:pt idx="8">
                  <c:v>25</c:v>
                </c:pt>
                <c:pt idx="9">
                  <c:v>21</c:v>
                </c:pt>
              </c:numCache>
            </c:numRef>
          </c:val>
        </c:ser>
        <c:ser>
          <c:idx val="3"/>
          <c:order val="3"/>
          <c:tx>
            <c:strRef>
              <c:f>'Vendor-CVSS'!$E$1</c:f>
              <c:strCache>
                <c:ptCount val="1"/>
                <c:pt idx="0">
                  <c:v>&gt;9</c:v>
                </c:pt>
              </c:strCache>
            </c:strRef>
          </c:tx>
          <c:spPr>
            <a:solidFill>
              <a:schemeClr val="accent2"/>
            </a:solidFill>
          </c:spPr>
          <c:invertIfNegative val="0"/>
          <c:cat>
            <c:strRef>
              <c:f>'Vendor-CVSS'!$A$2:$A$11</c:f>
              <c:strCache>
                <c:ptCount val="10"/>
                <c:pt idx="0">
                  <c:v>Adobe</c:v>
                </c:pt>
                <c:pt idx="1">
                  <c:v>Mozilla</c:v>
                </c:pt>
                <c:pt idx="2">
                  <c:v>Microsoft</c:v>
                </c:pt>
                <c:pt idx="3">
                  <c:v>Apple</c:v>
                </c:pt>
                <c:pt idx="4">
                  <c:v>Oracle</c:v>
                </c:pt>
                <c:pt idx="5">
                  <c:v>IBM</c:v>
                </c:pt>
                <c:pt idx="6">
                  <c:v>Cisco</c:v>
                </c:pt>
                <c:pt idx="7">
                  <c:v>Google</c:v>
                </c:pt>
                <c:pt idx="8">
                  <c:v>Red Hat</c:v>
                </c:pt>
                <c:pt idx="9">
                  <c:v>Linux</c:v>
                </c:pt>
              </c:strCache>
            </c:strRef>
          </c:cat>
          <c:val>
            <c:numRef>
              <c:f>'Vendor-CVSS'!$E$2:$E$11</c:f>
              <c:numCache>
                <c:formatCode>General</c:formatCode>
                <c:ptCount val="10"/>
                <c:pt idx="0">
                  <c:v>73</c:v>
                </c:pt>
                <c:pt idx="1">
                  <c:v>36</c:v>
                </c:pt>
                <c:pt idx="2">
                  <c:v>32</c:v>
                </c:pt>
                <c:pt idx="3">
                  <c:v>25</c:v>
                </c:pt>
                <c:pt idx="4">
                  <c:v>19</c:v>
                </c:pt>
                <c:pt idx="5">
                  <c:v>17</c:v>
                </c:pt>
                <c:pt idx="6">
                  <c:v>16</c:v>
                </c:pt>
                <c:pt idx="7">
                  <c:v>9</c:v>
                </c:pt>
                <c:pt idx="8">
                  <c:v>9</c:v>
                </c:pt>
                <c:pt idx="9">
                  <c:v>2</c:v>
                </c:pt>
              </c:numCache>
            </c:numRef>
          </c:val>
        </c:ser>
        <c:dLbls>
          <c:showLegendKey val="0"/>
          <c:showVal val="0"/>
          <c:showCatName val="0"/>
          <c:showSerName val="0"/>
          <c:showPercent val="0"/>
          <c:showBubbleSize val="0"/>
        </c:dLbls>
        <c:gapWidth val="150"/>
        <c:overlap val="100"/>
        <c:axId val="99453184"/>
        <c:axId val="99454976"/>
      </c:barChart>
      <c:catAx>
        <c:axId val="99453184"/>
        <c:scaling>
          <c:orientation val="minMax"/>
        </c:scaling>
        <c:delete val="0"/>
        <c:axPos val="b"/>
        <c:majorTickMark val="out"/>
        <c:minorTickMark val="none"/>
        <c:tickLblPos val="nextTo"/>
        <c:crossAx val="99454976"/>
        <c:crosses val="autoZero"/>
        <c:auto val="1"/>
        <c:lblAlgn val="ctr"/>
        <c:lblOffset val="100"/>
        <c:noMultiLvlLbl val="0"/>
      </c:catAx>
      <c:valAx>
        <c:axId val="99454976"/>
        <c:scaling>
          <c:orientation val="minMax"/>
        </c:scaling>
        <c:delete val="0"/>
        <c:axPos val="l"/>
        <c:majorGridlines/>
        <c:numFmt formatCode="0%" sourceLinked="1"/>
        <c:majorTickMark val="out"/>
        <c:minorTickMark val="none"/>
        <c:tickLblPos val="nextTo"/>
        <c:crossAx val="9945318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Quarterly!$B$1</c:f>
              <c:strCache>
                <c:ptCount val="1"/>
                <c:pt idx="0">
                  <c:v>CVEs</c:v>
                </c:pt>
              </c:strCache>
            </c:strRef>
          </c:tx>
          <c:invertIfNegative val="0"/>
          <c:cat>
            <c:strRef>
              <c:f>Quarterly!$A$2:$A$9</c:f>
              <c:strCache>
                <c:ptCount val="8"/>
                <c:pt idx="0">
                  <c:v>11Q3</c:v>
                </c:pt>
                <c:pt idx="1">
                  <c:v>11Q4</c:v>
                </c:pt>
                <c:pt idx="2">
                  <c:v>12Q1</c:v>
                </c:pt>
                <c:pt idx="3">
                  <c:v>12Q2</c:v>
                </c:pt>
                <c:pt idx="4">
                  <c:v>12Q3</c:v>
                </c:pt>
                <c:pt idx="5">
                  <c:v>12Q4</c:v>
                </c:pt>
                <c:pt idx="6">
                  <c:v>13Q1</c:v>
                </c:pt>
                <c:pt idx="7">
                  <c:v>13Q2</c:v>
                </c:pt>
              </c:strCache>
            </c:strRef>
          </c:cat>
          <c:val>
            <c:numRef>
              <c:f>Quarterly!$B$2:$B$9</c:f>
              <c:numCache>
                <c:formatCode>General</c:formatCode>
                <c:ptCount val="8"/>
                <c:pt idx="0">
                  <c:v>992</c:v>
                </c:pt>
                <c:pt idx="1">
                  <c:v>1143</c:v>
                </c:pt>
                <c:pt idx="2">
                  <c:v>1070</c:v>
                </c:pt>
                <c:pt idx="3">
                  <c:v>1075</c:v>
                </c:pt>
                <c:pt idx="4">
                  <c:v>1947</c:v>
                </c:pt>
                <c:pt idx="5">
                  <c:v>1259</c:v>
                </c:pt>
                <c:pt idx="6">
                  <c:v>1299</c:v>
                </c:pt>
                <c:pt idx="7">
                  <c:v>1188</c:v>
                </c:pt>
              </c:numCache>
            </c:numRef>
          </c:val>
        </c:ser>
        <c:dLbls>
          <c:showLegendKey val="0"/>
          <c:showVal val="0"/>
          <c:showCatName val="0"/>
          <c:showSerName val="0"/>
          <c:showPercent val="0"/>
          <c:showBubbleSize val="0"/>
        </c:dLbls>
        <c:gapWidth val="150"/>
        <c:axId val="102553472"/>
        <c:axId val="102555008"/>
      </c:barChart>
      <c:catAx>
        <c:axId val="102553472"/>
        <c:scaling>
          <c:orientation val="minMax"/>
        </c:scaling>
        <c:delete val="0"/>
        <c:axPos val="b"/>
        <c:majorTickMark val="out"/>
        <c:minorTickMark val="none"/>
        <c:tickLblPos val="nextTo"/>
        <c:crossAx val="102555008"/>
        <c:crosses val="autoZero"/>
        <c:auto val="1"/>
        <c:lblAlgn val="ctr"/>
        <c:lblOffset val="100"/>
        <c:noMultiLvlLbl val="0"/>
      </c:catAx>
      <c:valAx>
        <c:axId val="102555008"/>
        <c:scaling>
          <c:orientation val="minMax"/>
          <c:max val="2000"/>
        </c:scaling>
        <c:delete val="0"/>
        <c:axPos val="l"/>
        <c:majorGridlines/>
        <c:numFmt formatCode="General" sourceLinked="1"/>
        <c:majorTickMark val="out"/>
        <c:minorTickMark val="none"/>
        <c:tickLblPos val="nextTo"/>
        <c:crossAx val="102553472"/>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Luigi!$B$1</c:f>
              <c:strCache>
                <c:ptCount val="1"/>
                <c:pt idx="0">
                  <c:v>NumOSVDB</c:v>
                </c:pt>
              </c:strCache>
            </c:strRef>
          </c:tx>
          <c:invertIfNegative val="0"/>
          <c:cat>
            <c:strRef>
              <c:f>Luigi!$A$2:$A$10</c:f>
              <c:strCache>
                <c:ptCount val="9"/>
                <c:pt idx="0">
                  <c:v>a</c:v>
                </c:pt>
                <c:pt idx="1">
                  <c:v>b</c:v>
                </c:pt>
                <c:pt idx="2">
                  <c:v>c</c:v>
                </c:pt>
                <c:pt idx="3">
                  <c:v>x</c:v>
                </c:pt>
                <c:pt idx="4">
                  <c:v>y</c:v>
                </c:pt>
                <c:pt idx="5">
                  <c:v>z</c:v>
                </c:pt>
                <c:pt idx="6">
                  <c:v>w</c:v>
                </c:pt>
                <c:pt idx="7">
                  <c:v>t</c:v>
                </c:pt>
                <c:pt idx="8">
                  <c:v>f</c:v>
                </c:pt>
              </c:strCache>
            </c:strRef>
          </c:cat>
          <c:val>
            <c:numRef>
              <c:f>Luigi!$B$2:$B$10</c:f>
              <c:numCache>
                <c:formatCode>General</c:formatCode>
                <c:ptCount val="9"/>
                <c:pt idx="0">
                  <c:v>11</c:v>
                </c:pt>
                <c:pt idx="1">
                  <c:v>18</c:v>
                </c:pt>
                <c:pt idx="2">
                  <c:v>43</c:v>
                </c:pt>
                <c:pt idx="3">
                  <c:v>39</c:v>
                </c:pt>
                <c:pt idx="4">
                  <c:v>41</c:v>
                </c:pt>
                <c:pt idx="5">
                  <c:v>32</c:v>
                </c:pt>
                <c:pt idx="6">
                  <c:v>0</c:v>
                </c:pt>
                <c:pt idx="7">
                  <c:v>1</c:v>
                </c:pt>
                <c:pt idx="8">
                  <c:v>2</c:v>
                </c:pt>
              </c:numCache>
            </c:numRef>
          </c:val>
        </c:ser>
        <c:dLbls>
          <c:showLegendKey val="0"/>
          <c:showVal val="0"/>
          <c:showCatName val="0"/>
          <c:showSerName val="0"/>
          <c:showPercent val="0"/>
          <c:showBubbleSize val="0"/>
        </c:dLbls>
        <c:gapWidth val="150"/>
        <c:axId val="113890432"/>
        <c:axId val="113891968"/>
      </c:barChart>
      <c:catAx>
        <c:axId val="113890432"/>
        <c:scaling>
          <c:orientation val="minMax"/>
        </c:scaling>
        <c:delete val="0"/>
        <c:axPos val="b"/>
        <c:majorTickMark val="out"/>
        <c:minorTickMark val="none"/>
        <c:tickLblPos val="nextTo"/>
        <c:crossAx val="113891968"/>
        <c:crosses val="autoZero"/>
        <c:auto val="1"/>
        <c:lblAlgn val="ctr"/>
        <c:lblOffset val="100"/>
        <c:noMultiLvlLbl val="0"/>
      </c:catAx>
      <c:valAx>
        <c:axId val="113891968"/>
        <c:scaling>
          <c:orientation val="minMax"/>
          <c:max val="45"/>
        </c:scaling>
        <c:delete val="0"/>
        <c:axPos val="l"/>
        <c:majorGridlines/>
        <c:numFmt formatCode="General" sourceLinked="1"/>
        <c:majorTickMark val="out"/>
        <c:minorTickMark val="none"/>
        <c:tickLblPos val="nextTo"/>
        <c:crossAx val="11389043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perspective val="30"/>
    </c:view3D>
    <c:floor>
      <c:thickness val="0"/>
    </c:floor>
    <c:sideWall>
      <c:thickness val="0"/>
    </c:sideWall>
    <c:backWall>
      <c:thickness val="0"/>
    </c:backWall>
    <c:plotArea>
      <c:layout/>
      <c:bar3DChart>
        <c:barDir val="col"/>
        <c:grouping val="stacked"/>
        <c:varyColors val="0"/>
        <c:ser>
          <c:idx val="0"/>
          <c:order val="0"/>
          <c:tx>
            <c:strRef>
              <c:f>r0t!$B$1</c:f>
              <c:strCache>
                <c:ptCount val="1"/>
                <c:pt idx="0">
                  <c:v>Num</c:v>
                </c:pt>
              </c:strCache>
            </c:strRef>
          </c:tx>
          <c:invertIfNegative val="0"/>
          <c:cat>
            <c:strRef>
              <c:f>r0t!$A$2:$A$13</c:f>
              <c:strCache>
                <c:ptCount val="12"/>
                <c:pt idx="0">
                  <c:v>2005-Q1</c:v>
                </c:pt>
                <c:pt idx="1">
                  <c:v>2005-Q2</c:v>
                </c:pt>
                <c:pt idx="2">
                  <c:v>2005-Q3</c:v>
                </c:pt>
                <c:pt idx="3">
                  <c:v>2005-Q4</c:v>
                </c:pt>
                <c:pt idx="4">
                  <c:v>2006-Q1</c:v>
                </c:pt>
                <c:pt idx="5">
                  <c:v>2006-Q2</c:v>
                </c:pt>
                <c:pt idx="6">
                  <c:v>2006-Q3</c:v>
                </c:pt>
                <c:pt idx="7">
                  <c:v>2006-Q4</c:v>
                </c:pt>
                <c:pt idx="8">
                  <c:v>2007-Q1</c:v>
                </c:pt>
                <c:pt idx="9">
                  <c:v>2007-Q2</c:v>
                </c:pt>
                <c:pt idx="10">
                  <c:v>2007-Q3</c:v>
                </c:pt>
                <c:pt idx="11">
                  <c:v>2007-Q4</c:v>
                </c:pt>
              </c:strCache>
            </c:strRef>
          </c:cat>
          <c:val>
            <c:numRef>
              <c:f>r0t!$B$2:$B$13</c:f>
              <c:numCache>
                <c:formatCode>General</c:formatCode>
                <c:ptCount val="12"/>
                <c:pt idx="2">
                  <c:v>1</c:v>
                </c:pt>
                <c:pt idx="3">
                  <c:v>460</c:v>
                </c:pt>
                <c:pt idx="4">
                  <c:v>53</c:v>
                </c:pt>
                <c:pt idx="5">
                  <c:v>264</c:v>
                </c:pt>
                <c:pt idx="6">
                  <c:v>9</c:v>
                </c:pt>
                <c:pt idx="9">
                  <c:v>8</c:v>
                </c:pt>
                <c:pt idx="10">
                  <c:v>11</c:v>
                </c:pt>
              </c:numCache>
            </c:numRef>
          </c:val>
        </c:ser>
        <c:dLbls>
          <c:showLegendKey val="0"/>
          <c:showVal val="0"/>
          <c:showCatName val="0"/>
          <c:showSerName val="0"/>
          <c:showPercent val="0"/>
          <c:showBubbleSize val="0"/>
        </c:dLbls>
        <c:gapWidth val="150"/>
        <c:shape val="cylinder"/>
        <c:axId val="84068608"/>
        <c:axId val="84074496"/>
        <c:axId val="0"/>
      </c:bar3DChart>
      <c:catAx>
        <c:axId val="84068608"/>
        <c:scaling>
          <c:orientation val="minMax"/>
        </c:scaling>
        <c:delete val="0"/>
        <c:axPos val="b"/>
        <c:majorTickMark val="out"/>
        <c:minorTickMark val="none"/>
        <c:tickLblPos val="nextTo"/>
        <c:crossAx val="84074496"/>
        <c:crosses val="autoZero"/>
        <c:auto val="1"/>
        <c:lblAlgn val="ctr"/>
        <c:lblOffset val="100"/>
        <c:noMultiLvlLbl val="0"/>
      </c:catAx>
      <c:valAx>
        <c:axId val="84074496"/>
        <c:scaling>
          <c:orientation val="minMax"/>
        </c:scaling>
        <c:delete val="0"/>
        <c:axPos val="l"/>
        <c:majorGridlines/>
        <c:numFmt formatCode="General" sourceLinked="1"/>
        <c:majorTickMark val="out"/>
        <c:minorTickMark val="none"/>
        <c:tickLblPos val="nextTo"/>
        <c:crossAx val="8406860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OSVDB IDs</a:t>
            </a:r>
          </a:p>
        </c:rich>
      </c:tx>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stacked"/>
        <c:varyColors val="0"/>
        <c:ser>
          <c:idx val="0"/>
          <c:order val="0"/>
          <c:tx>
            <c:strRef>
              <c:f>'total-VDBs'!$C$1</c:f>
              <c:strCache>
                <c:ptCount val="1"/>
                <c:pt idx="0">
                  <c:v>n0t-r0t</c:v>
                </c:pt>
              </c:strCache>
            </c:strRef>
          </c:tx>
          <c:spPr>
            <a:ln w="12700"/>
          </c:spPr>
          <c:invertIfNegative val="0"/>
          <c:cat>
            <c:strRef>
              <c:f>'total-VDBs'!$A$8:$A$13</c:f>
              <c:strCache>
                <c:ptCount val="6"/>
                <c:pt idx="0">
                  <c:v>2005-Q3</c:v>
                </c:pt>
                <c:pt idx="1">
                  <c:v>2005-Q4</c:v>
                </c:pt>
                <c:pt idx="2">
                  <c:v>2006-Q1</c:v>
                </c:pt>
                <c:pt idx="3">
                  <c:v>2006-Q2</c:v>
                </c:pt>
                <c:pt idx="4">
                  <c:v>2006-Q3</c:v>
                </c:pt>
                <c:pt idx="5">
                  <c:v>2006-Q4</c:v>
                </c:pt>
              </c:strCache>
            </c:strRef>
          </c:cat>
          <c:val>
            <c:numRef>
              <c:f>'total-VDBs'!$C$8:$C$13</c:f>
              <c:numCache>
                <c:formatCode>General</c:formatCode>
                <c:ptCount val="6"/>
                <c:pt idx="0">
                  <c:v>1844</c:v>
                </c:pt>
                <c:pt idx="1">
                  <c:v>1836</c:v>
                </c:pt>
                <c:pt idx="2">
                  <c:v>2073</c:v>
                </c:pt>
                <c:pt idx="3">
                  <c:v>2947</c:v>
                </c:pt>
                <c:pt idx="4">
                  <c:v>2738</c:v>
                </c:pt>
                <c:pt idx="5">
                  <c:v>2783</c:v>
                </c:pt>
              </c:numCache>
            </c:numRef>
          </c:val>
        </c:ser>
        <c:ser>
          <c:idx val="1"/>
          <c:order val="1"/>
          <c:tx>
            <c:strRef>
              <c:f>'total-VDBs'!$D$1</c:f>
              <c:strCache>
                <c:ptCount val="1"/>
                <c:pt idx="0">
                  <c:v>r0t</c:v>
                </c:pt>
              </c:strCache>
            </c:strRef>
          </c:tx>
          <c:invertIfNegative val="0"/>
          <c:cat>
            <c:strRef>
              <c:f>'total-VDBs'!$A$8:$A$13</c:f>
              <c:strCache>
                <c:ptCount val="6"/>
                <c:pt idx="0">
                  <c:v>2005-Q3</c:v>
                </c:pt>
                <c:pt idx="1">
                  <c:v>2005-Q4</c:v>
                </c:pt>
                <c:pt idx="2">
                  <c:v>2006-Q1</c:v>
                </c:pt>
                <c:pt idx="3">
                  <c:v>2006-Q2</c:v>
                </c:pt>
                <c:pt idx="4">
                  <c:v>2006-Q3</c:v>
                </c:pt>
                <c:pt idx="5">
                  <c:v>2006-Q4</c:v>
                </c:pt>
              </c:strCache>
            </c:strRef>
          </c:cat>
          <c:val>
            <c:numRef>
              <c:f>'total-VDBs'!$D$8:$D$13</c:f>
              <c:numCache>
                <c:formatCode>General</c:formatCode>
                <c:ptCount val="6"/>
                <c:pt idx="0">
                  <c:v>1</c:v>
                </c:pt>
                <c:pt idx="1">
                  <c:v>460</c:v>
                </c:pt>
                <c:pt idx="2">
                  <c:v>53</c:v>
                </c:pt>
                <c:pt idx="3">
                  <c:v>264</c:v>
                </c:pt>
                <c:pt idx="4">
                  <c:v>9</c:v>
                </c:pt>
              </c:numCache>
            </c:numRef>
          </c:val>
        </c:ser>
        <c:dLbls>
          <c:showLegendKey val="0"/>
          <c:showVal val="0"/>
          <c:showCatName val="0"/>
          <c:showSerName val="0"/>
          <c:showPercent val="0"/>
          <c:showBubbleSize val="0"/>
        </c:dLbls>
        <c:gapWidth val="55"/>
        <c:gapDepth val="55"/>
        <c:shape val="cylinder"/>
        <c:axId val="84114432"/>
        <c:axId val="84120320"/>
        <c:axId val="0"/>
      </c:bar3DChart>
      <c:catAx>
        <c:axId val="84114432"/>
        <c:scaling>
          <c:orientation val="minMax"/>
        </c:scaling>
        <c:delete val="0"/>
        <c:axPos val="b"/>
        <c:majorTickMark val="none"/>
        <c:minorTickMark val="none"/>
        <c:tickLblPos val="nextTo"/>
        <c:crossAx val="84120320"/>
        <c:crosses val="autoZero"/>
        <c:auto val="1"/>
        <c:lblAlgn val="ctr"/>
        <c:lblOffset val="100"/>
        <c:noMultiLvlLbl val="0"/>
      </c:catAx>
      <c:valAx>
        <c:axId val="84120320"/>
        <c:scaling>
          <c:orientation val="minMax"/>
        </c:scaling>
        <c:delete val="0"/>
        <c:axPos val="l"/>
        <c:majorGridlines/>
        <c:numFmt formatCode="General" sourceLinked="1"/>
        <c:majorTickMark val="none"/>
        <c:minorTickMark val="none"/>
        <c:tickLblPos val="nextTo"/>
        <c:crossAx val="8411443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CVE</a:t>
            </a:r>
            <a:r>
              <a:rPr lang="en-US" baseline="0"/>
              <a:t> IDs</a:t>
            </a:r>
            <a:endParaRPr lang="en-US"/>
          </a:p>
        </c:rich>
      </c:tx>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stacked"/>
        <c:varyColors val="0"/>
        <c:ser>
          <c:idx val="0"/>
          <c:order val="0"/>
          <c:tx>
            <c:strRef>
              <c:f>'total-VDBs'!$F$1</c:f>
              <c:strCache>
                <c:ptCount val="1"/>
                <c:pt idx="0">
                  <c:v>n0t-r0t</c:v>
                </c:pt>
              </c:strCache>
            </c:strRef>
          </c:tx>
          <c:invertIfNegative val="0"/>
          <c:cat>
            <c:strRef>
              <c:f>'total-VDBs'!$A$8:$A$13</c:f>
              <c:strCache>
                <c:ptCount val="6"/>
                <c:pt idx="0">
                  <c:v>2005-Q3</c:v>
                </c:pt>
                <c:pt idx="1">
                  <c:v>2005-Q4</c:v>
                </c:pt>
                <c:pt idx="2">
                  <c:v>2006-Q1</c:v>
                </c:pt>
                <c:pt idx="3">
                  <c:v>2006-Q2</c:v>
                </c:pt>
                <c:pt idx="4">
                  <c:v>2006-Q3</c:v>
                </c:pt>
                <c:pt idx="5">
                  <c:v>2006-Q4</c:v>
                </c:pt>
              </c:strCache>
            </c:strRef>
          </c:cat>
          <c:val>
            <c:numRef>
              <c:f>'total-VDBs'!$F$8:$F$13</c:f>
              <c:numCache>
                <c:formatCode>General</c:formatCode>
                <c:ptCount val="6"/>
                <c:pt idx="0">
                  <c:v>1501</c:v>
                </c:pt>
                <c:pt idx="1">
                  <c:v>1464</c:v>
                </c:pt>
                <c:pt idx="2">
                  <c:v>1600</c:v>
                </c:pt>
                <c:pt idx="3">
                  <c:v>1729</c:v>
                </c:pt>
                <c:pt idx="4">
                  <c:v>1640</c:v>
                </c:pt>
                <c:pt idx="5">
                  <c:v>1744</c:v>
                </c:pt>
              </c:numCache>
            </c:numRef>
          </c:val>
        </c:ser>
        <c:ser>
          <c:idx val="1"/>
          <c:order val="1"/>
          <c:tx>
            <c:strRef>
              <c:f>'total-VDBs'!$G$1</c:f>
              <c:strCache>
                <c:ptCount val="1"/>
                <c:pt idx="0">
                  <c:v>r0t</c:v>
                </c:pt>
              </c:strCache>
            </c:strRef>
          </c:tx>
          <c:invertIfNegative val="0"/>
          <c:cat>
            <c:strRef>
              <c:f>'total-VDBs'!$A$8:$A$13</c:f>
              <c:strCache>
                <c:ptCount val="6"/>
                <c:pt idx="0">
                  <c:v>2005-Q3</c:v>
                </c:pt>
                <c:pt idx="1">
                  <c:v>2005-Q4</c:v>
                </c:pt>
                <c:pt idx="2">
                  <c:v>2006-Q1</c:v>
                </c:pt>
                <c:pt idx="3">
                  <c:v>2006-Q2</c:v>
                </c:pt>
                <c:pt idx="4">
                  <c:v>2006-Q3</c:v>
                </c:pt>
                <c:pt idx="5">
                  <c:v>2006-Q4</c:v>
                </c:pt>
              </c:strCache>
            </c:strRef>
          </c:cat>
          <c:val>
            <c:numRef>
              <c:f>'total-VDBs'!$G$8:$G$13</c:f>
              <c:numCache>
                <c:formatCode>General</c:formatCode>
                <c:ptCount val="6"/>
                <c:pt idx="0">
                  <c:v>1</c:v>
                </c:pt>
                <c:pt idx="1">
                  <c:v>280</c:v>
                </c:pt>
                <c:pt idx="2">
                  <c:v>61</c:v>
                </c:pt>
                <c:pt idx="3">
                  <c:v>158</c:v>
                </c:pt>
                <c:pt idx="4">
                  <c:v>13</c:v>
                </c:pt>
              </c:numCache>
            </c:numRef>
          </c:val>
        </c:ser>
        <c:dLbls>
          <c:showLegendKey val="0"/>
          <c:showVal val="0"/>
          <c:showCatName val="0"/>
          <c:showSerName val="0"/>
          <c:showPercent val="0"/>
          <c:showBubbleSize val="0"/>
        </c:dLbls>
        <c:gapWidth val="55"/>
        <c:gapDepth val="55"/>
        <c:shape val="cylinder"/>
        <c:axId val="84150144"/>
        <c:axId val="84151680"/>
        <c:axId val="0"/>
      </c:bar3DChart>
      <c:catAx>
        <c:axId val="84150144"/>
        <c:scaling>
          <c:orientation val="minMax"/>
        </c:scaling>
        <c:delete val="0"/>
        <c:axPos val="b"/>
        <c:majorTickMark val="none"/>
        <c:minorTickMark val="none"/>
        <c:tickLblPos val="nextTo"/>
        <c:crossAx val="84151680"/>
        <c:crosses val="autoZero"/>
        <c:auto val="1"/>
        <c:lblAlgn val="ctr"/>
        <c:lblOffset val="100"/>
        <c:noMultiLvlLbl val="0"/>
      </c:catAx>
      <c:valAx>
        <c:axId val="84151680"/>
        <c:scaling>
          <c:orientation val="minMax"/>
        </c:scaling>
        <c:delete val="0"/>
        <c:axPos val="l"/>
        <c:majorGridlines/>
        <c:numFmt formatCode="General" sourceLinked="1"/>
        <c:majorTickMark val="none"/>
        <c:minorTickMark val="none"/>
        <c:tickLblPos val="nextTo"/>
        <c:crossAx val="8415014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'data-symlink'!$D$1</c:f>
              <c:strCache>
                <c:ptCount val="1"/>
                <c:pt idx="0">
                  <c:v>FlawPerc</c:v>
                </c:pt>
              </c:strCache>
            </c:strRef>
          </c:tx>
          <c:spPr>
            <a:solidFill>
              <a:srgbClr val="003399">
                <a:lumMod val="75000"/>
              </a:srgbClr>
            </a:solidFill>
          </c:spPr>
          <c:invertIfNegative val="0"/>
          <c:cat>
            <c:numRef>
              <c:f>'data-symlink'!$A$2:$A$12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'data-symlink'!$D$2:$D$12</c:f>
              <c:numCache>
                <c:formatCode>General</c:formatCode>
                <c:ptCount val="11"/>
                <c:pt idx="0">
                  <c:v>4</c:v>
                </c:pt>
                <c:pt idx="1">
                  <c:v>4.4000000000000004</c:v>
                </c:pt>
                <c:pt idx="2">
                  <c:v>2.1</c:v>
                </c:pt>
                <c:pt idx="3">
                  <c:v>3.1</c:v>
                </c:pt>
                <c:pt idx="4">
                  <c:v>2.8</c:v>
                </c:pt>
                <c:pt idx="5">
                  <c:v>1.9000000000000001</c:v>
                </c:pt>
                <c:pt idx="6">
                  <c:v>0.4</c:v>
                </c:pt>
                <c:pt idx="7">
                  <c:v>0.5</c:v>
                </c:pt>
                <c:pt idx="8">
                  <c:v>2.2999999999999998</c:v>
                </c:pt>
                <c:pt idx="9">
                  <c:v>0.4</c:v>
                </c:pt>
                <c:pt idx="10">
                  <c:v>1.1000000000000001</c:v>
                </c:pt>
              </c:numCache>
            </c:numRef>
          </c:val>
        </c:ser>
        <c:dLbls>
          <c:showLegendKey val="0"/>
          <c:showVal val="0"/>
          <c:showCatName val="0"/>
          <c:showSerName val="0"/>
          <c:showPercent val="0"/>
          <c:showBubbleSize val="0"/>
        </c:dLbls>
        <c:gapWidth val="150"/>
        <c:axId val="84187008"/>
        <c:axId val="84188544"/>
      </c:barChart>
      <c:catAx>
        <c:axId val="84187008"/>
        <c:scaling>
          <c:orientation val="minMax"/>
        </c:scaling>
        <c:delete val="0"/>
        <c:axPos val="b"/>
        <c:numFmt formatCode="General" sourceLinked="1"/>
        <c:majorTickMark val="out"/>
        <c:minorTickMark val="none"/>
        <c:tickLblPos val="nextTo"/>
        <c:crossAx val="84188544"/>
        <c:crosses val="autoZero"/>
        <c:auto val="1"/>
        <c:lblAlgn val="ctr"/>
        <c:lblOffset val="100"/>
        <c:noMultiLvlLbl val="0"/>
      </c:catAx>
      <c:valAx>
        <c:axId val="84188544"/>
        <c:scaling>
          <c:orientation val="minMax"/>
        </c:scaling>
        <c:delete val="1"/>
        <c:axPos val="l"/>
        <c:majorGridlines/>
        <c:numFmt formatCode="General" sourceLinked="1"/>
        <c:majorTickMark val="out"/>
        <c:minorTickMark val="none"/>
        <c:tickLblPos val="none"/>
        <c:crossAx val="84187008"/>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RubyGem!$B$1</c:f>
              <c:strCache>
                <c:ptCount val="1"/>
                <c:pt idx="0">
                  <c:v>Others</c:v>
                </c:pt>
              </c:strCache>
            </c:strRef>
          </c:tx>
          <c:invertIfNegative val="0"/>
          <c:cat>
            <c:strRef>
              <c:f>RubyGem!$A$2:$A$7</c:f>
              <c:strCache>
                <c:ptCount val="6"/>
                <c:pt idx="0">
                  <c:v>2012-Q1</c:v>
                </c:pt>
                <c:pt idx="1">
                  <c:v>2012-Q2</c:v>
                </c:pt>
                <c:pt idx="2">
                  <c:v>2012-Q3</c:v>
                </c:pt>
                <c:pt idx="3">
                  <c:v>2012-10</c:v>
                </c:pt>
                <c:pt idx="4">
                  <c:v>2013-Q1</c:v>
                </c:pt>
                <c:pt idx="5">
                  <c:v>2013-Q2</c:v>
                </c:pt>
              </c:strCache>
            </c:strRef>
          </c:cat>
          <c:val>
            <c:numRef>
              <c:f>RubyGem!$B$2:$B$7</c:f>
              <c:numCache>
                <c:formatCode>General</c:formatCode>
                <c:ptCount val="6"/>
                <c:pt idx="0">
                  <c:v>3</c:v>
                </c:pt>
                <c:pt idx="1">
                  <c:v>1</c:v>
                </c:pt>
                <c:pt idx="2">
                  <c:v>1</c:v>
                </c:pt>
                <c:pt idx="3">
                  <c:v>2</c:v>
                </c:pt>
                <c:pt idx="4">
                  <c:v>10</c:v>
                </c:pt>
                <c:pt idx="5">
                  <c:v>2</c:v>
                </c:pt>
              </c:numCache>
            </c:numRef>
          </c:val>
        </c:ser>
        <c:ser>
          <c:idx val="1"/>
          <c:order val="1"/>
          <c:tx>
            <c:strRef>
              <c:f>RubyGem!$C$1</c:f>
              <c:strCache>
                <c:ptCount val="1"/>
                <c:pt idx="0">
                  <c:v>Larry</c:v>
                </c:pt>
              </c:strCache>
            </c:strRef>
          </c:tx>
          <c:invertIfNegative val="0"/>
          <c:cat>
            <c:strRef>
              <c:f>RubyGem!$A$2:$A$7</c:f>
              <c:strCache>
                <c:ptCount val="6"/>
                <c:pt idx="0">
                  <c:v>2012-Q1</c:v>
                </c:pt>
                <c:pt idx="1">
                  <c:v>2012-Q2</c:v>
                </c:pt>
                <c:pt idx="2">
                  <c:v>2012-Q3</c:v>
                </c:pt>
                <c:pt idx="3">
                  <c:v>2012-10</c:v>
                </c:pt>
                <c:pt idx="4">
                  <c:v>2013-Q1</c:v>
                </c:pt>
                <c:pt idx="5">
                  <c:v>2013-Q2</c:v>
                </c:pt>
              </c:strCache>
            </c:strRef>
          </c:cat>
          <c:val>
            <c:numRef>
              <c:f>RubyGem!$C$2:$C$7</c:f>
              <c:numCache>
                <c:formatCode>General</c:formatCode>
                <c:ptCount val="6"/>
                <c:pt idx="4">
                  <c:v>9</c:v>
                </c:pt>
                <c:pt idx="5">
                  <c:v>6</c:v>
                </c:pt>
              </c:numCache>
            </c:numRef>
          </c:val>
        </c:ser>
        <c:dLbls>
          <c:showLegendKey val="0"/>
          <c:showVal val="0"/>
          <c:showCatName val="0"/>
          <c:showSerName val="0"/>
          <c:showPercent val="0"/>
          <c:showBubbleSize val="0"/>
        </c:dLbls>
        <c:gapWidth val="75"/>
        <c:shape val="cylinder"/>
        <c:axId val="84328832"/>
        <c:axId val="84330368"/>
        <c:axId val="0"/>
      </c:bar3DChart>
      <c:catAx>
        <c:axId val="84328832"/>
        <c:scaling>
          <c:orientation val="minMax"/>
        </c:scaling>
        <c:delete val="0"/>
        <c:axPos val="b"/>
        <c:majorTickMark val="none"/>
        <c:minorTickMark val="none"/>
        <c:tickLblPos val="nextTo"/>
        <c:crossAx val="84330368"/>
        <c:crosses val="autoZero"/>
        <c:auto val="1"/>
        <c:lblAlgn val="ctr"/>
        <c:lblOffset val="100"/>
        <c:noMultiLvlLbl val="0"/>
      </c:catAx>
      <c:valAx>
        <c:axId val="84330368"/>
        <c:scaling>
          <c:orientation val="minMax"/>
        </c:scaling>
        <c:delete val="0"/>
        <c:axPos val="l"/>
        <c:majorGridlines/>
        <c:numFmt formatCode="General" sourceLinked="1"/>
        <c:majorTickMark val="none"/>
        <c:minorTickMark val="none"/>
        <c:tickLblPos val="nextTo"/>
        <c:crossAx val="84328832"/>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ffmpeg!$B$1</c:f>
              <c:strCache>
                <c:ptCount val="1"/>
                <c:pt idx="0">
                  <c:v>Others</c:v>
                </c:pt>
              </c:strCache>
            </c:strRef>
          </c:tx>
          <c:invertIfNegative val="0"/>
          <c:cat>
            <c:strRef>
              <c:f>ffmpeg!$A$2:$A$6</c:f>
              <c:strCache>
                <c:ptCount val="5"/>
                <c:pt idx="0">
                  <c:v>2011-H1</c:v>
                </c:pt>
                <c:pt idx="1">
                  <c:v>2011-H2</c:v>
                </c:pt>
                <c:pt idx="2">
                  <c:v>2012-H1</c:v>
                </c:pt>
                <c:pt idx="3">
                  <c:v>2012-H2</c:v>
                </c:pt>
                <c:pt idx="4">
                  <c:v>2013-H1</c:v>
                </c:pt>
              </c:strCache>
            </c:strRef>
          </c:cat>
          <c:val>
            <c:numRef>
              <c:f>ffmpeg!$B$2:$B$6</c:f>
              <c:numCache>
                <c:formatCode>General</c:formatCode>
                <c:ptCount val="5"/>
                <c:pt idx="0">
                  <c:v>9</c:v>
                </c:pt>
                <c:pt idx="1">
                  <c:v>34</c:v>
                </c:pt>
                <c:pt idx="2">
                  <c:v>56</c:v>
                </c:pt>
                <c:pt idx="3">
                  <c:v>10</c:v>
                </c:pt>
                <c:pt idx="4">
                  <c:v>44</c:v>
                </c:pt>
              </c:numCache>
            </c:numRef>
          </c:val>
        </c:ser>
        <c:ser>
          <c:idx val="1"/>
          <c:order val="1"/>
          <c:tx>
            <c:strRef>
              <c:f>ffmpeg!$C$1</c:f>
              <c:strCache>
                <c:ptCount val="1"/>
                <c:pt idx="0">
                  <c:v>j00ru/Gynvael</c:v>
                </c:pt>
              </c:strCache>
            </c:strRef>
          </c:tx>
          <c:invertIfNegative val="0"/>
          <c:cat>
            <c:strRef>
              <c:f>ffmpeg!$A$2:$A$6</c:f>
              <c:strCache>
                <c:ptCount val="5"/>
                <c:pt idx="0">
                  <c:v>2011-H1</c:v>
                </c:pt>
                <c:pt idx="1">
                  <c:v>2011-H2</c:v>
                </c:pt>
                <c:pt idx="2">
                  <c:v>2012-H1</c:v>
                </c:pt>
                <c:pt idx="3">
                  <c:v>2012-H2</c:v>
                </c:pt>
                <c:pt idx="4">
                  <c:v>2013-H1</c:v>
                </c:pt>
              </c:strCache>
            </c:strRef>
          </c:cat>
          <c:val>
            <c:numRef>
              <c:f>ffmpeg!$C$2:$C$6</c:f>
              <c:numCache>
                <c:formatCode>General</c:formatCode>
                <c:ptCount val="5"/>
                <c:pt idx="1">
                  <c:v>1</c:v>
                </c:pt>
                <c:pt idx="2">
                  <c:v>47</c:v>
                </c:pt>
                <c:pt idx="3">
                  <c:v>25</c:v>
                </c:pt>
                <c:pt idx="4">
                  <c:v>64</c:v>
                </c:pt>
              </c:numCache>
            </c:numRef>
          </c:val>
        </c:ser>
        <c:dLbls>
          <c:showLegendKey val="0"/>
          <c:showVal val="0"/>
          <c:showCatName val="0"/>
          <c:showSerName val="0"/>
          <c:showPercent val="0"/>
          <c:showBubbleSize val="0"/>
        </c:dLbls>
        <c:gapWidth val="150"/>
        <c:shape val="cylinder"/>
        <c:axId val="82051840"/>
        <c:axId val="82053376"/>
        <c:axId val="0"/>
      </c:bar3DChart>
      <c:catAx>
        <c:axId val="82051840"/>
        <c:scaling>
          <c:orientation val="minMax"/>
        </c:scaling>
        <c:delete val="0"/>
        <c:axPos val="b"/>
        <c:majorTickMark val="out"/>
        <c:minorTickMark val="none"/>
        <c:tickLblPos val="nextTo"/>
        <c:crossAx val="82053376"/>
        <c:crosses val="autoZero"/>
        <c:auto val="1"/>
        <c:lblAlgn val="ctr"/>
        <c:lblOffset val="100"/>
        <c:noMultiLvlLbl val="0"/>
      </c:catAx>
      <c:valAx>
        <c:axId val="82053376"/>
        <c:scaling>
          <c:orientation val="minMax"/>
        </c:scaling>
        <c:delete val="0"/>
        <c:axPos val="l"/>
        <c:majorGridlines/>
        <c:numFmt formatCode="General" sourceLinked="1"/>
        <c:majorTickMark val="out"/>
        <c:minorTickMark val="none"/>
        <c:tickLblPos val="nextTo"/>
        <c:crossAx val="82051840"/>
        <c:crosses val="autoZero"/>
        <c:crossBetween val="between"/>
      </c:valAx>
    </c:plotArea>
    <c:legend>
      <c:legendPos val="b"/>
      <c:layout>
        <c:manualLayout>
          <c:xMode val="edge"/>
          <c:yMode val="edge"/>
          <c:x val="0.28884438358248787"/>
          <c:y val="0.92516688212480902"/>
          <c:w val="0.40540283008102246"/>
          <c:h val="7.4833117875191146E-2"/>
        </c:manualLayout>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979322706612897E-2"/>
          <c:y val="5.1096400871308373E-2"/>
          <c:w val="0.91466295371615136"/>
          <c:h val="0.83361001098375864"/>
        </c:manualLayout>
      </c:layout>
      <c:barChart>
        <c:barDir val="col"/>
        <c:grouping val="clustered"/>
        <c:varyColors val="0"/>
        <c:ser>
          <c:idx val="0"/>
          <c:order val="0"/>
          <c:invertIfNegative val="0"/>
          <c:cat>
            <c:strRef>
              <c:f>ZDI!$A$2:$A$11</c:f>
              <c:strCache>
                <c:ptCount val="10"/>
                <c:pt idx="0">
                  <c:v>2011-Q1</c:v>
                </c:pt>
                <c:pt idx="1">
                  <c:v>2011-Q2</c:v>
                </c:pt>
                <c:pt idx="2">
                  <c:v>2011-Q3</c:v>
                </c:pt>
                <c:pt idx="3">
                  <c:v>2011-Q4</c:v>
                </c:pt>
                <c:pt idx="4">
                  <c:v>2012-Q1</c:v>
                </c:pt>
                <c:pt idx="5">
                  <c:v>2012-Q2</c:v>
                </c:pt>
                <c:pt idx="6">
                  <c:v>2012-Q3</c:v>
                </c:pt>
                <c:pt idx="7">
                  <c:v>2012-Q4</c:v>
                </c:pt>
                <c:pt idx="8">
                  <c:v>2013-Q1</c:v>
                </c:pt>
                <c:pt idx="9">
                  <c:v>2013-Q2</c:v>
                </c:pt>
              </c:strCache>
            </c:strRef>
          </c:cat>
          <c:val>
            <c:numRef>
              <c:f>ZDI!$B$2:$B$11</c:f>
              <c:numCache>
                <c:formatCode>General</c:formatCode>
                <c:ptCount val="10"/>
                <c:pt idx="0">
                  <c:v>112</c:v>
                </c:pt>
                <c:pt idx="1">
                  <c:v>119</c:v>
                </c:pt>
                <c:pt idx="2">
                  <c:v>48</c:v>
                </c:pt>
                <c:pt idx="3">
                  <c:v>75</c:v>
                </c:pt>
                <c:pt idx="4">
                  <c:v>53</c:v>
                </c:pt>
                <c:pt idx="5">
                  <c:v>59</c:v>
                </c:pt>
                <c:pt idx="6">
                  <c:v>69</c:v>
                </c:pt>
                <c:pt idx="7">
                  <c:v>21</c:v>
                </c:pt>
                <c:pt idx="8">
                  <c:v>54</c:v>
                </c:pt>
                <c:pt idx="9">
                  <c:v>76</c:v>
                </c:pt>
              </c:numCache>
            </c:numRef>
          </c:val>
        </c:ser>
        <c:dLbls>
          <c:showLegendKey val="0"/>
          <c:showVal val="0"/>
          <c:showCatName val="0"/>
          <c:showSerName val="0"/>
          <c:showPercent val="0"/>
          <c:showBubbleSize val="0"/>
        </c:dLbls>
        <c:gapWidth val="150"/>
        <c:axId val="82093184"/>
        <c:axId val="82094720"/>
      </c:barChart>
      <c:catAx>
        <c:axId val="82093184"/>
        <c:scaling>
          <c:orientation val="minMax"/>
        </c:scaling>
        <c:delete val="0"/>
        <c:axPos val="b"/>
        <c:majorTickMark val="out"/>
        <c:minorTickMark val="none"/>
        <c:tickLblPos val="nextTo"/>
        <c:crossAx val="82094720"/>
        <c:crosses val="autoZero"/>
        <c:auto val="1"/>
        <c:lblAlgn val="ctr"/>
        <c:lblOffset val="100"/>
        <c:noMultiLvlLbl val="0"/>
      </c:catAx>
      <c:valAx>
        <c:axId val="82094720"/>
        <c:scaling>
          <c:orientation val="minMax"/>
          <c:max val="120"/>
        </c:scaling>
        <c:delete val="0"/>
        <c:axPos val="l"/>
        <c:majorGridlines/>
        <c:numFmt formatCode="General" sourceLinked="1"/>
        <c:majorTickMark val="out"/>
        <c:minorTickMark val="none"/>
        <c:tickLblPos val="nextTo"/>
        <c:crossAx val="82093184"/>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SCADA - OSVDB IDs</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'Luigi-SCADA'!$B$1</c:f>
              <c:strCache>
                <c:ptCount val="1"/>
                <c:pt idx="0">
                  <c:v>Others</c:v>
                </c:pt>
              </c:strCache>
            </c:strRef>
          </c:tx>
          <c:invertIfNegative val="0"/>
          <c:cat>
            <c:strRef>
              <c:f>'Luigi-SCADA'!$A$2:$A$6</c:f>
              <c:strCache>
                <c:ptCount val="5"/>
                <c:pt idx="0">
                  <c:v>2011-H1</c:v>
                </c:pt>
                <c:pt idx="1">
                  <c:v>2011-H2</c:v>
                </c:pt>
                <c:pt idx="2">
                  <c:v>2012-H1</c:v>
                </c:pt>
                <c:pt idx="3">
                  <c:v>2012-H2</c:v>
                </c:pt>
                <c:pt idx="4">
                  <c:v>2013-H1</c:v>
                </c:pt>
              </c:strCache>
            </c:strRef>
          </c:cat>
          <c:val>
            <c:numRef>
              <c:f>'Luigi-SCADA'!$B$2:$B$6</c:f>
              <c:numCache>
                <c:formatCode>General</c:formatCode>
                <c:ptCount val="5"/>
                <c:pt idx="0">
                  <c:v>37</c:v>
                </c:pt>
                <c:pt idx="1">
                  <c:v>70</c:v>
                </c:pt>
                <c:pt idx="2">
                  <c:v>92</c:v>
                </c:pt>
                <c:pt idx="3">
                  <c:v>80</c:v>
                </c:pt>
                <c:pt idx="4">
                  <c:v>87</c:v>
                </c:pt>
              </c:numCache>
            </c:numRef>
          </c:val>
        </c:ser>
        <c:ser>
          <c:idx val="1"/>
          <c:order val="1"/>
          <c:tx>
            <c:strRef>
              <c:f>'Luigi-SCADA'!$C$1</c:f>
              <c:strCache>
                <c:ptCount val="1"/>
                <c:pt idx="0">
                  <c:v>Luigi</c:v>
                </c:pt>
              </c:strCache>
            </c:strRef>
          </c:tx>
          <c:invertIfNegative val="0"/>
          <c:cat>
            <c:strRef>
              <c:f>'Luigi-SCADA'!$A$2:$A$6</c:f>
              <c:strCache>
                <c:ptCount val="5"/>
                <c:pt idx="0">
                  <c:v>2011-H1</c:v>
                </c:pt>
                <c:pt idx="1">
                  <c:v>2011-H2</c:v>
                </c:pt>
                <c:pt idx="2">
                  <c:v>2012-H1</c:v>
                </c:pt>
                <c:pt idx="3">
                  <c:v>2012-H2</c:v>
                </c:pt>
                <c:pt idx="4">
                  <c:v>2013-H1</c:v>
                </c:pt>
              </c:strCache>
            </c:strRef>
          </c:cat>
          <c:val>
            <c:numRef>
              <c:f>'Luigi-SCADA'!$C$2:$C$6</c:f>
              <c:numCache>
                <c:formatCode>General</c:formatCode>
                <c:ptCount val="5"/>
                <c:pt idx="0">
                  <c:v>19</c:v>
                </c:pt>
                <c:pt idx="1">
                  <c:v>41</c:v>
                </c:pt>
                <c:pt idx="2">
                  <c:v>41</c:v>
                </c:pt>
                <c:pt idx="3">
                  <c:v>1</c:v>
                </c:pt>
              </c:numCache>
            </c:numRef>
          </c:val>
        </c:ser>
        <c:dLbls>
          <c:showLegendKey val="0"/>
          <c:showVal val="0"/>
          <c:showCatName val="0"/>
          <c:showSerName val="0"/>
          <c:showPercent val="0"/>
          <c:showBubbleSize val="0"/>
        </c:dLbls>
        <c:gapWidth val="55"/>
        <c:gapDepth val="55"/>
        <c:shape val="cylinder"/>
        <c:axId val="82147584"/>
        <c:axId val="82153472"/>
        <c:axId val="0"/>
      </c:bar3DChart>
      <c:catAx>
        <c:axId val="82147584"/>
        <c:scaling>
          <c:orientation val="minMax"/>
        </c:scaling>
        <c:delete val="0"/>
        <c:axPos val="b"/>
        <c:majorTickMark val="none"/>
        <c:minorTickMark val="none"/>
        <c:tickLblPos val="nextTo"/>
        <c:crossAx val="82153472"/>
        <c:crosses val="autoZero"/>
        <c:auto val="1"/>
        <c:lblAlgn val="ctr"/>
        <c:lblOffset val="100"/>
        <c:noMultiLvlLbl val="0"/>
      </c:catAx>
      <c:valAx>
        <c:axId val="82153472"/>
        <c:scaling>
          <c:orientation val="minMax"/>
        </c:scaling>
        <c:delete val="0"/>
        <c:axPos val="l"/>
        <c:majorGridlines/>
        <c:numFmt formatCode="General" sourceLinked="1"/>
        <c:majorTickMark val="none"/>
        <c:minorTickMark val="none"/>
        <c:tickLblPos val="nextTo"/>
        <c:crossAx val="82147584"/>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C7B692-9E59-4198-8BA9-76A7DB97A1A3}"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56BBFB5E-8DED-460B-B46F-59B60B647599}">
      <dgm:prSet phldrT="[Text]"/>
      <dgm:spPr>
        <a:solidFill>
          <a:srgbClr val="7030A0"/>
        </a:solidFill>
      </dgm:spPr>
      <dgm:t>
        <a:bodyPr/>
        <a:lstStyle/>
        <a:p>
          <a:r>
            <a:rPr lang="en-US" b="1" dirty="0" smtClean="0"/>
            <a:t>Microsoft Security Bulletin, Cisco Advisory, </a:t>
          </a:r>
          <a:r>
            <a:rPr lang="en-US" b="1" dirty="0" err="1" smtClean="0"/>
            <a:t>Secunia</a:t>
          </a:r>
          <a:r>
            <a:rPr lang="en-US" b="1" dirty="0" smtClean="0"/>
            <a:t> SA</a:t>
          </a:r>
        </a:p>
      </dgm:t>
    </dgm:pt>
    <dgm:pt modelId="{2A60F837-EAA3-4159-90D5-0B5DE891AC5F}" type="parTrans" cxnId="{4B8A6C55-3270-4237-8E4F-D2A67061CD8E}">
      <dgm:prSet/>
      <dgm:spPr/>
      <dgm:t>
        <a:bodyPr/>
        <a:lstStyle/>
        <a:p>
          <a:endParaRPr lang="en-US"/>
        </a:p>
      </dgm:t>
    </dgm:pt>
    <dgm:pt modelId="{6EF99BC1-2E1E-4EE6-827F-4675F62A0959}" type="sibTrans" cxnId="{4B8A6C55-3270-4237-8E4F-D2A67061CD8E}">
      <dgm:prSet/>
      <dgm:spPr/>
      <dgm:t>
        <a:bodyPr/>
        <a:lstStyle/>
        <a:p>
          <a:endParaRPr lang="en-US"/>
        </a:p>
      </dgm:t>
    </dgm:pt>
    <dgm:pt modelId="{23D7C145-7DA2-4778-BC19-972B28E1C077}">
      <dgm:prSet phldrT="[Text]" custT="1"/>
      <dgm:spPr>
        <a:solidFill>
          <a:srgbClr val="C13FC4"/>
        </a:solidFill>
      </dgm:spPr>
      <dgm:t>
        <a:bodyPr/>
        <a:lstStyle/>
        <a:p>
          <a:r>
            <a:rPr lang="en-US" sz="1300" b="1" dirty="0" smtClean="0"/>
            <a:t>CVE-X</a:t>
          </a:r>
          <a:endParaRPr lang="en-US" sz="1300" b="1" dirty="0"/>
        </a:p>
      </dgm:t>
    </dgm:pt>
    <dgm:pt modelId="{C2E94388-AB54-4F7B-9D34-D64D4605227B}" type="parTrans" cxnId="{306AB2CB-435A-4941-89E5-E47DCDCD62ED}">
      <dgm:prSet/>
      <dgm:spPr/>
      <dgm:t>
        <a:bodyPr/>
        <a:lstStyle/>
        <a:p>
          <a:endParaRPr lang="en-US"/>
        </a:p>
      </dgm:t>
    </dgm:pt>
    <dgm:pt modelId="{CBDF2591-1E09-4F16-BCEB-56C128D64C29}" type="sibTrans" cxnId="{306AB2CB-435A-4941-89E5-E47DCDCD62ED}">
      <dgm:prSet/>
      <dgm:spPr/>
      <dgm:t>
        <a:bodyPr/>
        <a:lstStyle/>
        <a:p>
          <a:endParaRPr lang="en-US"/>
        </a:p>
      </dgm:t>
    </dgm:pt>
    <dgm:pt modelId="{EF814FFD-5BA3-491C-A162-401C2DB10D74}">
      <dgm:prSet phldrT="[Text]"/>
      <dgm:spPr>
        <a:solidFill>
          <a:srgbClr val="E17B7B"/>
        </a:solidFill>
      </dgm:spPr>
      <dgm:t>
        <a:bodyPr/>
        <a:lstStyle/>
        <a:p>
          <a:r>
            <a:rPr lang="en-US" b="1" dirty="0" smtClean="0">
              <a:solidFill>
                <a:schemeClr val="tx1"/>
              </a:solidFill>
            </a:rPr>
            <a:t>OSVDB 1</a:t>
          </a:r>
          <a:endParaRPr lang="en-US" b="1" dirty="0">
            <a:solidFill>
              <a:schemeClr val="tx1"/>
            </a:solidFill>
          </a:endParaRPr>
        </a:p>
      </dgm:t>
    </dgm:pt>
    <dgm:pt modelId="{8C448A29-075A-4622-9F8F-A65695F09441}" type="parTrans" cxnId="{F73AC8DA-DD99-4D1B-A7B9-451A96E50EBD}">
      <dgm:prSet/>
      <dgm:spPr/>
      <dgm:t>
        <a:bodyPr/>
        <a:lstStyle/>
        <a:p>
          <a:endParaRPr lang="en-US"/>
        </a:p>
      </dgm:t>
    </dgm:pt>
    <dgm:pt modelId="{4D1B1505-2F7C-4FB4-BBBF-0F659D0A7385}" type="sibTrans" cxnId="{F73AC8DA-DD99-4D1B-A7B9-451A96E50EBD}">
      <dgm:prSet/>
      <dgm:spPr/>
      <dgm:t>
        <a:bodyPr/>
        <a:lstStyle/>
        <a:p>
          <a:endParaRPr lang="en-US"/>
        </a:p>
      </dgm:t>
    </dgm:pt>
    <dgm:pt modelId="{CB1767C0-767D-4B95-BC01-FB898E632BDA}">
      <dgm:prSet phldrT="[Text]"/>
      <dgm:spPr>
        <a:solidFill>
          <a:srgbClr val="E17B7B"/>
        </a:solidFill>
      </dgm:spPr>
      <dgm:t>
        <a:bodyPr/>
        <a:lstStyle/>
        <a:p>
          <a:r>
            <a:rPr lang="en-US" b="1" dirty="0" smtClean="0">
              <a:solidFill>
                <a:schemeClr val="tx1"/>
              </a:solidFill>
            </a:rPr>
            <a:t>X-Force 2</a:t>
          </a:r>
          <a:endParaRPr lang="en-US" b="1" dirty="0">
            <a:solidFill>
              <a:schemeClr val="tx1"/>
            </a:solidFill>
          </a:endParaRPr>
        </a:p>
      </dgm:t>
    </dgm:pt>
    <dgm:pt modelId="{6D55D765-E58A-4A8F-A1A7-C47EC43B26E8}" type="parTrans" cxnId="{0CC747AC-B2B2-4C8B-9DA9-FB0AB8BAFE33}">
      <dgm:prSet/>
      <dgm:spPr/>
      <dgm:t>
        <a:bodyPr/>
        <a:lstStyle/>
        <a:p>
          <a:endParaRPr lang="en-US"/>
        </a:p>
      </dgm:t>
    </dgm:pt>
    <dgm:pt modelId="{B199E27C-6AF7-4A09-B5CA-35750C78C95D}" type="sibTrans" cxnId="{0CC747AC-B2B2-4C8B-9DA9-FB0AB8BAFE33}">
      <dgm:prSet/>
      <dgm:spPr/>
      <dgm:t>
        <a:bodyPr/>
        <a:lstStyle/>
        <a:p>
          <a:endParaRPr lang="en-US"/>
        </a:p>
      </dgm:t>
    </dgm:pt>
    <dgm:pt modelId="{0668FB46-1BCA-42C7-94A4-5D382F690059}">
      <dgm:prSet phldrT="[Text]" custT="1"/>
      <dgm:spPr>
        <a:solidFill>
          <a:srgbClr val="C13FC4"/>
        </a:solidFill>
      </dgm:spPr>
      <dgm:t>
        <a:bodyPr/>
        <a:lstStyle/>
        <a:p>
          <a:r>
            <a:rPr lang="en-US" sz="1300" b="1" dirty="0" smtClean="0"/>
            <a:t>CVE-Y</a:t>
          </a:r>
          <a:endParaRPr lang="en-US" sz="1300" b="1" dirty="0"/>
        </a:p>
      </dgm:t>
    </dgm:pt>
    <dgm:pt modelId="{034FFA2D-1EF8-4BC9-ACC2-7EC22719A806}" type="parTrans" cxnId="{0669F0A8-C479-4F71-83CE-D2F0965648F3}">
      <dgm:prSet/>
      <dgm:spPr/>
      <dgm:t>
        <a:bodyPr/>
        <a:lstStyle/>
        <a:p>
          <a:endParaRPr lang="en-US"/>
        </a:p>
      </dgm:t>
    </dgm:pt>
    <dgm:pt modelId="{7FEE706D-21D7-40B7-A758-BDC0ABCA31B5}" type="sibTrans" cxnId="{0669F0A8-C479-4F71-83CE-D2F0965648F3}">
      <dgm:prSet/>
      <dgm:spPr/>
      <dgm:t>
        <a:bodyPr/>
        <a:lstStyle/>
        <a:p>
          <a:endParaRPr lang="en-US"/>
        </a:p>
      </dgm:t>
    </dgm:pt>
    <dgm:pt modelId="{35118303-FD1B-44FF-B9B4-F14531B452D5}">
      <dgm:prSet phldrT="[Text]"/>
      <dgm:spPr>
        <a:solidFill>
          <a:srgbClr val="E17B7B"/>
        </a:solidFill>
      </dgm:spPr>
      <dgm:t>
        <a:bodyPr/>
        <a:lstStyle/>
        <a:p>
          <a:r>
            <a:rPr lang="en-US" b="1" dirty="0" smtClean="0">
              <a:solidFill>
                <a:schemeClr val="tx1"/>
              </a:solidFill>
            </a:rPr>
            <a:t>CERT-VU 3</a:t>
          </a:r>
          <a:endParaRPr lang="en-US" b="1" dirty="0">
            <a:solidFill>
              <a:schemeClr val="tx1"/>
            </a:solidFill>
          </a:endParaRPr>
        </a:p>
      </dgm:t>
    </dgm:pt>
    <dgm:pt modelId="{9235E452-79F8-4722-9819-11686CDA9EE6}" type="parTrans" cxnId="{AB2A51DC-7F7C-49AD-9438-F5738A2F8FE5}">
      <dgm:prSet/>
      <dgm:spPr/>
      <dgm:t>
        <a:bodyPr/>
        <a:lstStyle/>
        <a:p>
          <a:endParaRPr lang="en-US"/>
        </a:p>
      </dgm:t>
    </dgm:pt>
    <dgm:pt modelId="{F4BE22B5-B840-4AA6-A272-942DC4D9DC60}" type="sibTrans" cxnId="{AB2A51DC-7F7C-49AD-9438-F5738A2F8FE5}">
      <dgm:prSet/>
      <dgm:spPr/>
      <dgm:t>
        <a:bodyPr/>
        <a:lstStyle/>
        <a:p>
          <a:endParaRPr lang="en-US"/>
        </a:p>
      </dgm:t>
    </dgm:pt>
    <dgm:pt modelId="{585E7641-5373-427A-8579-903D4C48DF63}">
      <dgm:prSet phldrT="[Text]"/>
      <dgm:spPr/>
      <dgm:t>
        <a:bodyPr/>
        <a:lstStyle/>
        <a:p>
          <a:r>
            <a:rPr lang="en-US" dirty="0" smtClean="0"/>
            <a:t>Advisory ID</a:t>
          </a:r>
          <a:endParaRPr lang="en-US" dirty="0"/>
        </a:p>
      </dgm:t>
    </dgm:pt>
    <dgm:pt modelId="{88520800-2709-4A88-B26B-6CD07095465E}" type="parTrans" cxnId="{5AC48885-5110-4157-A50C-E74FA8E5C78B}">
      <dgm:prSet/>
      <dgm:spPr/>
      <dgm:t>
        <a:bodyPr/>
        <a:lstStyle/>
        <a:p>
          <a:endParaRPr lang="en-US"/>
        </a:p>
      </dgm:t>
    </dgm:pt>
    <dgm:pt modelId="{F5891B04-DFEB-4647-83A6-73EB8C911EAA}" type="sibTrans" cxnId="{5AC48885-5110-4157-A50C-E74FA8E5C78B}">
      <dgm:prSet/>
      <dgm:spPr/>
      <dgm:t>
        <a:bodyPr/>
        <a:lstStyle/>
        <a:p>
          <a:endParaRPr lang="en-US"/>
        </a:p>
      </dgm:t>
    </dgm:pt>
    <dgm:pt modelId="{DB3BE724-CE40-477B-A87A-9A62CC5E59B0}">
      <dgm:prSet phldrT="[Text]"/>
      <dgm:spPr/>
      <dgm:t>
        <a:bodyPr/>
        <a:lstStyle/>
        <a:p>
          <a:r>
            <a:rPr lang="en-US" dirty="0" smtClean="0"/>
            <a:t>Coordination ID</a:t>
          </a:r>
          <a:endParaRPr lang="en-US" dirty="0"/>
        </a:p>
      </dgm:t>
    </dgm:pt>
    <dgm:pt modelId="{E2C50885-723C-4AF8-BB25-7728716EF5BB}" type="parTrans" cxnId="{60632120-8E03-4431-8D8E-8ECE4122A26A}">
      <dgm:prSet/>
      <dgm:spPr/>
      <dgm:t>
        <a:bodyPr/>
        <a:lstStyle/>
        <a:p>
          <a:endParaRPr lang="en-US"/>
        </a:p>
      </dgm:t>
    </dgm:pt>
    <dgm:pt modelId="{6F8C2999-DB95-4155-AA7F-E7B02EF0EDDA}" type="sibTrans" cxnId="{60632120-8E03-4431-8D8E-8ECE4122A26A}">
      <dgm:prSet/>
      <dgm:spPr/>
      <dgm:t>
        <a:bodyPr/>
        <a:lstStyle/>
        <a:p>
          <a:endParaRPr lang="en-US"/>
        </a:p>
      </dgm:t>
    </dgm:pt>
    <dgm:pt modelId="{F63A900D-12F9-4B38-9A1E-DA42C9F6463E}">
      <dgm:prSet phldrT="[Text]"/>
      <dgm:spPr/>
      <dgm:t>
        <a:bodyPr/>
        <a:lstStyle/>
        <a:p>
          <a:r>
            <a:rPr lang="en-US" dirty="0" smtClean="0"/>
            <a:t>Vulnerability ID</a:t>
          </a:r>
          <a:endParaRPr lang="en-US" dirty="0"/>
        </a:p>
      </dgm:t>
    </dgm:pt>
    <dgm:pt modelId="{654E4D45-967B-46F2-9116-10327C21282D}" type="parTrans" cxnId="{83EE6FE3-278C-46A2-9EFC-F281F993D64D}">
      <dgm:prSet/>
      <dgm:spPr/>
      <dgm:t>
        <a:bodyPr/>
        <a:lstStyle/>
        <a:p>
          <a:endParaRPr lang="en-US"/>
        </a:p>
      </dgm:t>
    </dgm:pt>
    <dgm:pt modelId="{2C6C6910-CA6C-4475-A1B7-145D3A099D8D}" type="sibTrans" cxnId="{83EE6FE3-278C-46A2-9EFC-F281F993D64D}">
      <dgm:prSet/>
      <dgm:spPr/>
      <dgm:t>
        <a:bodyPr/>
        <a:lstStyle/>
        <a:p>
          <a:endParaRPr lang="en-US"/>
        </a:p>
      </dgm:t>
    </dgm:pt>
    <dgm:pt modelId="{F3FD4A01-750B-4CC9-B7A1-94EA571AC296}">
      <dgm:prSet phldrT="[Text]"/>
      <dgm:spPr/>
      <dgm:t>
        <a:bodyPr/>
        <a:lstStyle/>
        <a:p>
          <a:r>
            <a:rPr lang="en-US" dirty="0" smtClean="0"/>
            <a:t>Bug ID</a:t>
          </a:r>
          <a:endParaRPr lang="en-US" dirty="0"/>
        </a:p>
      </dgm:t>
    </dgm:pt>
    <dgm:pt modelId="{F760D8DC-41BC-4675-80F1-D675CF019F21}" type="parTrans" cxnId="{4E4A2899-1B46-445C-A6AF-9AE7B8C456AE}">
      <dgm:prSet/>
      <dgm:spPr/>
      <dgm:t>
        <a:bodyPr/>
        <a:lstStyle/>
        <a:p>
          <a:endParaRPr lang="en-US"/>
        </a:p>
      </dgm:t>
    </dgm:pt>
    <dgm:pt modelId="{1DBE2EE3-7AFB-4D44-AE5C-12754279E4B6}" type="sibTrans" cxnId="{4E4A2899-1B46-445C-A6AF-9AE7B8C456AE}">
      <dgm:prSet/>
      <dgm:spPr/>
      <dgm:t>
        <a:bodyPr/>
        <a:lstStyle/>
        <a:p>
          <a:endParaRPr lang="en-US"/>
        </a:p>
      </dgm:t>
    </dgm:pt>
    <dgm:pt modelId="{2483470D-2A13-46DC-9196-B1573A11E8CF}">
      <dgm:prSet phldrT="[Text]"/>
      <dgm:spPr>
        <a:solidFill>
          <a:schemeClr val="accent5">
            <a:lumMod val="60000"/>
            <a:lumOff val="40000"/>
          </a:schemeClr>
        </a:solidFill>
      </dgm:spPr>
      <dgm:t>
        <a:bodyPr/>
        <a:lstStyle/>
        <a:p>
          <a:r>
            <a:rPr lang="en-US" b="1" dirty="0" smtClean="0">
              <a:solidFill>
                <a:schemeClr val="tx1"/>
              </a:solidFill>
            </a:rPr>
            <a:t>Mozilla 1234</a:t>
          </a:r>
          <a:endParaRPr lang="en-US" b="1" dirty="0">
            <a:solidFill>
              <a:schemeClr val="tx1"/>
            </a:solidFill>
          </a:endParaRPr>
        </a:p>
      </dgm:t>
    </dgm:pt>
    <dgm:pt modelId="{7C64D9E1-B76B-40CA-9201-BB9CC6908248}" type="parTrans" cxnId="{4C76057E-EF9A-4E0E-A1BF-7DFA98AD3E5F}">
      <dgm:prSet/>
      <dgm:spPr/>
      <dgm:t>
        <a:bodyPr/>
        <a:lstStyle/>
        <a:p>
          <a:endParaRPr lang="en-US"/>
        </a:p>
      </dgm:t>
    </dgm:pt>
    <dgm:pt modelId="{D7FE5AFB-94CD-4453-8226-6E4230D65C5E}" type="sibTrans" cxnId="{4C76057E-EF9A-4E0E-A1BF-7DFA98AD3E5F}">
      <dgm:prSet/>
      <dgm:spPr/>
      <dgm:t>
        <a:bodyPr/>
        <a:lstStyle/>
        <a:p>
          <a:endParaRPr lang="en-US"/>
        </a:p>
      </dgm:t>
    </dgm:pt>
    <dgm:pt modelId="{698E824E-F287-4233-AEA9-A5C282294500}">
      <dgm:prSet phldrT="[Text]"/>
      <dgm:spPr>
        <a:solidFill>
          <a:schemeClr val="accent5">
            <a:lumMod val="60000"/>
            <a:lumOff val="40000"/>
          </a:schemeClr>
        </a:solidFill>
      </dgm:spPr>
      <dgm:t>
        <a:bodyPr/>
        <a:lstStyle/>
        <a:p>
          <a:r>
            <a:rPr lang="en-US" b="1" dirty="0" smtClean="0">
              <a:solidFill>
                <a:schemeClr val="tx1"/>
              </a:solidFill>
            </a:rPr>
            <a:t>Mozilla 5678</a:t>
          </a:r>
          <a:endParaRPr lang="en-US" b="1" dirty="0">
            <a:solidFill>
              <a:schemeClr val="tx1"/>
            </a:solidFill>
          </a:endParaRPr>
        </a:p>
      </dgm:t>
    </dgm:pt>
    <dgm:pt modelId="{741E56B8-4754-4D66-AFDD-3622B76084C7}" type="parTrans" cxnId="{B86D9EBF-CAED-4A3C-8914-43A5BC7900C3}">
      <dgm:prSet/>
      <dgm:spPr/>
      <dgm:t>
        <a:bodyPr/>
        <a:lstStyle/>
        <a:p>
          <a:endParaRPr lang="en-US"/>
        </a:p>
      </dgm:t>
    </dgm:pt>
    <dgm:pt modelId="{7D69C886-9D08-49AB-A814-87A83AFC0738}" type="sibTrans" cxnId="{B86D9EBF-CAED-4A3C-8914-43A5BC7900C3}">
      <dgm:prSet/>
      <dgm:spPr/>
      <dgm:t>
        <a:bodyPr/>
        <a:lstStyle/>
        <a:p>
          <a:endParaRPr lang="en-US"/>
        </a:p>
      </dgm:t>
    </dgm:pt>
    <dgm:pt modelId="{A6656DB8-0A94-4990-B9FA-D0942AFBEC8D}">
      <dgm:prSet phldrT="[Text]"/>
      <dgm:spPr>
        <a:solidFill>
          <a:schemeClr val="accent5">
            <a:lumMod val="60000"/>
            <a:lumOff val="40000"/>
          </a:schemeClr>
        </a:solidFill>
      </dgm:spPr>
      <dgm:t>
        <a:bodyPr/>
        <a:lstStyle/>
        <a:p>
          <a:r>
            <a:rPr lang="en-US" b="1" dirty="0" smtClean="0">
              <a:solidFill>
                <a:schemeClr val="tx1"/>
              </a:solidFill>
            </a:rPr>
            <a:t>CsC-1</a:t>
          </a:r>
          <a:endParaRPr lang="en-US" b="1" dirty="0">
            <a:solidFill>
              <a:schemeClr val="tx1"/>
            </a:solidFill>
          </a:endParaRPr>
        </a:p>
      </dgm:t>
    </dgm:pt>
    <dgm:pt modelId="{02E37822-7188-4F53-AB77-A80931A1A55B}" type="parTrans" cxnId="{9AC79802-E93E-45F5-AA2C-0EA1011811D5}">
      <dgm:prSet/>
      <dgm:spPr/>
      <dgm:t>
        <a:bodyPr/>
        <a:lstStyle/>
        <a:p>
          <a:endParaRPr lang="en-US"/>
        </a:p>
      </dgm:t>
    </dgm:pt>
    <dgm:pt modelId="{CE5111C5-52ED-4B45-A7D5-EFA8EA4ACA92}" type="sibTrans" cxnId="{9AC79802-E93E-45F5-AA2C-0EA1011811D5}">
      <dgm:prSet/>
      <dgm:spPr/>
      <dgm:t>
        <a:bodyPr/>
        <a:lstStyle/>
        <a:p>
          <a:endParaRPr lang="en-US"/>
        </a:p>
      </dgm:t>
    </dgm:pt>
    <dgm:pt modelId="{5BD3E5E4-31BD-4B69-85E8-DBF52AB390D0}">
      <dgm:prSet phldrT="[Text]"/>
      <dgm:spPr>
        <a:solidFill>
          <a:schemeClr val="accent5">
            <a:lumMod val="60000"/>
            <a:lumOff val="40000"/>
          </a:schemeClr>
        </a:solidFill>
      </dgm:spPr>
      <dgm:t>
        <a:bodyPr/>
        <a:lstStyle/>
        <a:p>
          <a:r>
            <a:rPr lang="en-US" b="1" dirty="0" smtClean="0">
              <a:solidFill>
                <a:schemeClr val="tx1"/>
              </a:solidFill>
            </a:rPr>
            <a:t>CsC-2</a:t>
          </a:r>
          <a:endParaRPr lang="en-US" b="1" dirty="0">
            <a:solidFill>
              <a:schemeClr val="tx1"/>
            </a:solidFill>
          </a:endParaRPr>
        </a:p>
      </dgm:t>
    </dgm:pt>
    <dgm:pt modelId="{2C609F0F-BF3A-4E93-A5F6-E80C7E50B153}" type="parTrans" cxnId="{452ECC99-4007-4619-B56F-688727A928F4}">
      <dgm:prSet/>
      <dgm:spPr/>
      <dgm:t>
        <a:bodyPr/>
        <a:lstStyle/>
        <a:p>
          <a:endParaRPr lang="en-US"/>
        </a:p>
      </dgm:t>
    </dgm:pt>
    <dgm:pt modelId="{2E4B7E3A-6BEB-430F-8BFC-39EB203B3DAD}" type="sibTrans" cxnId="{452ECC99-4007-4619-B56F-688727A928F4}">
      <dgm:prSet/>
      <dgm:spPr/>
      <dgm:t>
        <a:bodyPr/>
        <a:lstStyle/>
        <a:p>
          <a:endParaRPr lang="en-US"/>
        </a:p>
      </dgm:t>
    </dgm:pt>
    <dgm:pt modelId="{BEBAE176-BADB-44E0-91C3-70666515C53D}" type="pres">
      <dgm:prSet presAssocID="{85C7B692-9E59-4198-8BA9-76A7DB97A1A3}" presName="mainComposite" presStyleCnt="0">
        <dgm:presLayoutVars>
          <dgm:chPref val="1"/>
          <dgm:dir/>
          <dgm:animOne val="branch"/>
          <dgm:animLvl val="lvl"/>
          <dgm:resizeHandles val="exact"/>
        </dgm:presLayoutVars>
      </dgm:prSet>
      <dgm:spPr/>
      <dgm:t>
        <a:bodyPr/>
        <a:lstStyle/>
        <a:p>
          <a:endParaRPr lang="en-US"/>
        </a:p>
      </dgm:t>
    </dgm:pt>
    <dgm:pt modelId="{6DBEF635-B7F8-4013-9D58-0347175DA70B}" type="pres">
      <dgm:prSet presAssocID="{85C7B692-9E59-4198-8BA9-76A7DB97A1A3}" presName="hierFlow" presStyleCnt="0"/>
      <dgm:spPr/>
    </dgm:pt>
    <dgm:pt modelId="{ECA58884-DC7C-43C3-913A-8A61A2CFE711}" type="pres">
      <dgm:prSet presAssocID="{85C7B692-9E59-4198-8BA9-76A7DB97A1A3}" presName="firstBuf" presStyleCnt="0"/>
      <dgm:spPr/>
    </dgm:pt>
    <dgm:pt modelId="{748996D6-DF9C-417F-87F8-2F73E9901535}" type="pres">
      <dgm:prSet presAssocID="{85C7B692-9E59-4198-8BA9-76A7DB97A1A3}" presName="hierChild1" presStyleCnt="0">
        <dgm:presLayoutVars>
          <dgm:chPref val="1"/>
          <dgm:animOne val="branch"/>
          <dgm:animLvl val="lvl"/>
        </dgm:presLayoutVars>
      </dgm:prSet>
      <dgm:spPr/>
    </dgm:pt>
    <dgm:pt modelId="{771380D5-35C5-418F-B85F-B8BA1F6882B9}" type="pres">
      <dgm:prSet presAssocID="{56BBFB5E-8DED-460B-B46F-59B60B647599}" presName="Name14" presStyleCnt="0"/>
      <dgm:spPr/>
    </dgm:pt>
    <dgm:pt modelId="{ADA68A4D-0641-4E20-9F64-1A83B314C1A2}" type="pres">
      <dgm:prSet presAssocID="{56BBFB5E-8DED-460B-B46F-59B60B647599}" presName="level1Shape" presStyleLbl="node0" presStyleIdx="0" presStyleCnt="1" custScaleX="186123">
        <dgm:presLayoutVars>
          <dgm:chPref val="3"/>
        </dgm:presLayoutVars>
      </dgm:prSet>
      <dgm:spPr/>
      <dgm:t>
        <a:bodyPr/>
        <a:lstStyle/>
        <a:p>
          <a:endParaRPr lang="en-US"/>
        </a:p>
      </dgm:t>
    </dgm:pt>
    <dgm:pt modelId="{DC04DF31-3FE2-45B2-80DF-ACCD6B454433}" type="pres">
      <dgm:prSet presAssocID="{56BBFB5E-8DED-460B-B46F-59B60B647599}" presName="hierChild2" presStyleCnt="0"/>
      <dgm:spPr/>
    </dgm:pt>
    <dgm:pt modelId="{47D605AD-D8A4-4B52-9A36-B70D1A611717}" type="pres">
      <dgm:prSet presAssocID="{C2E94388-AB54-4F7B-9D34-D64D4605227B}" presName="Name19" presStyleLbl="parChTrans1D2" presStyleIdx="0" presStyleCnt="2"/>
      <dgm:spPr/>
      <dgm:t>
        <a:bodyPr/>
        <a:lstStyle/>
        <a:p>
          <a:endParaRPr lang="en-US"/>
        </a:p>
      </dgm:t>
    </dgm:pt>
    <dgm:pt modelId="{FFFE0622-76AC-42E7-97AF-2C7A8F03AD7A}" type="pres">
      <dgm:prSet presAssocID="{23D7C145-7DA2-4778-BC19-972B28E1C077}" presName="Name21" presStyleCnt="0"/>
      <dgm:spPr/>
    </dgm:pt>
    <dgm:pt modelId="{94CC4FE7-87FA-46EB-9FCF-DFD90605F2F9}" type="pres">
      <dgm:prSet presAssocID="{23D7C145-7DA2-4778-BC19-972B28E1C077}" presName="level2Shape" presStyleLbl="node2" presStyleIdx="0" presStyleCnt="2"/>
      <dgm:spPr/>
      <dgm:t>
        <a:bodyPr/>
        <a:lstStyle/>
        <a:p>
          <a:endParaRPr lang="en-US"/>
        </a:p>
      </dgm:t>
    </dgm:pt>
    <dgm:pt modelId="{0209D224-87EF-486F-B81B-AABE1634B706}" type="pres">
      <dgm:prSet presAssocID="{23D7C145-7DA2-4778-BC19-972B28E1C077}" presName="hierChild3" presStyleCnt="0"/>
      <dgm:spPr/>
    </dgm:pt>
    <dgm:pt modelId="{844282C2-9BCF-44B0-88A5-FB075BE05F04}" type="pres">
      <dgm:prSet presAssocID="{8C448A29-075A-4622-9F8F-A65695F09441}" presName="Name19" presStyleLbl="parChTrans1D3" presStyleIdx="0" presStyleCnt="3"/>
      <dgm:spPr/>
      <dgm:t>
        <a:bodyPr/>
        <a:lstStyle/>
        <a:p>
          <a:endParaRPr lang="en-US"/>
        </a:p>
      </dgm:t>
    </dgm:pt>
    <dgm:pt modelId="{0C86824E-1293-4C02-A7A6-17DC150B1D8D}" type="pres">
      <dgm:prSet presAssocID="{EF814FFD-5BA3-491C-A162-401C2DB10D74}" presName="Name21" presStyleCnt="0"/>
      <dgm:spPr/>
    </dgm:pt>
    <dgm:pt modelId="{D4EB0F1D-A24C-4372-ABB7-7E34CD89CBD0}" type="pres">
      <dgm:prSet presAssocID="{EF814FFD-5BA3-491C-A162-401C2DB10D74}" presName="level2Shape" presStyleLbl="node3" presStyleIdx="0" presStyleCnt="3"/>
      <dgm:spPr/>
      <dgm:t>
        <a:bodyPr/>
        <a:lstStyle/>
        <a:p>
          <a:endParaRPr lang="en-US"/>
        </a:p>
      </dgm:t>
    </dgm:pt>
    <dgm:pt modelId="{18E84E5E-5C8D-4E19-81F2-806C2F043F70}" type="pres">
      <dgm:prSet presAssocID="{EF814FFD-5BA3-491C-A162-401C2DB10D74}" presName="hierChild3" presStyleCnt="0"/>
      <dgm:spPr/>
    </dgm:pt>
    <dgm:pt modelId="{65EF9429-A595-4E2A-B86D-63F9A40FA3A0}" type="pres">
      <dgm:prSet presAssocID="{7C64D9E1-B76B-40CA-9201-BB9CC6908248}" presName="Name19" presStyleLbl="parChTrans1D4" presStyleIdx="0" presStyleCnt="4"/>
      <dgm:spPr/>
      <dgm:t>
        <a:bodyPr/>
        <a:lstStyle/>
        <a:p>
          <a:endParaRPr lang="en-US"/>
        </a:p>
      </dgm:t>
    </dgm:pt>
    <dgm:pt modelId="{576EDCDC-8EBB-4F9A-B847-E54BAD2F27DA}" type="pres">
      <dgm:prSet presAssocID="{2483470D-2A13-46DC-9196-B1573A11E8CF}" presName="Name21" presStyleCnt="0"/>
      <dgm:spPr/>
    </dgm:pt>
    <dgm:pt modelId="{B4CA40BF-9DBC-494C-A04B-264E4A74415A}" type="pres">
      <dgm:prSet presAssocID="{2483470D-2A13-46DC-9196-B1573A11E8CF}" presName="level2Shape" presStyleLbl="node4" presStyleIdx="0" presStyleCnt="4"/>
      <dgm:spPr/>
      <dgm:t>
        <a:bodyPr/>
        <a:lstStyle/>
        <a:p>
          <a:endParaRPr lang="en-US"/>
        </a:p>
      </dgm:t>
    </dgm:pt>
    <dgm:pt modelId="{255B9A8E-5DFC-447F-B268-2E152D7B28DD}" type="pres">
      <dgm:prSet presAssocID="{2483470D-2A13-46DC-9196-B1573A11E8CF}" presName="hierChild3" presStyleCnt="0"/>
      <dgm:spPr/>
    </dgm:pt>
    <dgm:pt modelId="{DFBEA533-6EC2-48C5-AA1D-CEB6966CD644}" type="pres">
      <dgm:prSet presAssocID="{741E56B8-4754-4D66-AFDD-3622B76084C7}" presName="Name19" presStyleLbl="parChTrans1D4" presStyleIdx="1" presStyleCnt="4"/>
      <dgm:spPr/>
      <dgm:t>
        <a:bodyPr/>
        <a:lstStyle/>
        <a:p>
          <a:endParaRPr lang="en-US"/>
        </a:p>
      </dgm:t>
    </dgm:pt>
    <dgm:pt modelId="{1D9A56EE-1E90-46BF-8251-5D0F10681BBF}" type="pres">
      <dgm:prSet presAssocID="{698E824E-F287-4233-AEA9-A5C282294500}" presName="Name21" presStyleCnt="0"/>
      <dgm:spPr/>
    </dgm:pt>
    <dgm:pt modelId="{12B46679-7BD0-4A05-95F2-0E684EE6F0DD}" type="pres">
      <dgm:prSet presAssocID="{698E824E-F287-4233-AEA9-A5C282294500}" presName="level2Shape" presStyleLbl="node4" presStyleIdx="1" presStyleCnt="4"/>
      <dgm:spPr/>
      <dgm:t>
        <a:bodyPr/>
        <a:lstStyle/>
        <a:p>
          <a:endParaRPr lang="en-US"/>
        </a:p>
      </dgm:t>
    </dgm:pt>
    <dgm:pt modelId="{4C022363-A80C-4230-831F-D270ECD155A2}" type="pres">
      <dgm:prSet presAssocID="{698E824E-F287-4233-AEA9-A5C282294500}" presName="hierChild3" presStyleCnt="0"/>
      <dgm:spPr/>
    </dgm:pt>
    <dgm:pt modelId="{093A4E2A-DDB4-4B6C-8B11-69AD663FEB82}" type="pres">
      <dgm:prSet presAssocID="{6D55D765-E58A-4A8F-A1A7-C47EC43B26E8}" presName="Name19" presStyleLbl="parChTrans1D3" presStyleIdx="1" presStyleCnt="3"/>
      <dgm:spPr/>
      <dgm:t>
        <a:bodyPr/>
        <a:lstStyle/>
        <a:p>
          <a:endParaRPr lang="en-US"/>
        </a:p>
      </dgm:t>
    </dgm:pt>
    <dgm:pt modelId="{4972B530-8372-4C86-8F71-1348047481DC}" type="pres">
      <dgm:prSet presAssocID="{CB1767C0-767D-4B95-BC01-FB898E632BDA}" presName="Name21" presStyleCnt="0"/>
      <dgm:spPr/>
    </dgm:pt>
    <dgm:pt modelId="{F1C0D51A-1C0B-45BE-84F9-66D4ACA30986}" type="pres">
      <dgm:prSet presAssocID="{CB1767C0-767D-4B95-BC01-FB898E632BDA}" presName="level2Shape" presStyleLbl="node3" presStyleIdx="1" presStyleCnt="3"/>
      <dgm:spPr/>
      <dgm:t>
        <a:bodyPr/>
        <a:lstStyle/>
        <a:p>
          <a:endParaRPr lang="en-US"/>
        </a:p>
      </dgm:t>
    </dgm:pt>
    <dgm:pt modelId="{D1C8C63A-C238-4106-9877-0C63099B9375}" type="pres">
      <dgm:prSet presAssocID="{CB1767C0-767D-4B95-BC01-FB898E632BDA}" presName="hierChild3" presStyleCnt="0"/>
      <dgm:spPr/>
    </dgm:pt>
    <dgm:pt modelId="{C169EE0C-6C43-4AC9-A08B-9DABA28E4CAD}" type="pres">
      <dgm:prSet presAssocID="{02E37822-7188-4F53-AB77-A80931A1A55B}" presName="Name19" presStyleLbl="parChTrans1D4" presStyleIdx="2" presStyleCnt="4"/>
      <dgm:spPr/>
      <dgm:t>
        <a:bodyPr/>
        <a:lstStyle/>
        <a:p>
          <a:endParaRPr lang="en-US"/>
        </a:p>
      </dgm:t>
    </dgm:pt>
    <dgm:pt modelId="{779A1DF5-3C6E-4AAE-8C1C-ED34A1E9AA7C}" type="pres">
      <dgm:prSet presAssocID="{A6656DB8-0A94-4990-B9FA-D0942AFBEC8D}" presName="Name21" presStyleCnt="0"/>
      <dgm:spPr/>
    </dgm:pt>
    <dgm:pt modelId="{72002EFF-211F-41D6-859D-C25F5143E8DF}" type="pres">
      <dgm:prSet presAssocID="{A6656DB8-0A94-4990-B9FA-D0942AFBEC8D}" presName="level2Shape" presStyleLbl="node4" presStyleIdx="2" presStyleCnt="4"/>
      <dgm:spPr/>
      <dgm:t>
        <a:bodyPr/>
        <a:lstStyle/>
        <a:p>
          <a:endParaRPr lang="en-US"/>
        </a:p>
      </dgm:t>
    </dgm:pt>
    <dgm:pt modelId="{AAC122A4-5B00-4EBC-8783-7BE61891DB6C}" type="pres">
      <dgm:prSet presAssocID="{A6656DB8-0A94-4990-B9FA-D0942AFBEC8D}" presName="hierChild3" presStyleCnt="0"/>
      <dgm:spPr/>
    </dgm:pt>
    <dgm:pt modelId="{A65F60DF-3A46-479D-B050-6E09125C8DCF}" type="pres">
      <dgm:prSet presAssocID="{2C609F0F-BF3A-4E93-A5F6-E80C7E50B153}" presName="Name19" presStyleLbl="parChTrans1D4" presStyleIdx="3" presStyleCnt="4"/>
      <dgm:spPr/>
      <dgm:t>
        <a:bodyPr/>
        <a:lstStyle/>
        <a:p>
          <a:endParaRPr lang="en-US"/>
        </a:p>
      </dgm:t>
    </dgm:pt>
    <dgm:pt modelId="{C41A0C98-6273-4E8D-A85E-026A00DA80B3}" type="pres">
      <dgm:prSet presAssocID="{5BD3E5E4-31BD-4B69-85E8-DBF52AB390D0}" presName="Name21" presStyleCnt="0"/>
      <dgm:spPr/>
    </dgm:pt>
    <dgm:pt modelId="{FC63E646-2423-4BDC-851F-5090522832C8}" type="pres">
      <dgm:prSet presAssocID="{5BD3E5E4-31BD-4B69-85E8-DBF52AB390D0}" presName="level2Shape" presStyleLbl="node4" presStyleIdx="3" presStyleCnt="4"/>
      <dgm:spPr/>
      <dgm:t>
        <a:bodyPr/>
        <a:lstStyle/>
        <a:p>
          <a:endParaRPr lang="en-US"/>
        </a:p>
      </dgm:t>
    </dgm:pt>
    <dgm:pt modelId="{D36F2092-8044-4A28-90C1-263BDA1C4155}" type="pres">
      <dgm:prSet presAssocID="{5BD3E5E4-31BD-4B69-85E8-DBF52AB390D0}" presName="hierChild3" presStyleCnt="0"/>
      <dgm:spPr/>
    </dgm:pt>
    <dgm:pt modelId="{09D55AE9-6CEE-4892-9A46-A6D62DA3CFB1}" type="pres">
      <dgm:prSet presAssocID="{034FFA2D-1EF8-4BC9-ACC2-7EC22719A806}" presName="Name19" presStyleLbl="parChTrans1D2" presStyleIdx="1" presStyleCnt="2"/>
      <dgm:spPr/>
      <dgm:t>
        <a:bodyPr/>
        <a:lstStyle/>
        <a:p>
          <a:endParaRPr lang="en-US"/>
        </a:p>
      </dgm:t>
    </dgm:pt>
    <dgm:pt modelId="{62A7F718-C2A3-4DA3-86B7-BFDBE9B19A5C}" type="pres">
      <dgm:prSet presAssocID="{0668FB46-1BCA-42C7-94A4-5D382F690059}" presName="Name21" presStyleCnt="0"/>
      <dgm:spPr/>
    </dgm:pt>
    <dgm:pt modelId="{8C08A653-1BF2-40E6-84FE-DF0F16D91E7B}" type="pres">
      <dgm:prSet presAssocID="{0668FB46-1BCA-42C7-94A4-5D382F690059}" presName="level2Shape" presStyleLbl="node2" presStyleIdx="1" presStyleCnt="2"/>
      <dgm:spPr/>
      <dgm:t>
        <a:bodyPr/>
        <a:lstStyle/>
        <a:p>
          <a:endParaRPr lang="en-US"/>
        </a:p>
      </dgm:t>
    </dgm:pt>
    <dgm:pt modelId="{F1E4EC9F-5E81-4E81-92B9-804F90992A0B}" type="pres">
      <dgm:prSet presAssocID="{0668FB46-1BCA-42C7-94A4-5D382F690059}" presName="hierChild3" presStyleCnt="0"/>
      <dgm:spPr/>
    </dgm:pt>
    <dgm:pt modelId="{E39CFB98-4715-425F-9F0A-3AEDE96CD193}" type="pres">
      <dgm:prSet presAssocID="{9235E452-79F8-4722-9819-11686CDA9EE6}" presName="Name19" presStyleLbl="parChTrans1D3" presStyleIdx="2" presStyleCnt="3"/>
      <dgm:spPr/>
      <dgm:t>
        <a:bodyPr/>
        <a:lstStyle/>
        <a:p>
          <a:endParaRPr lang="en-US"/>
        </a:p>
      </dgm:t>
    </dgm:pt>
    <dgm:pt modelId="{540FB87B-E39C-489C-85A6-820B045B04BB}" type="pres">
      <dgm:prSet presAssocID="{35118303-FD1B-44FF-B9B4-F14531B452D5}" presName="Name21" presStyleCnt="0"/>
      <dgm:spPr/>
    </dgm:pt>
    <dgm:pt modelId="{D38C5A86-CA27-4547-8C54-C46C3E6CA2B4}" type="pres">
      <dgm:prSet presAssocID="{35118303-FD1B-44FF-B9B4-F14531B452D5}" presName="level2Shape" presStyleLbl="node3" presStyleIdx="2" presStyleCnt="3"/>
      <dgm:spPr/>
      <dgm:t>
        <a:bodyPr/>
        <a:lstStyle/>
        <a:p>
          <a:endParaRPr lang="en-US"/>
        </a:p>
      </dgm:t>
    </dgm:pt>
    <dgm:pt modelId="{5924F874-D81B-49CD-A6F1-77B6BD0D9D49}" type="pres">
      <dgm:prSet presAssocID="{35118303-FD1B-44FF-B9B4-F14531B452D5}" presName="hierChild3" presStyleCnt="0"/>
      <dgm:spPr/>
    </dgm:pt>
    <dgm:pt modelId="{693693F6-2BB1-4FF2-A273-C1AEEBDAA8EA}" type="pres">
      <dgm:prSet presAssocID="{85C7B692-9E59-4198-8BA9-76A7DB97A1A3}" presName="bgShapesFlow" presStyleCnt="0"/>
      <dgm:spPr/>
    </dgm:pt>
    <dgm:pt modelId="{26600EB7-D406-4826-8511-5537EA1635F1}" type="pres">
      <dgm:prSet presAssocID="{585E7641-5373-427A-8579-903D4C48DF63}" presName="rectComp" presStyleCnt="0"/>
      <dgm:spPr/>
    </dgm:pt>
    <dgm:pt modelId="{FA33E717-BD44-4A61-88E5-011F726C4BEA}" type="pres">
      <dgm:prSet presAssocID="{585E7641-5373-427A-8579-903D4C48DF63}" presName="bgRect" presStyleLbl="bgShp" presStyleIdx="0" presStyleCnt="4"/>
      <dgm:spPr/>
      <dgm:t>
        <a:bodyPr/>
        <a:lstStyle/>
        <a:p>
          <a:endParaRPr lang="en-US"/>
        </a:p>
      </dgm:t>
    </dgm:pt>
    <dgm:pt modelId="{193D0A15-E82C-4F38-A39F-CAF4005D3A16}" type="pres">
      <dgm:prSet presAssocID="{585E7641-5373-427A-8579-903D4C48DF63}" presName="bgRectTx" presStyleLbl="bgShp" presStyleIdx="0" presStyleCnt="4">
        <dgm:presLayoutVars>
          <dgm:bulletEnabled val="1"/>
        </dgm:presLayoutVars>
      </dgm:prSet>
      <dgm:spPr/>
      <dgm:t>
        <a:bodyPr/>
        <a:lstStyle/>
        <a:p>
          <a:endParaRPr lang="en-US"/>
        </a:p>
      </dgm:t>
    </dgm:pt>
    <dgm:pt modelId="{C072BD2C-7ED2-46F1-94EA-BF8436B1550D}" type="pres">
      <dgm:prSet presAssocID="{585E7641-5373-427A-8579-903D4C48DF63}" presName="spComp" presStyleCnt="0"/>
      <dgm:spPr/>
    </dgm:pt>
    <dgm:pt modelId="{F79FAB32-6BC6-48E2-B27B-CE532981DC3D}" type="pres">
      <dgm:prSet presAssocID="{585E7641-5373-427A-8579-903D4C48DF63}" presName="vSp" presStyleCnt="0"/>
      <dgm:spPr/>
    </dgm:pt>
    <dgm:pt modelId="{6BA6776A-E45A-4157-903A-6F19FABE68B2}" type="pres">
      <dgm:prSet presAssocID="{DB3BE724-CE40-477B-A87A-9A62CC5E59B0}" presName="rectComp" presStyleCnt="0"/>
      <dgm:spPr/>
    </dgm:pt>
    <dgm:pt modelId="{9AC2714A-153B-49CC-B323-78ACD729582A}" type="pres">
      <dgm:prSet presAssocID="{DB3BE724-CE40-477B-A87A-9A62CC5E59B0}" presName="bgRect" presStyleLbl="bgShp" presStyleIdx="1" presStyleCnt="4"/>
      <dgm:spPr/>
      <dgm:t>
        <a:bodyPr/>
        <a:lstStyle/>
        <a:p>
          <a:endParaRPr lang="en-US"/>
        </a:p>
      </dgm:t>
    </dgm:pt>
    <dgm:pt modelId="{E3FBC83B-35B1-409E-93E2-94062B0653FF}" type="pres">
      <dgm:prSet presAssocID="{DB3BE724-CE40-477B-A87A-9A62CC5E59B0}" presName="bgRectTx" presStyleLbl="bgShp" presStyleIdx="1" presStyleCnt="4">
        <dgm:presLayoutVars>
          <dgm:bulletEnabled val="1"/>
        </dgm:presLayoutVars>
      </dgm:prSet>
      <dgm:spPr/>
      <dgm:t>
        <a:bodyPr/>
        <a:lstStyle/>
        <a:p>
          <a:endParaRPr lang="en-US"/>
        </a:p>
      </dgm:t>
    </dgm:pt>
    <dgm:pt modelId="{2A9F99B1-3EE7-4C5A-B270-19A2469087DA}" type="pres">
      <dgm:prSet presAssocID="{DB3BE724-CE40-477B-A87A-9A62CC5E59B0}" presName="spComp" presStyleCnt="0"/>
      <dgm:spPr/>
    </dgm:pt>
    <dgm:pt modelId="{B16BC539-77CC-4D09-B2AC-C9F3332234FC}" type="pres">
      <dgm:prSet presAssocID="{DB3BE724-CE40-477B-A87A-9A62CC5E59B0}" presName="vSp" presStyleCnt="0"/>
      <dgm:spPr/>
    </dgm:pt>
    <dgm:pt modelId="{B76E93BF-AA64-4EBE-B00E-3D5C6A82A20F}" type="pres">
      <dgm:prSet presAssocID="{F63A900D-12F9-4B38-9A1E-DA42C9F6463E}" presName="rectComp" presStyleCnt="0"/>
      <dgm:spPr/>
    </dgm:pt>
    <dgm:pt modelId="{D51CB7F4-9412-453E-9A84-966C6AE96AB8}" type="pres">
      <dgm:prSet presAssocID="{F63A900D-12F9-4B38-9A1E-DA42C9F6463E}" presName="bgRect" presStyleLbl="bgShp" presStyleIdx="2" presStyleCnt="4"/>
      <dgm:spPr/>
      <dgm:t>
        <a:bodyPr/>
        <a:lstStyle/>
        <a:p>
          <a:endParaRPr lang="en-US"/>
        </a:p>
      </dgm:t>
    </dgm:pt>
    <dgm:pt modelId="{A7D54247-297C-4B9F-8CC3-7D017953E8A7}" type="pres">
      <dgm:prSet presAssocID="{F63A900D-12F9-4B38-9A1E-DA42C9F6463E}" presName="bgRectTx" presStyleLbl="bgShp" presStyleIdx="2" presStyleCnt="4">
        <dgm:presLayoutVars>
          <dgm:bulletEnabled val="1"/>
        </dgm:presLayoutVars>
      </dgm:prSet>
      <dgm:spPr/>
      <dgm:t>
        <a:bodyPr/>
        <a:lstStyle/>
        <a:p>
          <a:endParaRPr lang="en-US"/>
        </a:p>
      </dgm:t>
    </dgm:pt>
    <dgm:pt modelId="{3DC2D85F-20B9-4C5E-8BAB-C7C187FE978B}" type="pres">
      <dgm:prSet presAssocID="{F63A900D-12F9-4B38-9A1E-DA42C9F6463E}" presName="spComp" presStyleCnt="0"/>
      <dgm:spPr/>
    </dgm:pt>
    <dgm:pt modelId="{9017B350-3772-47AA-934C-0DE8D683D33C}" type="pres">
      <dgm:prSet presAssocID="{F63A900D-12F9-4B38-9A1E-DA42C9F6463E}" presName="vSp" presStyleCnt="0"/>
      <dgm:spPr/>
    </dgm:pt>
    <dgm:pt modelId="{28FDE5DF-D3A9-4C4C-8BFB-340FF0D37BA5}" type="pres">
      <dgm:prSet presAssocID="{F3FD4A01-750B-4CC9-B7A1-94EA571AC296}" presName="rectComp" presStyleCnt="0"/>
      <dgm:spPr/>
    </dgm:pt>
    <dgm:pt modelId="{5A3A324B-153E-4C9D-AD6E-8567A25ED7EC}" type="pres">
      <dgm:prSet presAssocID="{F3FD4A01-750B-4CC9-B7A1-94EA571AC296}" presName="bgRect" presStyleLbl="bgShp" presStyleIdx="3" presStyleCnt="4"/>
      <dgm:spPr/>
      <dgm:t>
        <a:bodyPr/>
        <a:lstStyle/>
        <a:p>
          <a:endParaRPr lang="en-US"/>
        </a:p>
      </dgm:t>
    </dgm:pt>
    <dgm:pt modelId="{E6AFCCE0-298F-4668-9824-860A5F344D0D}" type="pres">
      <dgm:prSet presAssocID="{F3FD4A01-750B-4CC9-B7A1-94EA571AC296}" presName="bgRectTx" presStyleLbl="bgShp" presStyleIdx="3" presStyleCnt="4">
        <dgm:presLayoutVars>
          <dgm:bulletEnabled val="1"/>
        </dgm:presLayoutVars>
      </dgm:prSet>
      <dgm:spPr/>
      <dgm:t>
        <a:bodyPr/>
        <a:lstStyle/>
        <a:p>
          <a:endParaRPr lang="en-US"/>
        </a:p>
      </dgm:t>
    </dgm:pt>
  </dgm:ptLst>
  <dgm:cxnLst>
    <dgm:cxn modelId="{83EE6FE3-278C-46A2-9EFC-F281F993D64D}" srcId="{85C7B692-9E59-4198-8BA9-76A7DB97A1A3}" destId="{F63A900D-12F9-4B38-9A1E-DA42C9F6463E}" srcOrd="3" destOrd="0" parTransId="{654E4D45-967B-46F2-9116-10327C21282D}" sibTransId="{2C6C6910-CA6C-4475-A1B7-145D3A099D8D}"/>
    <dgm:cxn modelId="{AB2A51DC-7F7C-49AD-9438-F5738A2F8FE5}" srcId="{0668FB46-1BCA-42C7-94A4-5D382F690059}" destId="{35118303-FD1B-44FF-B9B4-F14531B452D5}" srcOrd="0" destOrd="0" parTransId="{9235E452-79F8-4722-9819-11686CDA9EE6}" sibTransId="{F4BE22B5-B840-4AA6-A272-942DC4D9DC60}"/>
    <dgm:cxn modelId="{E1D1EF2C-D13F-4ED6-A0A8-25A926EF2871}" type="presOf" srcId="{7C64D9E1-B76B-40CA-9201-BB9CC6908248}" destId="{65EF9429-A595-4E2A-B86D-63F9A40FA3A0}" srcOrd="0" destOrd="0" presId="urn:microsoft.com/office/officeart/2005/8/layout/hierarchy6"/>
    <dgm:cxn modelId="{0AFC2D60-0444-4722-BF12-7C8C961AA886}" type="presOf" srcId="{A6656DB8-0A94-4990-B9FA-D0942AFBEC8D}" destId="{72002EFF-211F-41D6-859D-C25F5143E8DF}" srcOrd="0" destOrd="0" presId="urn:microsoft.com/office/officeart/2005/8/layout/hierarchy6"/>
    <dgm:cxn modelId="{7EC1E5B0-5C8C-4BF8-A115-A0FD47BA0337}" type="presOf" srcId="{698E824E-F287-4233-AEA9-A5C282294500}" destId="{12B46679-7BD0-4A05-95F2-0E684EE6F0DD}" srcOrd="0" destOrd="0" presId="urn:microsoft.com/office/officeart/2005/8/layout/hierarchy6"/>
    <dgm:cxn modelId="{D09185E7-86C5-4FB6-A74F-D760258F3349}" type="presOf" srcId="{56BBFB5E-8DED-460B-B46F-59B60B647599}" destId="{ADA68A4D-0641-4E20-9F64-1A83B314C1A2}" srcOrd="0" destOrd="0" presId="urn:microsoft.com/office/officeart/2005/8/layout/hierarchy6"/>
    <dgm:cxn modelId="{5AC48885-5110-4157-A50C-E74FA8E5C78B}" srcId="{85C7B692-9E59-4198-8BA9-76A7DB97A1A3}" destId="{585E7641-5373-427A-8579-903D4C48DF63}" srcOrd="1" destOrd="0" parTransId="{88520800-2709-4A88-B26B-6CD07095465E}" sibTransId="{F5891B04-DFEB-4647-83A6-73EB8C911EAA}"/>
    <dgm:cxn modelId="{6830D15C-C223-445D-8C10-EB87E08A1E8A}" type="presOf" srcId="{23D7C145-7DA2-4778-BC19-972B28E1C077}" destId="{94CC4FE7-87FA-46EB-9FCF-DFD90605F2F9}" srcOrd="0" destOrd="0" presId="urn:microsoft.com/office/officeart/2005/8/layout/hierarchy6"/>
    <dgm:cxn modelId="{3D5CAD82-8C8B-43D9-BC48-A7590B433591}" type="presOf" srcId="{DB3BE724-CE40-477B-A87A-9A62CC5E59B0}" destId="{9AC2714A-153B-49CC-B323-78ACD729582A}" srcOrd="0" destOrd="0" presId="urn:microsoft.com/office/officeart/2005/8/layout/hierarchy6"/>
    <dgm:cxn modelId="{3F817424-03BC-4E4D-8E32-962D6372C7D0}" type="presOf" srcId="{2C609F0F-BF3A-4E93-A5F6-E80C7E50B153}" destId="{A65F60DF-3A46-479D-B050-6E09125C8DCF}" srcOrd="0" destOrd="0" presId="urn:microsoft.com/office/officeart/2005/8/layout/hierarchy6"/>
    <dgm:cxn modelId="{F75E339C-1C3C-4986-B88E-AADDF7A2DD8E}" type="presOf" srcId="{85C7B692-9E59-4198-8BA9-76A7DB97A1A3}" destId="{BEBAE176-BADB-44E0-91C3-70666515C53D}" srcOrd="0" destOrd="0" presId="urn:microsoft.com/office/officeart/2005/8/layout/hierarchy6"/>
    <dgm:cxn modelId="{306AB2CB-435A-4941-89E5-E47DCDCD62ED}" srcId="{56BBFB5E-8DED-460B-B46F-59B60B647599}" destId="{23D7C145-7DA2-4778-BC19-972B28E1C077}" srcOrd="0" destOrd="0" parTransId="{C2E94388-AB54-4F7B-9D34-D64D4605227B}" sibTransId="{CBDF2591-1E09-4F16-BCEB-56C128D64C29}"/>
    <dgm:cxn modelId="{4E4A2899-1B46-445C-A6AF-9AE7B8C456AE}" srcId="{85C7B692-9E59-4198-8BA9-76A7DB97A1A3}" destId="{F3FD4A01-750B-4CC9-B7A1-94EA571AC296}" srcOrd="4" destOrd="0" parTransId="{F760D8DC-41BC-4675-80F1-D675CF019F21}" sibTransId="{1DBE2EE3-7AFB-4D44-AE5C-12754279E4B6}"/>
    <dgm:cxn modelId="{3F10E5B8-5D41-4CB4-95DD-82FE15086BDB}" type="presOf" srcId="{EF814FFD-5BA3-491C-A162-401C2DB10D74}" destId="{D4EB0F1D-A24C-4372-ABB7-7E34CD89CBD0}" srcOrd="0" destOrd="0" presId="urn:microsoft.com/office/officeart/2005/8/layout/hierarchy6"/>
    <dgm:cxn modelId="{8D9DEAD4-1FBA-41B1-A73D-795A5BEAE1E8}" type="presOf" srcId="{0668FB46-1BCA-42C7-94A4-5D382F690059}" destId="{8C08A653-1BF2-40E6-84FE-DF0F16D91E7B}" srcOrd="0" destOrd="0" presId="urn:microsoft.com/office/officeart/2005/8/layout/hierarchy6"/>
    <dgm:cxn modelId="{074DB019-FAA1-4AA1-9A45-6FF999BB683D}" type="presOf" srcId="{8C448A29-075A-4622-9F8F-A65695F09441}" destId="{844282C2-9BCF-44B0-88A5-FB075BE05F04}" srcOrd="0" destOrd="0" presId="urn:microsoft.com/office/officeart/2005/8/layout/hierarchy6"/>
    <dgm:cxn modelId="{8FC4B174-72B4-499E-BEE2-CBBA6863A134}" type="presOf" srcId="{DB3BE724-CE40-477B-A87A-9A62CC5E59B0}" destId="{E3FBC83B-35B1-409E-93E2-94062B0653FF}" srcOrd="1" destOrd="0" presId="urn:microsoft.com/office/officeart/2005/8/layout/hierarchy6"/>
    <dgm:cxn modelId="{4E558523-34B0-4BEF-9FC5-131800B23978}" type="presOf" srcId="{F63A900D-12F9-4B38-9A1E-DA42C9F6463E}" destId="{D51CB7F4-9412-453E-9A84-966C6AE96AB8}" srcOrd="0" destOrd="0" presId="urn:microsoft.com/office/officeart/2005/8/layout/hierarchy6"/>
    <dgm:cxn modelId="{0211407F-4BD1-4D2E-A8D8-0D43D6C84FF1}" type="presOf" srcId="{5BD3E5E4-31BD-4B69-85E8-DBF52AB390D0}" destId="{FC63E646-2423-4BDC-851F-5090522832C8}" srcOrd="0" destOrd="0" presId="urn:microsoft.com/office/officeart/2005/8/layout/hierarchy6"/>
    <dgm:cxn modelId="{871D225B-6A16-404B-8577-F11705EC0F2B}" type="presOf" srcId="{2483470D-2A13-46DC-9196-B1573A11E8CF}" destId="{B4CA40BF-9DBC-494C-A04B-264E4A74415A}" srcOrd="0" destOrd="0" presId="urn:microsoft.com/office/officeart/2005/8/layout/hierarchy6"/>
    <dgm:cxn modelId="{44D6E31B-1871-40E0-A0DA-BDB12DC44F6D}" type="presOf" srcId="{35118303-FD1B-44FF-B9B4-F14531B452D5}" destId="{D38C5A86-CA27-4547-8C54-C46C3E6CA2B4}" srcOrd="0" destOrd="0" presId="urn:microsoft.com/office/officeart/2005/8/layout/hierarchy6"/>
    <dgm:cxn modelId="{452ECC99-4007-4619-B56F-688727A928F4}" srcId="{CB1767C0-767D-4B95-BC01-FB898E632BDA}" destId="{5BD3E5E4-31BD-4B69-85E8-DBF52AB390D0}" srcOrd="1" destOrd="0" parTransId="{2C609F0F-BF3A-4E93-A5F6-E80C7E50B153}" sibTransId="{2E4B7E3A-6BEB-430F-8BFC-39EB203B3DAD}"/>
    <dgm:cxn modelId="{93477732-E7AD-41BE-B1C1-8FABBDCC03EF}" type="presOf" srcId="{741E56B8-4754-4D66-AFDD-3622B76084C7}" destId="{DFBEA533-6EC2-48C5-AA1D-CEB6966CD644}" srcOrd="0" destOrd="0" presId="urn:microsoft.com/office/officeart/2005/8/layout/hierarchy6"/>
    <dgm:cxn modelId="{B86D9EBF-CAED-4A3C-8914-43A5BC7900C3}" srcId="{EF814FFD-5BA3-491C-A162-401C2DB10D74}" destId="{698E824E-F287-4233-AEA9-A5C282294500}" srcOrd="1" destOrd="0" parTransId="{741E56B8-4754-4D66-AFDD-3622B76084C7}" sibTransId="{7D69C886-9D08-49AB-A814-87A83AFC0738}"/>
    <dgm:cxn modelId="{9AC79802-E93E-45F5-AA2C-0EA1011811D5}" srcId="{CB1767C0-767D-4B95-BC01-FB898E632BDA}" destId="{A6656DB8-0A94-4990-B9FA-D0942AFBEC8D}" srcOrd="0" destOrd="0" parTransId="{02E37822-7188-4F53-AB77-A80931A1A55B}" sibTransId="{CE5111C5-52ED-4B45-A7D5-EFA8EA4ACA92}"/>
    <dgm:cxn modelId="{9FC9BC9A-AE44-449F-B5F9-1B849E09A675}" type="presOf" srcId="{C2E94388-AB54-4F7B-9D34-D64D4605227B}" destId="{47D605AD-D8A4-4B52-9A36-B70D1A611717}" srcOrd="0" destOrd="0" presId="urn:microsoft.com/office/officeart/2005/8/layout/hierarchy6"/>
    <dgm:cxn modelId="{222286F9-2DEA-464B-8DE5-E64A23375E74}" type="presOf" srcId="{02E37822-7188-4F53-AB77-A80931A1A55B}" destId="{C169EE0C-6C43-4AC9-A08B-9DABA28E4CAD}" srcOrd="0" destOrd="0" presId="urn:microsoft.com/office/officeart/2005/8/layout/hierarchy6"/>
    <dgm:cxn modelId="{47609C0C-E151-44E3-8E7F-52B0D4E84B0F}" type="presOf" srcId="{585E7641-5373-427A-8579-903D4C48DF63}" destId="{193D0A15-E82C-4F38-A39F-CAF4005D3A16}" srcOrd="1" destOrd="0" presId="urn:microsoft.com/office/officeart/2005/8/layout/hierarchy6"/>
    <dgm:cxn modelId="{4C76057E-EF9A-4E0E-A1BF-7DFA98AD3E5F}" srcId="{EF814FFD-5BA3-491C-A162-401C2DB10D74}" destId="{2483470D-2A13-46DC-9196-B1573A11E8CF}" srcOrd="0" destOrd="0" parTransId="{7C64D9E1-B76B-40CA-9201-BB9CC6908248}" sibTransId="{D7FE5AFB-94CD-4453-8226-6E4230D65C5E}"/>
    <dgm:cxn modelId="{D1C07634-B6AE-49DD-B411-ED807DD01CFA}" type="presOf" srcId="{CB1767C0-767D-4B95-BC01-FB898E632BDA}" destId="{F1C0D51A-1C0B-45BE-84F9-66D4ACA30986}" srcOrd="0" destOrd="0" presId="urn:microsoft.com/office/officeart/2005/8/layout/hierarchy6"/>
    <dgm:cxn modelId="{0669F0A8-C479-4F71-83CE-D2F0965648F3}" srcId="{56BBFB5E-8DED-460B-B46F-59B60B647599}" destId="{0668FB46-1BCA-42C7-94A4-5D382F690059}" srcOrd="1" destOrd="0" parTransId="{034FFA2D-1EF8-4BC9-ACC2-7EC22719A806}" sibTransId="{7FEE706D-21D7-40B7-A758-BDC0ABCA31B5}"/>
    <dgm:cxn modelId="{BC290CD6-D90A-44D8-8B13-49B0CAF14830}" type="presOf" srcId="{585E7641-5373-427A-8579-903D4C48DF63}" destId="{FA33E717-BD44-4A61-88E5-011F726C4BEA}" srcOrd="0" destOrd="0" presId="urn:microsoft.com/office/officeart/2005/8/layout/hierarchy6"/>
    <dgm:cxn modelId="{2E1B1D2C-DA08-4D4C-9581-585E96950D8A}" type="presOf" srcId="{6D55D765-E58A-4A8F-A1A7-C47EC43B26E8}" destId="{093A4E2A-DDB4-4B6C-8B11-69AD663FEB82}" srcOrd="0" destOrd="0" presId="urn:microsoft.com/office/officeart/2005/8/layout/hierarchy6"/>
    <dgm:cxn modelId="{4B8A6C55-3270-4237-8E4F-D2A67061CD8E}" srcId="{85C7B692-9E59-4198-8BA9-76A7DB97A1A3}" destId="{56BBFB5E-8DED-460B-B46F-59B60B647599}" srcOrd="0" destOrd="0" parTransId="{2A60F837-EAA3-4159-90D5-0B5DE891AC5F}" sibTransId="{6EF99BC1-2E1E-4EE6-827F-4675F62A0959}"/>
    <dgm:cxn modelId="{F73AC8DA-DD99-4D1B-A7B9-451A96E50EBD}" srcId="{23D7C145-7DA2-4778-BC19-972B28E1C077}" destId="{EF814FFD-5BA3-491C-A162-401C2DB10D74}" srcOrd="0" destOrd="0" parTransId="{8C448A29-075A-4622-9F8F-A65695F09441}" sibTransId="{4D1B1505-2F7C-4FB4-BBBF-0F659D0A7385}"/>
    <dgm:cxn modelId="{89A466B4-CCA0-45A8-A089-DB25B85F9799}" type="presOf" srcId="{F3FD4A01-750B-4CC9-B7A1-94EA571AC296}" destId="{E6AFCCE0-298F-4668-9824-860A5F344D0D}" srcOrd="1" destOrd="0" presId="urn:microsoft.com/office/officeart/2005/8/layout/hierarchy6"/>
    <dgm:cxn modelId="{0CC747AC-B2B2-4C8B-9DA9-FB0AB8BAFE33}" srcId="{23D7C145-7DA2-4778-BC19-972B28E1C077}" destId="{CB1767C0-767D-4B95-BC01-FB898E632BDA}" srcOrd="1" destOrd="0" parTransId="{6D55D765-E58A-4A8F-A1A7-C47EC43B26E8}" sibTransId="{B199E27C-6AF7-4A09-B5CA-35750C78C95D}"/>
    <dgm:cxn modelId="{5B275858-443A-4150-8801-911FDA746B02}" type="presOf" srcId="{034FFA2D-1EF8-4BC9-ACC2-7EC22719A806}" destId="{09D55AE9-6CEE-4892-9A46-A6D62DA3CFB1}" srcOrd="0" destOrd="0" presId="urn:microsoft.com/office/officeart/2005/8/layout/hierarchy6"/>
    <dgm:cxn modelId="{94C711EE-BF85-4E18-987F-48A0E7029ECD}" type="presOf" srcId="{9235E452-79F8-4722-9819-11686CDA9EE6}" destId="{E39CFB98-4715-425F-9F0A-3AEDE96CD193}" srcOrd="0" destOrd="0" presId="urn:microsoft.com/office/officeart/2005/8/layout/hierarchy6"/>
    <dgm:cxn modelId="{6B400AC4-9452-406B-85DB-681A888DC08B}" type="presOf" srcId="{F63A900D-12F9-4B38-9A1E-DA42C9F6463E}" destId="{A7D54247-297C-4B9F-8CC3-7D017953E8A7}" srcOrd="1" destOrd="0" presId="urn:microsoft.com/office/officeart/2005/8/layout/hierarchy6"/>
    <dgm:cxn modelId="{90D1A51E-86D6-433C-A13C-42F4301BAF73}" type="presOf" srcId="{F3FD4A01-750B-4CC9-B7A1-94EA571AC296}" destId="{5A3A324B-153E-4C9D-AD6E-8567A25ED7EC}" srcOrd="0" destOrd="0" presId="urn:microsoft.com/office/officeart/2005/8/layout/hierarchy6"/>
    <dgm:cxn modelId="{60632120-8E03-4431-8D8E-8ECE4122A26A}" srcId="{85C7B692-9E59-4198-8BA9-76A7DB97A1A3}" destId="{DB3BE724-CE40-477B-A87A-9A62CC5E59B0}" srcOrd="2" destOrd="0" parTransId="{E2C50885-723C-4AF8-BB25-7728716EF5BB}" sibTransId="{6F8C2999-DB95-4155-AA7F-E7B02EF0EDDA}"/>
    <dgm:cxn modelId="{A905AF37-FCB3-4FCD-8B68-84751E6DA4DF}" type="presParOf" srcId="{BEBAE176-BADB-44E0-91C3-70666515C53D}" destId="{6DBEF635-B7F8-4013-9D58-0347175DA70B}" srcOrd="0" destOrd="0" presId="urn:microsoft.com/office/officeart/2005/8/layout/hierarchy6"/>
    <dgm:cxn modelId="{99BF6EAE-79AA-44DF-ABA7-FA40B914DEAC}" type="presParOf" srcId="{6DBEF635-B7F8-4013-9D58-0347175DA70B}" destId="{ECA58884-DC7C-43C3-913A-8A61A2CFE711}" srcOrd="0" destOrd="0" presId="urn:microsoft.com/office/officeart/2005/8/layout/hierarchy6"/>
    <dgm:cxn modelId="{61E7BDE4-D638-40A2-899A-EA81605BB1E3}" type="presParOf" srcId="{6DBEF635-B7F8-4013-9D58-0347175DA70B}" destId="{748996D6-DF9C-417F-87F8-2F73E9901535}" srcOrd="1" destOrd="0" presId="urn:microsoft.com/office/officeart/2005/8/layout/hierarchy6"/>
    <dgm:cxn modelId="{1634198B-575F-43C0-861E-8D2A27592187}" type="presParOf" srcId="{748996D6-DF9C-417F-87F8-2F73E9901535}" destId="{771380D5-35C5-418F-B85F-B8BA1F6882B9}" srcOrd="0" destOrd="0" presId="urn:microsoft.com/office/officeart/2005/8/layout/hierarchy6"/>
    <dgm:cxn modelId="{AC7908E3-1FEC-498F-BC6F-A3B0260273AB}" type="presParOf" srcId="{771380D5-35C5-418F-B85F-B8BA1F6882B9}" destId="{ADA68A4D-0641-4E20-9F64-1A83B314C1A2}" srcOrd="0" destOrd="0" presId="urn:microsoft.com/office/officeart/2005/8/layout/hierarchy6"/>
    <dgm:cxn modelId="{C2A97608-9159-4FCD-BDD0-F6948B6BE38C}" type="presParOf" srcId="{771380D5-35C5-418F-B85F-B8BA1F6882B9}" destId="{DC04DF31-3FE2-45B2-80DF-ACCD6B454433}" srcOrd="1" destOrd="0" presId="urn:microsoft.com/office/officeart/2005/8/layout/hierarchy6"/>
    <dgm:cxn modelId="{CADCF4BD-9AA5-49BA-BC4E-F29A7D0D3E75}" type="presParOf" srcId="{DC04DF31-3FE2-45B2-80DF-ACCD6B454433}" destId="{47D605AD-D8A4-4B52-9A36-B70D1A611717}" srcOrd="0" destOrd="0" presId="urn:microsoft.com/office/officeart/2005/8/layout/hierarchy6"/>
    <dgm:cxn modelId="{9603A070-DF5B-4079-9D1B-16086C3AB9BF}" type="presParOf" srcId="{DC04DF31-3FE2-45B2-80DF-ACCD6B454433}" destId="{FFFE0622-76AC-42E7-97AF-2C7A8F03AD7A}" srcOrd="1" destOrd="0" presId="urn:microsoft.com/office/officeart/2005/8/layout/hierarchy6"/>
    <dgm:cxn modelId="{AF0A3B64-96A1-4E39-9554-2910B51E262D}" type="presParOf" srcId="{FFFE0622-76AC-42E7-97AF-2C7A8F03AD7A}" destId="{94CC4FE7-87FA-46EB-9FCF-DFD90605F2F9}" srcOrd="0" destOrd="0" presId="urn:microsoft.com/office/officeart/2005/8/layout/hierarchy6"/>
    <dgm:cxn modelId="{FDD2FC27-AD47-4280-9A8E-3CF7DE5F5F10}" type="presParOf" srcId="{FFFE0622-76AC-42E7-97AF-2C7A8F03AD7A}" destId="{0209D224-87EF-486F-B81B-AABE1634B706}" srcOrd="1" destOrd="0" presId="urn:microsoft.com/office/officeart/2005/8/layout/hierarchy6"/>
    <dgm:cxn modelId="{2F0CD668-B594-4F15-9189-BDDAB73EFDF5}" type="presParOf" srcId="{0209D224-87EF-486F-B81B-AABE1634B706}" destId="{844282C2-9BCF-44B0-88A5-FB075BE05F04}" srcOrd="0" destOrd="0" presId="urn:microsoft.com/office/officeart/2005/8/layout/hierarchy6"/>
    <dgm:cxn modelId="{7DFA81DA-1CC6-48A0-BB50-380743D134CD}" type="presParOf" srcId="{0209D224-87EF-486F-B81B-AABE1634B706}" destId="{0C86824E-1293-4C02-A7A6-17DC150B1D8D}" srcOrd="1" destOrd="0" presId="urn:microsoft.com/office/officeart/2005/8/layout/hierarchy6"/>
    <dgm:cxn modelId="{2D897932-CF00-47B4-8AE6-5C2934A11118}" type="presParOf" srcId="{0C86824E-1293-4C02-A7A6-17DC150B1D8D}" destId="{D4EB0F1D-A24C-4372-ABB7-7E34CD89CBD0}" srcOrd="0" destOrd="0" presId="urn:microsoft.com/office/officeart/2005/8/layout/hierarchy6"/>
    <dgm:cxn modelId="{EF3C7D8D-2E9B-4164-B13F-508644D93446}" type="presParOf" srcId="{0C86824E-1293-4C02-A7A6-17DC150B1D8D}" destId="{18E84E5E-5C8D-4E19-81F2-806C2F043F70}" srcOrd="1" destOrd="0" presId="urn:microsoft.com/office/officeart/2005/8/layout/hierarchy6"/>
    <dgm:cxn modelId="{B99ED013-775D-4AAA-9845-BC00D3B8BAA4}" type="presParOf" srcId="{18E84E5E-5C8D-4E19-81F2-806C2F043F70}" destId="{65EF9429-A595-4E2A-B86D-63F9A40FA3A0}" srcOrd="0" destOrd="0" presId="urn:microsoft.com/office/officeart/2005/8/layout/hierarchy6"/>
    <dgm:cxn modelId="{EC832312-B39F-4FF9-ABB2-D91481044353}" type="presParOf" srcId="{18E84E5E-5C8D-4E19-81F2-806C2F043F70}" destId="{576EDCDC-8EBB-4F9A-B847-E54BAD2F27DA}" srcOrd="1" destOrd="0" presId="urn:microsoft.com/office/officeart/2005/8/layout/hierarchy6"/>
    <dgm:cxn modelId="{611E2A41-0201-48F3-B353-86B57929614E}" type="presParOf" srcId="{576EDCDC-8EBB-4F9A-B847-E54BAD2F27DA}" destId="{B4CA40BF-9DBC-494C-A04B-264E4A74415A}" srcOrd="0" destOrd="0" presId="urn:microsoft.com/office/officeart/2005/8/layout/hierarchy6"/>
    <dgm:cxn modelId="{C032BAED-71E7-4265-B68B-F0563F69C04D}" type="presParOf" srcId="{576EDCDC-8EBB-4F9A-B847-E54BAD2F27DA}" destId="{255B9A8E-5DFC-447F-B268-2E152D7B28DD}" srcOrd="1" destOrd="0" presId="urn:microsoft.com/office/officeart/2005/8/layout/hierarchy6"/>
    <dgm:cxn modelId="{25633559-0B55-457C-8593-D5777EF30453}" type="presParOf" srcId="{18E84E5E-5C8D-4E19-81F2-806C2F043F70}" destId="{DFBEA533-6EC2-48C5-AA1D-CEB6966CD644}" srcOrd="2" destOrd="0" presId="urn:microsoft.com/office/officeart/2005/8/layout/hierarchy6"/>
    <dgm:cxn modelId="{F7DEB7AE-F202-45BC-B41E-54E3B7322C0A}" type="presParOf" srcId="{18E84E5E-5C8D-4E19-81F2-806C2F043F70}" destId="{1D9A56EE-1E90-46BF-8251-5D0F10681BBF}" srcOrd="3" destOrd="0" presId="urn:microsoft.com/office/officeart/2005/8/layout/hierarchy6"/>
    <dgm:cxn modelId="{9B528431-6342-44F8-8A66-1F139F245264}" type="presParOf" srcId="{1D9A56EE-1E90-46BF-8251-5D0F10681BBF}" destId="{12B46679-7BD0-4A05-95F2-0E684EE6F0DD}" srcOrd="0" destOrd="0" presId="urn:microsoft.com/office/officeart/2005/8/layout/hierarchy6"/>
    <dgm:cxn modelId="{8F7DEBD7-6182-4169-A419-B5437621504B}" type="presParOf" srcId="{1D9A56EE-1E90-46BF-8251-5D0F10681BBF}" destId="{4C022363-A80C-4230-831F-D270ECD155A2}" srcOrd="1" destOrd="0" presId="urn:microsoft.com/office/officeart/2005/8/layout/hierarchy6"/>
    <dgm:cxn modelId="{A23A3BCE-BA71-441A-AD74-7D926E5FAF97}" type="presParOf" srcId="{0209D224-87EF-486F-B81B-AABE1634B706}" destId="{093A4E2A-DDB4-4B6C-8B11-69AD663FEB82}" srcOrd="2" destOrd="0" presId="urn:microsoft.com/office/officeart/2005/8/layout/hierarchy6"/>
    <dgm:cxn modelId="{4AA42CD0-063B-4C98-9079-736BFAE5E6FE}" type="presParOf" srcId="{0209D224-87EF-486F-B81B-AABE1634B706}" destId="{4972B530-8372-4C86-8F71-1348047481DC}" srcOrd="3" destOrd="0" presId="urn:microsoft.com/office/officeart/2005/8/layout/hierarchy6"/>
    <dgm:cxn modelId="{72FD3BF1-745E-4718-B4C0-09B4A9268FDF}" type="presParOf" srcId="{4972B530-8372-4C86-8F71-1348047481DC}" destId="{F1C0D51A-1C0B-45BE-84F9-66D4ACA30986}" srcOrd="0" destOrd="0" presId="urn:microsoft.com/office/officeart/2005/8/layout/hierarchy6"/>
    <dgm:cxn modelId="{02931FAD-A9C3-4988-84A8-084C3583561F}" type="presParOf" srcId="{4972B530-8372-4C86-8F71-1348047481DC}" destId="{D1C8C63A-C238-4106-9877-0C63099B9375}" srcOrd="1" destOrd="0" presId="urn:microsoft.com/office/officeart/2005/8/layout/hierarchy6"/>
    <dgm:cxn modelId="{6B171247-DCF9-4E52-9258-7FE911DCAF2B}" type="presParOf" srcId="{D1C8C63A-C238-4106-9877-0C63099B9375}" destId="{C169EE0C-6C43-4AC9-A08B-9DABA28E4CAD}" srcOrd="0" destOrd="0" presId="urn:microsoft.com/office/officeart/2005/8/layout/hierarchy6"/>
    <dgm:cxn modelId="{45F25E8E-A71B-434A-8AA8-5EB67EA6E183}" type="presParOf" srcId="{D1C8C63A-C238-4106-9877-0C63099B9375}" destId="{779A1DF5-3C6E-4AAE-8C1C-ED34A1E9AA7C}" srcOrd="1" destOrd="0" presId="urn:microsoft.com/office/officeart/2005/8/layout/hierarchy6"/>
    <dgm:cxn modelId="{C7F82DA0-C893-4B3F-90FB-C077ACC72BD7}" type="presParOf" srcId="{779A1DF5-3C6E-4AAE-8C1C-ED34A1E9AA7C}" destId="{72002EFF-211F-41D6-859D-C25F5143E8DF}" srcOrd="0" destOrd="0" presId="urn:microsoft.com/office/officeart/2005/8/layout/hierarchy6"/>
    <dgm:cxn modelId="{D4754381-2973-485D-8CFB-1202F2764DDB}" type="presParOf" srcId="{779A1DF5-3C6E-4AAE-8C1C-ED34A1E9AA7C}" destId="{AAC122A4-5B00-4EBC-8783-7BE61891DB6C}" srcOrd="1" destOrd="0" presId="urn:microsoft.com/office/officeart/2005/8/layout/hierarchy6"/>
    <dgm:cxn modelId="{957D5B35-8CC4-452A-86C3-E5F59DD2E5BA}" type="presParOf" srcId="{D1C8C63A-C238-4106-9877-0C63099B9375}" destId="{A65F60DF-3A46-479D-B050-6E09125C8DCF}" srcOrd="2" destOrd="0" presId="urn:microsoft.com/office/officeart/2005/8/layout/hierarchy6"/>
    <dgm:cxn modelId="{825F0A2F-295E-4565-8102-2F0B6448E5AA}" type="presParOf" srcId="{D1C8C63A-C238-4106-9877-0C63099B9375}" destId="{C41A0C98-6273-4E8D-A85E-026A00DA80B3}" srcOrd="3" destOrd="0" presId="urn:microsoft.com/office/officeart/2005/8/layout/hierarchy6"/>
    <dgm:cxn modelId="{13C258A6-80F8-4B2C-8103-ED0715EBE7D7}" type="presParOf" srcId="{C41A0C98-6273-4E8D-A85E-026A00DA80B3}" destId="{FC63E646-2423-4BDC-851F-5090522832C8}" srcOrd="0" destOrd="0" presId="urn:microsoft.com/office/officeart/2005/8/layout/hierarchy6"/>
    <dgm:cxn modelId="{BF05FEF8-8B74-4A87-8D9E-8B6FA8DC3C57}" type="presParOf" srcId="{C41A0C98-6273-4E8D-A85E-026A00DA80B3}" destId="{D36F2092-8044-4A28-90C1-263BDA1C4155}" srcOrd="1" destOrd="0" presId="urn:microsoft.com/office/officeart/2005/8/layout/hierarchy6"/>
    <dgm:cxn modelId="{39BB926C-1B84-4F99-B6CD-145DDC62CBE6}" type="presParOf" srcId="{DC04DF31-3FE2-45B2-80DF-ACCD6B454433}" destId="{09D55AE9-6CEE-4892-9A46-A6D62DA3CFB1}" srcOrd="2" destOrd="0" presId="urn:microsoft.com/office/officeart/2005/8/layout/hierarchy6"/>
    <dgm:cxn modelId="{587DCBCB-6395-4B2A-BB59-1AC52D0B4656}" type="presParOf" srcId="{DC04DF31-3FE2-45B2-80DF-ACCD6B454433}" destId="{62A7F718-C2A3-4DA3-86B7-BFDBE9B19A5C}" srcOrd="3" destOrd="0" presId="urn:microsoft.com/office/officeart/2005/8/layout/hierarchy6"/>
    <dgm:cxn modelId="{C87C2EB0-A3B6-4885-B494-F0230664747C}" type="presParOf" srcId="{62A7F718-C2A3-4DA3-86B7-BFDBE9B19A5C}" destId="{8C08A653-1BF2-40E6-84FE-DF0F16D91E7B}" srcOrd="0" destOrd="0" presId="urn:microsoft.com/office/officeart/2005/8/layout/hierarchy6"/>
    <dgm:cxn modelId="{519CF23B-E510-4A34-A375-046CB799D1AC}" type="presParOf" srcId="{62A7F718-C2A3-4DA3-86B7-BFDBE9B19A5C}" destId="{F1E4EC9F-5E81-4E81-92B9-804F90992A0B}" srcOrd="1" destOrd="0" presId="urn:microsoft.com/office/officeart/2005/8/layout/hierarchy6"/>
    <dgm:cxn modelId="{7BAAC58E-3AFD-42DF-BD29-588A9896D017}" type="presParOf" srcId="{F1E4EC9F-5E81-4E81-92B9-804F90992A0B}" destId="{E39CFB98-4715-425F-9F0A-3AEDE96CD193}" srcOrd="0" destOrd="0" presId="urn:microsoft.com/office/officeart/2005/8/layout/hierarchy6"/>
    <dgm:cxn modelId="{40AF79DD-2438-4E58-99A7-CF4C22B10BD4}" type="presParOf" srcId="{F1E4EC9F-5E81-4E81-92B9-804F90992A0B}" destId="{540FB87B-E39C-489C-85A6-820B045B04BB}" srcOrd="1" destOrd="0" presId="urn:microsoft.com/office/officeart/2005/8/layout/hierarchy6"/>
    <dgm:cxn modelId="{358EAE91-EF12-4D29-A7E4-F0E7A3B547E3}" type="presParOf" srcId="{540FB87B-E39C-489C-85A6-820B045B04BB}" destId="{D38C5A86-CA27-4547-8C54-C46C3E6CA2B4}" srcOrd="0" destOrd="0" presId="urn:microsoft.com/office/officeart/2005/8/layout/hierarchy6"/>
    <dgm:cxn modelId="{CBD18C84-EB02-476F-9CC7-AA3DC3C19E03}" type="presParOf" srcId="{540FB87B-E39C-489C-85A6-820B045B04BB}" destId="{5924F874-D81B-49CD-A6F1-77B6BD0D9D49}" srcOrd="1" destOrd="0" presId="urn:microsoft.com/office/officeart/2005/8/layout/hierarchy6"/>
    <dgm:cxn modelId="{3F886CB7-C298-4679-AE37-8C428BB3B25B}" type="presParOf" srcId="{BEBAE176-BADB-44E0-91C3-70666515C53D}" destId="{693693F6-2BB1-4FF2-A273-C1AEEBDAA8EA}" srcOrd="1" destOrd="0" presId="urn:microsoft.com/office/officeart/2005/8/layout/hierarchy6"/>
    <dgm:cxn modelId="{72F73425-20FF-447C-8509-AD07CC93C2E6}" type="presParOf" srcId="{693693F6-2BB1-4FF2-A273-C1AEEBDAA8EA}" destId="{26600EB7-D406-4826-8511-5537EA1635F1}" srcOrd="0" destOrd="0" presId="urn:microsoft.com/office/officeart/2005/8/layout/hierarchy6"/>
    <dgm:cxn modelId="{65B7A069-BD66-4047-87A5-ACB634423726}" type="presParOf" srcId="{26600EB7-D406-4826-8511-5537EA1635F1}" destId="{FA33E717-BD44-4A61-88E5-011F726C4BEA}" srcOrd="0" destOrd="0" presId="urn:microsoft.com/office/officeart/2005/8/layout/hierarchy6"/>
    <dgm:cxn modelId="{F442565D-441C-4712-A1A2-94F00783825F}" type="presParOf" srcId="{26600EB7-D406-4826-8511-5537EA1635F1}" destId="{193D0A15-E82C-4F38-A39F-CAF4005D3A16}" srcOrd="1" destOrd="0" presId="urn:microsoft.com/office/officeart/2005/8/layout/hierarchy6"/>
    <dgm:cxn modelId="{DDC560AF-59A4-424B-A4DE-0CB19B7582E0}" type="presParOf" srcId="{693693F6-2BB1-4FF2-A273-C1AEEBDAA8EA}" destId="{C072BD2C-7ED2-46F1-94EA-BF8436B1550D}" srcOrd="1" destOrd="0" presId="urn:microsoft.com/office/officeart/2005/8/layout/hierarchy6"/>
    <dgm:cxn modelId="{1F608F91-16F3-4386-8FC0-31AC773ABA6B}" type="presParOf" srcId="{C072BD2C-7ED2-46F1-94EA-BF8436B1550D}" destId="{F79FAB32-6BC6-48E2-B27B-CE532981DC3D}" srcOrd="0" destOrd="0" presId="urn:microsoft.com/office/officeart/2005/8/layout/hierarchy6"/>
    <dgm:cxn modelId="{39384495-8BF0-486E-A82C-25E93ED447CE}" type="presParOf" srcId="{693693F6-2BB1-4FF2-A273-C1AEEBDAA8EA}" destId="{6BA6776A-E45A-4157-903A-6F19FABE68B2}" srcOrd="2" destOrd="0" presId="urn:microsoft.com/office/officeart/2005/8/layout/hierarchy6"/>
    <dgm:cxn modelId="{57DACC26-C4CA-4BC7-B27F-049BDD7B5A17}" type="presParOf" srcId="{6BA6776A-E45A-4157-903A-6F19FABE68B2}" destId="{9AC2714A-153B-49CC-B323-78ACD729582A}" srcOrd="0" destOrd="0" presId="urn:microsoft.com/office/officeart/2005/8/layout/hierarchy6"/>
    <dgm:cxn modelId="{9EA4689C-767A-4B10-9151-D6DF00561062}" type="presParOf" srcId="{6BA6776A-E45A-4157-903A-6F19FABE68B2}" destId="{E3FBC83B-35B1-409E-93E2-94062B0653FF}" srcOrd="1" destOrd="0" presId="urn:microsoft.com/office/officeart/2005/8/layout/hierarchy6"/>
    <dgm:cxn modelId="{DC5552EF-AEE5-44BB-B9DA-0BF733B6DF1B}" type="presParOf" srcId="{693693F6-2BB1-4FF2-A273-C1AEEBDAA8EA}" destId="{2A9F99B1-3EE7-4C5A-B270-19A2469087DA}" srcOrd="3" destOrd="0" presId="urn:microsoft.com/office/officeart/2005/8/layout/hierarchy6"/>
    <dgm:cxn modelId="{C2163EF2-C122-45F5-9453-C795DDDCBC25}" type="presParOf" srcId="{2A9F99B1-3EE7-4C5A-B270-19A2469087DA}" destId="{B16BC539-77CC-4D09-B2AC-C9F3332234FC}" srcOrd="0" destOrd="0" presId="urn:microsoft.com/office/officeart/2005/8/layout/hierarchy6"/>
    <dgm:cxn modelId="{F05469F4-9C8A-4AB2-9302-8549F92078CE}" type="presParOf" srcId="{693693F6-2BB1-4FF2-A273-C1AEEBDAA8EA}" destId="{B76E93BF-AA64-4EBE-B00E-3D5C6A82A20F}" srcOrd="4" destOrd="0" presId="urn:microsoft.com/office/officeart/2005/8/layout/hierarchy6"/>
    <dgm:cxn modelId="{D8896D26-30AA-464E-8FB7-D6EBE498AAB4}" type="presParOf" srcId="{B76E93BF-AA64-4EBE-B00E-3D5C6A82A20F}" destId="{D51CB7F4-9412-453E-9A84-966C6AE96AB8}" srcOrd="0" destOrd="0" presId="urn:microsoft.com/office/officeart/2005/8/layout/hierarchy6"/>
    <dgm:cxn modelId="{0B5886F4-9DB2-4EFA-ACDA-0CC12341C751}" type="presParOf" srcId="{B76E93BF-AA64-4EBE-B00E-3D5C6A82A20F}" destId="{A7D54247-297C-4B9F-8CC3-7D017953E8A7}" srcOrd="1" destOrd="0" presId="urn:microsoft.com/office/officeart/2005/8/layout/hierarchy6"/>
    <dgm:cxn modelId="{0ADFC377-8AF5-49F9-9EEB-6E78697D273D}" type="presParOf" srcId="{693693F6-2BB1-4FF2-A273-C1AEEBDAA8EA}" destId="{3DC2D85F-20B9-4C5E-8BAB-C7C187FE978B}" srcOrd="5" destOrd="0" presId="urn:microsoft.com/office/officeart/2005/8/layout/hierarchy6"/>
    <dgm:cxn modelId="{C5485D95-90D7-4E73-A4C6-AD254A591528}" type="presParOf" srcId="{3DC2D85F-20B9-4C5E-8BAB-C7C187FE978B}" destId="{9017B350-3772-47AA-934C-0DE8D683D33C}" srcOrd="0" destOrd="0" presId="urn:microsoft.com/office/officeart/2005/8/layout/hierarchy6"/>
    <dgm:cxn modelId="{E0266FE4-4D66-480E-841C-318252556D7F}" type="presParOf" srcId="{693693F6-2BB1-4FF2-A273-C1AEEBDAA8EA}" destId="{28FDE5DF-D3A9-4C4C-8BFB-340FF0D37BA5}" srcOrd="6" destOrd="0" presId="urn:microsoft.com/office/officeart/2005/8/layout/hierarchy6"/>
    <dgm:cxn modelId="{E22E71BE-9788-4827-AA28-5D7248E2D869}" type="presParOf" srcId="{28FDE5DF-D3A9-4C4C-8BFB-340FF0D37BA5}" destId="{5A3A324B-153E-4C9D-AD6E-8567A25ED7EC}" srcOrd="0" destOrd="0" presId="urn:microsoft.com/office/officeart/2005/8/layout/hierarchy6"/>
    <dgm:cxn modelId="{B5595DEA-FF3B-41FC-8952-499DBF28A7F0}" type="presParOf" srcId="{28FDE5DF-D3A9-4C4C-8BFB-340FF0D37BA5}" destId="{E6AFCCE0-298F-4668-9824-860A5F344D0D}" srcOrd="1" destOrd="0" presId="urn:microsoft.com/office/officeart/2005/8/layout/hierarchy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179E78-A712-47FB-AA18-9EDBEF4B7475}"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8CAD7B36-2B12-49B7-A4B1-4A50C2E662D9}">
      <dgm:prSet phldrT="[Text]" custT="1"/>
      <dgm:spPr>
        <a:solidFill>
          <a:schemeClr val="accent3">
            <a:lumMod val="40000"/>
            <a:lumOff val="60000"/>
          </a:schemeClr>
        </a:solidFill>
      </dgm:spPr>
      <dgm:t>
        <a:bodyPr/>
        <a:lstStyle/>
        <a:p>
          <a:r>
            <a:rPr lang="en-US" sz="1200" b="1" dirty="0" smtClean="0">
              <a:solidFill>
                <a:srgbClr val="C00000"/>
              </a:solidFill>
            </a:rPr>
            <a:t>Every Vulnerability in the World</a:t>
          </a:r>
          <a:endParaRPr lang="en-US" sz="1200" b="1" dirty="0">
            <a:solidFill>
              <a:srgbClr val="C00000"/>
            </a:solidFill>
          </a:endParaRPr>
        </a:p>
      </dgm:t>
    </dgm:pt>
    <dgm:pt modelId="{7D7F6021-2285-407A-B15A-B99F8B6B6B9A}" type="parTrans" cxnId="{0EAFBF4A-F1D1-4E0A-9F77-411935D37E24}">
      <dgm:prSet/>
      <dgm:spPr/>
      <dgm:t>
        <a:bodyPr/>
        <a:lstStyle/>
        <a:p>
          <a:endParaRPr lang="en-US" sz="3200" b="1"/>
        </a:p>
      </dgm:t>
    </dgm:pt>
    <dgm:pt modelId="{6F69E203-F7B7-4F2C-A796-BD6CB9F50CE8}" type="sibTrans" cxnId="{0EAFBF4A-F1D1-4E0A-9F77-411935D37E24}">
      <dgm:prSet/>
      <dgm:spPr/>
      <dgm:t>
        <a:bodyPr/>
        <a:lstStyle/>
        <a:p>
          <a:endParaRPr lang="en-US" sz="3200" b="1"/>
        </a:p>
      </dgm:t>
    </dgm:pt>
    <dgm:pt modelId="{646510A9-F88C-4B19-8BEF-B1712F068CF4}">
      <dgm:prSet phldrT="[Text]" custT="1"/>
      <dgm:spPr>
        <a:solidFill>
          <a:schemeClr val="accent3">
            <a:lumMod val="75000"/>
          </a:schemeClr>
        </a:solidFill>
      </dgm:spPr>
      <dgm:t>
        <a:bodyPr/>
        <a:lstStyle/>
        <a:p>
          <a:r>
            <a:rPr lang="en-US" sz="1200" b="1" dirty="0" smtClean="0"/>
            <a:t>Discovered by Someone (Somewhere, Sometime)</a:t>
          </a:r>
          <a:endParaRPr lang="en-US" sz="1200" b="1" dirty="0"/>
        </a:p>
      </dgm:t>
    </dgm:pt>
    <dgm:pt modelId="{313A048E-A8BA-405A-922A-BCF7562A4E9F}" type="parTrans" cxnId="{B3D8FA71-B86B-41E4-8991-6363D7445D9B}">
      <dgm:prSet/>
      <dgm:spPr/>
      <dgm:t>
        <a:bodyPr/>
        <a:lstStyle/>
        <a:p>
          <a:endParaRPr lang="en-US" sz="3200" b="1"/>
        </a:p>
      </dgm:t>
    </dgm:pt>
    <dgm:pt modelId="{6B870E33-DC6A-43F6-AC30-0001A87CC671}" type="sibTrans" cxnId="{B3D8FA71-B86B-41E4-8991-6363D7445D9B}">
      <dgm:prSet/>
      <dgm:spPr/>
      <dgm:t>
        <a:bodyPr/>
        <a:lstStyle/>
        <a:p>
          <a:endParaRPr lang="en-US" sz="3200" b="1"/>
        </a:p>
      </dgm:t>
    </dgm:pt>
    <dgm:pt modelId="{8F7F8447-B3AE-4897-A3D1-ABFF867C4E08}">
      <dgm:prSet phldrT="[Text]" custT="1"/>
      <dgm:spPr>
        <a:solidFill>
          <a:schemeClr val="accent4">
            <a:lumMod val="20000"/>
            <a:lumOff val="80000"/>
          </a:schemeClr>
        </a:solidFill>
      </dgm:spPr>
      <dgm:t>
        <a:bodyPr/>
        <a:lstStyle/>
        <a:p>
          <a:r>
            <a:rPr lang="en-US" sz="1200" b="1" dirty="0" smtClean="0">
              <a:solidFill>
                <a:srgbClr val="C00000"/>
              </a:solidFill>
            </a:rPr>
            <a:t>Disclosed (Somewhere, Sometime)</a:t>
          </a:r>
          <a:endParaRPr lang="en-US" sz="1200" b="1" dirty="0">
            <a:solidFill>
              <a:srgbClr val="C00000"/>
            </a:solidFill>
          </a:endParaRPr>
        </a:p>
      </dgm:t>
    </dgm:pt>
    <dgm:pt modelId="{85D67BEB-82EF-49D7-9328-53A7E629F7AE}" type="parTrans" cxnId="{A4A59E97-8DFA-4782-924D-591D042EDB2A}">
      <dgm:prSet/>
      <dgm:spPr/>
      <dgm:t>
        <a:bodyPr/>
        <a:lstStyle/>
        <a:p>
          <a:endParaRPr lang="en-US" sz="3200" b="1"/>
        </a:p>
      </dgm:t>
    </dgm:pt>
    <dgm:pt modelId="{F712B911-D19E-4514-AECB-AE12B4F63F9C}" type="sibTrans" cxnId="{A4A59E97-8DFA-4782-924D-591D042EDB2A}">
      <dgm:prSet/>
      <dgm:spPr/>
      <dgm:t>
        <a:bodyPr/>
        <a:lstStyle/>
        <a:p>
          <a:endParaRPr lang="en-US" sz="3200" b="1"/>
        </a:p>
      </dgm:t>
    </dgm:pt>
    <dgm:pt modelId="{0A28B3AD-6094-4F20-9A59-AEA99AB4B33B}">
      <dgm:prSet phldrT="[Text]" custT="1"/>
      <dgm:spPr>
        <a:solidFill>
          <a:schemeClr val="accent5">
            <a:lumMod val="20000"/>
            <a:lumOff val="80000"/>
          </a:schemeClr>
        </a:solidFill>
      </dgm:spPr>
      <dgm:t>
        <a:bodyPr/>
        <a:lstStyle/>
        <a:p>
          <a:r>
            <a:rPr lang="en-US" sz="1200" b="1" dirty="0" smtClean="0">
              <a:solidFill>
                <a:srgbClr val="C00000"/>
              </a:solidFill>
            </a:rPr>
            <a:t>Understandable </a:t>
          </a:r>
          <a:endParaRPr lang="en-US" sz="1200" b="1" dirty="0">
            <a:solidFill>
              <a:srgbClr val="C00000"/>
            </a:solidFill>
          </a:endParaRPr>
        </a:p>
      </dgm:t>
    </dgm:pt>
    <dgm:pt modelId="{F8AB5EBC-6C05-47D5-ACE0-95733C26E79E}" type="parTrans" cxnId="{90566E49-9BD1-4FF4-AA6F-897B20D83551}">
      <dgm:prSet/>
      <dgm:spPr/>
      <dgm:t>
        <a:bodyPr/>
        <a:lstStyle/>
        <a:p>
          <a:endParaRPr lang="en-US" sz="3200" b="1"/>
        </a:p>
      </dgm:t>
    </dgm:pt>
    <dgm:pt modelId="{67A57658-B98D-475F-A37B-E4B9DDE52B59}" type="sibTrans" cxnId="{90566E49-9BD1-4FF4-AA6F-897B20D83551}">
      <dgm:prSet/>
      <dgm:spPr/>
      <dgm:t>
        <a:bodyPr/>
        <a:lstStyle/>
        <a:p>
          <a:endParaRPr lang="en-US" sz="3200" b="1"/>
        </a:p>
      </dgm:t>
    </dgm:pt>
    <dgm:pt modelId="{5CE3BADB-F0B5-421D-97D6-0C763F6C7A6C}">
      <dgm:prSet phldrT="[Text]" custT="1"/>
      <dgm:spPr>
        <a:solidFill>
          <a:schemeClr val="bg2">
            <a:lumMod val="75000"/>
          </a:schemeClr>
        </a:solidFill>
      </dgm:spPr>
      <dgm:t>
        <a:bodyPr/>
        <a:lstStyle/>
        <a:p>
          <a:r>
            <a:rPr lang="en-US" sz="1200" b="1" dirty="0" smtClean="0">
              <a:solidFill>
                <a:srgbClr val="C00000"/>
              </a:solidFill>
            </a:rPr>
            <a:t>Important Enough to Investigate</a:t>
          </a:r>
          <a:endParaRPr lang="en-US" sz="1200" b="1" dirty="0">
            <a:solidFill>
              <a:srgbClr val="C00000"/>
            </a:solidFill>
          </a:endParaRPr>
        </a:p>
      </dgm:t>
    </dgm:pt>
    <dgm:pt modelId="{1097DB8A-4B36-4A35-B527-97BF28EBBBAE}" type="parTrans" cxnId="{0E534C52-808D-40B5-B9CD-744698ED7FD5}">
      <dgm:prSet/>
      <dgm:spPr/>
      <dgm:t>
        <a:bodyPr/>
        <a:lstStyle/>
        <a:p>
          <a:endParaRPr lang="en-US" sz="3200" b="1"/>
        </a:p>
      </dgm:t>
    </dgm:pt>
    <dgm:pt modelId="{8F911250-8FD9-4F4D-8EA0-9A2B34FE9003}" type="sibTrans" cxnId="{0E534C52-808D-40B5-B9CD-744698ED7FD5}">
      <dgm:prSet/>
      <dgm:spPr/>
      <dgm:t>
        <a:bodyPr/>
        <a:lstStyle/>
        <a:p>
          <a:endParaRPr lang="en-US" sz="3200" b="1"/>
        </a:p>
      </dgm:t>
    </dgm:pt>
    <dgm:pt modelId="{07B59E66-D4D0-45BF-854A-46AF44AB2004}">
      <dgm:prSet phldrT="[Text]" custT="1"/>
      <dgm:spPr/>
      <dgm:t>
        <a:bodyPr/>
        <a:lstStyle/>
        <a:p>
          <a:r>
            <a:rPr lang="en-US" sz="1200" b="1" dirty="0" smtClean="0"/>
            <a:t>Actionable</a:t>
          </a:r>
          <a:endParaRPr lang="en-US" sz="1200" b="1" dirty="0"/>
        </a:p>
      </dgm:t>
    </dgm:pt>
    <dgm:pt modelId="{6A387006-9AC4-4C95-9F8C-B4B321366B30}" type="parTrans" cxnId="{E805A97A-11F5-4018-AC8C-4888B3C6E090}">
      <dgm:prSet/>
      <dgm:spPr/>
      <dgm:t>
        <a:bodyPr/>
        <a:lstStyle/>
        <a:p>
          <a:endParaRPr lang="en-US"/>
        </a:p>
      </dgm:t>
    </dgm:pt>
    <dgm:pt modelId="{33F1DF18-910A-4D44-9E8B-3C5D7E4522AC}" type="sibTrans" cxnId="{E805A97A-11F5-4018-AC8C-4888B3C6E090}">
      <dgm:prSet/>
      <dgm:spPr/>
      <dgm:t>
        <a:bodyPr/>
        <a:lstStyle/>
        <a:p>
          <a:endParaRPr lang="en-US"/>
        </a:p>
      </dgm:t>
    </dgm:pt>
    <dgm:pt modelId="{B67CD861-A775-49D7-B143-91D559E692A7}" type="pres">
      <dgm:prSet presAssocID="{C7179E78-A712-47FB-AA18-9EDBEF4B7475}" presName="Name0" presStyleCnt="0">
        <dgm:presLayoutVars>
          <dgm:chMax val="7"/>
          <dgm:resizeHandles val="exact"/>
        </dgm:presLayoutVars>
      </dgm:prSet>
      <dgm:spPr/>
      <dgm:t>
        <a:bodyPr/>
        <a:lstStyle/>
        <a:p>
          <a:endParaRPr lang="en-US"/>
        </a:p>
      </dgm:t>
    </dgm:pt>
    <dgm:pt modelId="{2B07E35E-ADAB-4629-87E7-17A25DB58036}" type="pres">
      <dgm:prSet presAssocID="{C7179E78-A712-47FB-AA18-9EDBEF4B7475}" presName="comp1" presStyleCnt="0"/>
      <dgm:spPr/>
    </dgm:pt>
    <dgm:pt modelId="{5857B525-4183-4FB6-8380-1DEE06F805EC}" type="pres">
      <dgm:prSet presAssocID="{C7179E78-A712-47FB-AA18-9EDBEF4B7475}" presName="circle1" presStyleLbl="node1" presStyleIdx="0" presStyleCnt="6"/>
      <dgm:spPr/>
      <dgm:t>
        <a:bodyPr/>
        <a:lstStyle/>
        <a:p>
          <a:endParaRPr lang="en-US"/>
        </a:p>
      </dgm:t>
    </dgm:pt>
    <dgm:pt modelId="{DB59733F-24EA-47A6-947F-9AF290C19D38}" type="pres">
      <dgm:prSet presAssocID="{C7179E78-A712-47FB-AA18-9EDBEF4B7475}" presName="c1text" presStyleLbl="node1" presStyleIdx="0" presStyleCnt="6">
        <dgm:presLayoutVars>
          <dgm:bulletEnabled val="1"/>
        </dgm:presLayoutVars>
      </dgm:prSet>
      <dgm:spPr/>
      <dgm:t>
        <a:bodyPr/>
        <a:lstStyle/>
        <a:p>
          <a:endParaRPr lang="en-US"/>
        </a:p>
      </dgm:t>
    </dgm:pt>
    <dgm:pt modelId="{4CE069B6-7183-42E9-A7E8-F3F0595D42A6}" type="pres">
      <dgm:prSet presAssocID="{C7179E78-A712-47FB-AA18-9EDBEF4B7475}" presName="comp2" presStyleCnt="0"/>
      <dgm:spPr/>
    </dgm:pt>
    <dgm:pt modelId="{89B9E164-C7A9-49DB-B1A2-0F0103420101}" type="pres">
      <dgm:prSet presAssocID="{C7179E78-A712-47FB-AA18-9EDBEF4B7475}" presName="circle2" presStyleLbl="node1" presStyleIdx="1" presStyleCnt="6"/>
      <dgm:spPr/>
      <dgm:t>
        <a:bodyPr/>
        <a:lstStyle/>
        <a:p>
          <a:endParaRPr lang="en-US"/>
        </a:p>
      </dgm:t>
    </dgm:pt>
    <dgm:pt modelId="{42A73332-FE77-482D-8652-51C54F9CCD8A}" type="pres">
      <dgm:prSet presAssocID="{C7179E78-A712-47FB-AA18-9EDBEF4B7475}" presName="c2text" presStyleLbl="node1" presStyleIdx="1" presStyleCnt="6">
        <dgm:presLayoutVars>
          <dgm:bulletEnabled val="1"/>
        </dgm:presLayoutVars>
      </dgm:prSet>
      <dgm:spPr/>
      <dgm:t>
        <a:bodyPr/>
        <a:lstStyle/>
        <a:p>
          <a:endParaRPr lang="en-US"/>
        </a:p>
      </dgm:t>
    </dgm:pt>
    <dgm:pt modelId="{9FFB9FBE-2211-46A5-AA84-CA116A830759}" type="pres">
      <dgm:prSet presAssocID="{C7179E78-A712-47FB-AA18-9EDBEF4B7475}" presName="comp3" presStyleCnt="0"/>
      <dgm:spPr/>
    </dgm:pt>
    <dgm:pt modelId="{BC60415E-008F-440B-87DB-8A595E456E09}" type="pres">
      <dgm:prSet presAssocID="{C7179E78-A712-47FB-AA18-9EDBEF4B7475}" presName="circle3" presStyleLbl="node1" presStyleIdx="2" presStyleCnt="6"/>
      <dgm:spPr/>
      <dgm:t>
        <a:bodyPr/>
        <a:lstStyle/>
        <a:p>
          <a:endParaRPr lang="en-US"/>
        </a:p>
      </dgm:t>
    </dgm:pt>
    <dgm:pt modelId="{5A97613C-68EB-4D6C-AD73-CEBA586A5845}" type="pres">
      <dgm:prSet presAssocID="{C7179E78-A712-47FB-AA18-9EDBEF4B7475}" presName="c3text" presStyleLbl="node1" presStyleIdx="2" presStyleCnt="6">
        <dgm:presLayoutVars>
          <dgm:bulletEnabled val="1"/>
        </dgm:presLayoutVars>
      </dgm:prSet>
      <dgm:spPr/>
      <dgm:t>
        <a:bodyPr/>
        <a:lstStyle/>
        <a:p>
          <a:endParaRPr lang="en-US"/>
        </a:p>
      </dgm:t>
    </dgm:pt>
    <dgm:pt modelId="{44DE8C90-E1E5-4AD4-B97B-3F05A9B37EB7}" type="pres">
      <dgm:prSet presAssocID="{C7179E78-A712-47FB-AA18-9EDBEF4B7475}" presName="comp4" presStyleCnt="0"/>
      <dgm:spPr/>
    </dgm:pt>
    <dgm:pt modelId="{D83CDD93-6434-4CC1-91F2-28977F4CB76F}" type="pres">
      <dgm:prSet presAssocID="{C7179E78-A712-47FB-AA18-9EDBEF4B7475}" presName="circle4" presStyleLbl="node1" presStyleIdx="3" presStyleCnt="6"/>
      <dgm:spPr/>
      <dgm:t>
        <a:bodyPr/>
        <a:lstStyle/>
        <a:p>
          <a:endParaRPr lang="en-US"/>
        </a:p>
      </dgm:t>
    </dgm:pt>
    <dgm:pt modelId="{798AECF2-FF01-4BB2-870A-B57BD60596A8}" type="pres">
      <dgm:prSet presAssocID="{C7179E78-A712-47FB-AA18-9EDBEF4B7475}" presName="c4text" presStyleLbl="node1" presStyleIdx="3" presStyleCnt="6">
        <dgm:presLayoutVars>
          <dgm:bulletEnabled val="1"/>
        </dgm:presLayoutVars>
      </dgm:prSet>
      <dgm:spPr/>
      <dgm:t>
        <a:bodyPr/>
        <a:lstStyle/>
        <a:p>
          <a:endParaRPr lang="en-US"/>
        </a:p>
      </dgm:t>
    </dgm:pt>
    <dgm:pt modelId="{203B7DDC-7A7D-4BCF-9B55-878E6F6C3046}" type="pres">
      <dgm:prSet presAssocID="{C7179E78-A712-47FB-AA18-9EDBEF4B7475}" presName="comp5" presStyleCnt="0"/>
      <dgm:spPr/>
    </dgm:pt>
    <dgm:pt modelId="{8C00AA33-BC66-484E-A365-5F754D06C50A}" type="pres">
      <dgm:prSet presAssocID="{C7179E78-A712-47FB-AA18-9EDBEF4B7475}" presName="circle5" presStyleLbl="node1" presStyleIdx="4" presStyleCnt="6"/>
      <dgm:spPr/>
      <dgm:t>
        <a:bodyPr/>
        <a:lstStyle/>
        <a:p>
          <a:endParaRPr lang="en-US"/>
        </a:p>
      </dgm:t>
    </dgm:pt>
    <dgm:pt modelId="{900E77F5-F249-47F3-A9FF-2D2D62D70F08}" type="pres">
      <dgm:prSet presAssocID="{C7179E78-A712-47FB-AA18-9EDBEF4B7475}" presName="c5text" presStyleLbl="node1" presStyleIdx="4" presStyleCnt="6">
        <dgm:presLayoutVars>
          <dgm:bulletEnabled val="1"/>
        </dgm:presLayoutVars>
      </dgm:prSet>
      <dgm:spPr/>
      <dgm:t>
        <a:bodyPr/>
        <a:lstStyle/>
        <a:p>
          <a:endParaRPr lang="en-US"/>
        </a:p>
      </dgm:t>
    </dgm:pt>
    <dgm:pt modelId="{F40EE8B8-FA81-4D9A-B0F7-E530AEB482D2}" type="pres">
      <dgm:prSet presAssocID="{C7179E78-A712-47FB-AA18-9EDBEF4B7475}" presName="comp6" presStyleCnt="0"/>
      <dgm:spPr/>
    </dgm:pt>
    <dgm:pt modelId="{145C842B-B7E1-4A37-9B5A-06CCC311DAEE}" type="pres">
      <dgm:prSet presAssocID="{C7179E78-A712-47FB-AA18-9EDBEF4B7475}" presName="circle6" presStyleLbl="node1" presStyleIdx="5" presStyleCnt="6"/>
      <dgm:spPr/>
      <dgm:t>
        <a:bodyPr/>
        <a:lstStyle/>
        <a:p>
          <a:endParaRPr lang="en-US"/>
        </a:p>
      </dgm:t>
    </dgm:pt>
    <dgm:pt modelId="{CEDB65B2-FCCD-449D-80EE-C69918BACEA4}" type="pres">
      <dgm:prSet presAssocID="{C7179E78-A712-47FB-AA18-9EDBEF4B7475}" presName="c6text" presStyleLbl="node1" presStyleIdx="5" presStyleCnt="6">
        <dgm:presLayoutVars>
          <dgm:bulletEnabled val="1"/>
        </dgm:presLayoutVars>
      </dgm:prSet>
      <dgm:spPr/>
      <dgm:t>
        <a:bodyPr/>
        <a:lstStyle/>
        <a:p>
          <a:endParaRPr lang="en-US"/>
        </a:p>
      </dgm:t>
    </dgm:pt>
  </dgm:ptLst>
  <dgm:cxnLst>
    <dgm:cxn modelId="{A4A59E97-8DFA-4782-924D-591D042EDB2A}" srcId="{C7179E78-A712-47FB-AA18-9EDBEF4B7475}" destId="{8F7F8447-B3AE-4897-A3D1-ABFF867C4E08}" srcOrd="2" destOrd="0" parTransId="{85D67BEB-82EF-49D7-9328-53A7E629F7AE}" sibTransId="{F712B911-D19E-4514-AECB-AE12B4F63F9C}"/>
    <dgm:cxn modelId="{427B5982-42BC-47F0-BD37-35A17EC1FF72}" type="presOf" srcId="{07B59E66-D4D0-45BF-854A-46AF44AB2004}" destId="{CEDB65B2-FCCD-449D-80EE-C69918BACEA4}" srcOrd="1" destOrd="0" presId="urn:microsoft.com/office/officeart/2005/8/layout/venn2"/>
    <dgm:cxn modelId="{30CDAAD2-B9AD-46C1-A464-2F2CF421852D}" type="presOf" srcId="{5CE3BADB-F0B5-421D-97D6-0C763F6C7A6C}" destId="{8C00AA33-BC66-484E-A365-5F754D06C50A}" srcOrd="0" destOrd="0" presId="urn:microsoft.com/office/officeart/2005/8/layout/venn2"/>
    <dgm:cxn modelId="{72072BA3-9E8D-4C1E-8EDD-1E753668FAD0}" type="presOf" srcId="{8CAD7B36-2B12-49B7-A4B1-4A50C2E662D9}" destId="{DB59733F-24EA-47A6-947F-9AF290C19D38}" srcOrd="1" destOrd="0" presId="urn:microsoft.com/office/officeart/2005/8/layout/venn2"/>
    <dgm:cxn modelId="{E805A97A-11F5-4018-AC8C-4888B3C6E090}" srcId="{C7179E78-A712-47FB-AA18-9EDBEF4B7475}" destId="{07B59E66-D4D0-45BF-854A-46AF44AB2004}" srcOrd="5" destOrd="0" parTransId="{6A387006-9AC4-4C95-9F8C-B4B321366B30}" sibTransId="{33F1DF18-910A-4D44-9E8B-3C5D7E4522AC}"/>
    <dgm:cxn modelId="{C6D2D313-F32D-469B-BCC9-1DD48B5E054A}" type="presOf" srcId="{0A28B3AD-6094-4F20-9A59-AEA99AB4B33B}" destId="{798AECF2-FF01-4BB2-870A-B57BD60596A8}" srcOrd="1" destOrd="0" presId="urn:microsoft.com/office/officeart/2005/8/layout/venn2"/>
    <dgm:cxn modelId="{894B03AD-08CD-4E0C-8D68-C4FB3EE735BA}" type="presOf" srcId="{07B59E66-D4D0-45BF-854A-46AF44AB2004}" destId="{145C842B-B7E1-4A37-9B5A-06CCC311DAEE}" srcOrd="0" destOrd="0" presId="urn:microsoft.com/office/officeart/2005/8/layout/venn2"/>
    <dgm:cxn modelId="{7D23DA71-8EFC-4F14-9D44-012BC11ECE24}" type="presOf" srcId="{8CAD7B36-2B12-49B7-A4B1-4A50C2E662D9}" destId="{5857B525-4183-4FB6-8380-1DEE06F805EC}" srcOrd="0" destOrd="0" presId="urn:microsoft.com/office/officeart/2005/8/layout/venn2"/>
    <dgm:cxn modelId="{0E534C52-808D-40B5-B9CD-744698ED7FD5}" srcId="{C7179E78-A712-47FB-AA18-9EDBEF4B7475}" destId="{5CE3BADB-F0B5-421D-97D6-0C763F6C7A6C}" srcOrd="4" destOrd="0" parTransId="{1097DB8A-4B36-4A35-B527-97BF28EBBBAE}" sibTransId="{8F911250-8FD9-4F4D-8EA0-9A2B34FE9003}"/>
    <dgm:cxn modelId="{C2833A04-7DA3-4945-BE66-CA9DDA4C54AB}" type="presOf" srcId="{646510A9-F88C-4B19-8BEF-B1712F068CF4}" destId="{42A73332-FE77-482D-8652-51C54F9CCD8A}" srcOrd="1" destOrd="0" presId="urn:microsoft.com/office/officeart/2005/8/layout/venn2"/>
    <dgm:cxn modelId="{0EAFBF4A-F1D1-4E0A-9F77-411935D37E24}" srcId="{C7179E78-A712-47FB-AA18-9EDBEF4B7475}" destId="{8CAD7B36-2B12-49B7-A4B1-4A50C2E662D9}" srcOrd="0" destOrd="0" parTransId="{7D7F6021-2285-407A-B15A-B99F8B6B6B9A}" sibTransId="{6F69E203-F7B7-4F2C-A796-BD6CB9F50CE8}"/>
    <dgm:cxn modelId="{2D7C4B4F-4AF3-410C-A7F4-D543024BFB9C}" type="presOf" srcId="{0A28B3AD-6094-4F20-9A59-AEA99AB4B33B}" destId="{D83CDD93-6434-4CC1-91F2-28977F4CB76F}" srcOrd="0" destOrd="0" presId="urn:microsoft.com/office/officeart/2005/8/layout/venn2"/>
    <dgm:cxn modelId="{C4DBFC6A-EB06-4AF6-82BD-0091497D7E01}" type="presOf" srcId="{C7179E78-A712-47FB-AA18-9EDBEF4B7475}" destId="{B67CD861-A775-49D7-B143-91D559E692A7}" srcOrd="0" destOrd="0" presId="urn:microsoft.com/office/officeart/2005/8/layout/venn2"/>
    <dgm:cxn modelId="{6AE0D947-AAA9-4492-9B71-03A2AD4B2A7B}" type="presOf" srcId="{8F7F8447-B3AE-4897-A3D1-ABFF867C4E08}" destId="{5A97613C-68EB-4D6C-AD73-CEBA586A5845}" srcOrd="1" destOrd="0" presId="urn:microsoft.com/office/officeart/2005/8/layout/venn2"/>
    <dgm:cxn modelId="{0CE15020-D797-45C9-AFDC-60BA80558040}" type="presOf" srcId="{5CE3BADB-F0B5-421D-97D6-0C763F6C7A6C}" destId="{900E77F5-F249-47F3-A9FF-2D2D62D70F08}" srcOrd="1" destOrd="0" presId="urn:microsoft.com/office/officeart/2005/8/layout/venn2"/>
    <dgm:cxn modelId="{90566E49-9BD1-4FF4-AA6F-897B20D83551}" srcId="{C7179E78-A712-47FB-AA18-9EDBEF4B7475}" destId="{0A28B3AD-6094-4F20-9A59-AEA99AB4B33B}" srcOrd="3" destOrd="0" parTransId="{F8AB5EBC-6C05-47D5-ACE0-95733C26E79E}" sibTransId="{67A57658-B98D-475F-A37B-E4B9DDE52B59}"/>
    <dgm:cxn modelId="{B3D8FA71-B86B-41E4-8991-6363D7445D9B}" srcId="{C7179E78-A712-47FB-AA18-9EDBEF4B7475}" destId="{646510A9-F88C-4B19-8BEF-B1712F068CF4}" srcOrd="1" destOrd="0" parTransId="{313A048E-A8BA-405A-922A-BCF7562A4E9F}" sibTransId="{6B870E33-DC6A-43F6-AC30-0001A87CC671}"/>
    <dgm:cxn modelId="{237E99F7-FAB1-433F-9C7D-ED68C1C1E531}" type="presOf" srcId="{8F7F8447-B3AE-4897-A3D1-ABFF867C4E08}" destId="{BC60415E-008F-440B-87DB-8A595E456E09}" srcOrd="0" destOrd="0" presId="urn:microsoft.com/office/officeart/2005/8/layout/venn2"/>
    <dgm:cxn modelId="{D235B163-FFD7-404D-B4FE-A8AAF184B080}" type="presOf" srcId="{646510A9-F88C-4B19-8BEF-B1712F068CF4}" destId="{89B9E164-C7A9-49DB-B1A2-0F0103420101}" srcOrd="0" destOrd="0" presId="urn:microsoft.com/office/officeart/2005/8/layout/venn2"/>
    <dgm:cxn modelId="{4B08C2F1-5C09-4705-88E7-13F4E3B79D22}" type="presParOf" srcId="{B67CD861-A775-49D7-B143-91D559E692A7}" destId="{2B07E35E-ADAB-4629-87E7-17A25DB58036}" srcOrd="0" destOrd="0" presId="urn:microsoft.com/office/officeart/2005/8/layout/venn2"/>
    <dgm:cxn modelId="{65B9AA08-0E7A-4CBB-A89C-8205F8E299AE}" type="presParOf" srcId="{2B07E35E-ADAB-4629-87E7-17A25DB58036}" destId="{5857B525-4183-4FB6-8380-1DEE06F805EC}" srcOrd="0" destOrd="0" presId="urn:microsoft.com/office/officeart/2005/8/layout/venn2"/>
    <dgm:cxn modelId="{F1B91C81-591D-454A-87C7-5B48FBEAE4BE}" type="presParOf" srcId="{2B07E35E-ADAB-4629-87E7-17A25DB58036}" destId="{DB59733F-24EA-47A6-947F-9AF290C19D38}" srcOrd="1" destOrd="0" presId="urn:microsoft.com/office/officeart/2005/8/layout/venn2"/>
    <dgm:cxn modelId="{14A9CF0F-807C-4F54-ACFE-E66B2EFE2B91}" type="presParOf" srcId="{B67CD861-A775-49D7-B143-91D559E692A7}" destId="{4CE069B6-7183-42E9-A7E8-F3F0595D42A6}" srcOrd="1" destOrd="0" presId="urn:microsoft.com/office/officeart/2005/8/layout/venn2"/>
    <dgm:cxn modelId="{5D3D8D72-620B-4E39-B3E6-58C4763F1D51}" type="presParOf" srcId="{4CE069B6-7183-42E9-A7E8-F3F0595D42A6}" destId="{89B9E164-C7A9-49DB-B1A2-0F0103420101}" srcOrd="0" destOrd="0" presId="urn:microsoft.com/office/officeart/2005/8/layout/venn2"/>
    <dgm:cxn modelId="{54F51033-6406-4D9A-A66B-8E49BC2E1247}" type="presParOf" srcId="{4CE069B6-7183-42E9-A7E8-F3F0595D42A6}" destId="{42A73332-FE77-482D-8652-51C54F9CCD8A}" srcOrd="1" destOrd="0" presId="urn:microsoft.com/office/officeart/2005/8/layout/venn2"/>
    <dgm:cxn modelId="{6778BA10-97BD-4BD9-A6E8-B39ABA13C37A}" type="presParOf" srcId="{B67CD861-A775-49D7-B143-91D559E692A7}" destId="{9FFB9FBE-2211-46A5-AA84-CA116A830759}" srcOrd="2" destOrd="0" presId="urn:microsoft.com/office/officeart/2005/8/layout/venn2"/>
    <dgm:cxn modelId="{281CED0E-0F8D-4595-BCCE-8C3D23B4C125}" type="presParOf" srcId="{9FFB9FBE-2211-46A5-AA84-CA116A830759}" destId="{BC60415E-008F-440B-87DB-8A595E456E09}" srcOrd="0" destOrd="0" presId="urn:microsoft.com/office/officeart/2005/8/layout/venn2"/>
    <dgm:cxn modelId="{54461C52-E600-4683-8210-D204636C9060}" type="presParOf" srcId="{9FFB9FBE-2211-46A5-AA84-CA116A830759}" destId="{5A97613C-68EB-4D6C-AD73-CEBA586A5845}" srcOrd="1" destOrd="0" presId="urn:microsoft.com/office/officeart/2005/8/layout/venn2"/>
    <dgm:cxn modelId="{5ED44FF7-7071-4471-83E7-6DB8B1B6CF68}" type="presParOf" srcId="{B67CD861-A775-49D7-B143-91D559E692A7}" destId="{44DE8C90-E1E5-4AD4-B97B-3F05A9B37EB7}" srcOrd="3" destOrd="0" presId="urn:microsoft.com/office/officeart/2005/8/layout/venn2"/>
    <dgm:cxn modelId="{29FF7A8F-4E9C-4852-8F4F-402D29BF5D42}" type="presParOf" srcId="{44DE8C90-E1E5-4AD4-B97B-3F05A9B37EB7}" destId="{D83CDD93-6434-4CC1-91F2-28977F4CB76F}" srcOrd="0" destOrd="0" presId="urn:microsoft.com/office/officeart/2005/8/layout/venn2"/>
    <dgm:cxn modelId="{5E436FB3-4616-40ED-88AF-A64D68D86615}" type="presParOf" srcId="{44DE8C90-E1E5-4AD4-B97B-3F05A9B37EB7}" destId="{798AECF2-FF01-4BB2-870A-B57BD60596A8}" srcOrd="1" destOrd="0" presId="urn:microsoft.com/office/officeart/2005/8/layout/venn2"/>
    <dgm:cxn modelId="{BCCE7E67-0E40-437C-A182-909AABD83293}" type="presParOf" srcId="{B67CD861-A775-49D7-B143-91D559E692A7}" destId="{203B7DDC-7A7D-4BCF-9B55-878E6F6C3046}" srcOrd="4" destOrd="0" presId="urn:microsoft.com/office/officeart/2005/8/layout/venn2"/>
    <dgm:cxn modelId="{29470CB4-02B6-432B-81F4-B23BCAE25034}" type="presParOf" srcId="{203B7DDC-7A7D-4BCF-9B55-878E6F6C3046}" destId="{8C00AA33-BC66-484E-A365-5F754D06C50A}" srcOrd="0" destOrd="0" presId="urn:microsoft.com/office/officeart/2005/8/layout/venn2"/>
    <dgm:cxn modelId="{70CE6E57-B3F3-42F3-94CC-3CB041531698}" type="presParOf" srcId="{203B7DDC-7A7D-4BCF-9B55-878E6F6C3046}" destId="{900E77F5-F249-47F3-A9FF-2D2D62D70F08}" srcOrd="1" destOrd="0" presId="urn:microsoft.com/office/officeart/2005/8/layout/venn2"/>
    <dgm:cxn modelId="{DDEF2D29-FEDC-46C4-BFA6-B34EA410AF1B}" type="presParOf" srcId="{B67CD861-A775-49D7-B143-91D559E692A7}" destId="{F40EE8B8-FA81-4D9A-B0F7-E530AEB482D2}" srcOrd="5" destOrd="0" presId="urn:microsoft.com/office/officeart/2005/8/layout/venn2"/>
    <dgm:cxn modelId="{8AD46276-FDB5-47A3-A3E8-850A4DBE8797}" type="presParOf" srcId="{F40EE8B8-FA81-4D9A-B0F7-E530AEB482D2}" destId="{145C842B-B7E1-4A37-9B5A-06CCC311DAEE}" srcOrd="0" destOrd="0" presId="urn:microsoft.com/office/officeart/2005/8/layout/venn2"/>
    <dgm:cxn modelId="{3298C349-9ED0-4298-B26E-9309FCAEB670}" type="presParOf" srcId="{F40EE8B8-FA81-4D9A-B0F7-E530AEB482D2}" destId="{CEDB65B2-FCCD-449D-80EE-C69918BACEA4}"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A324B-153E-4C9D-AD6E-8567A25ED7EC}">
      <dsp:nvSpPr>
        <dsp:cNvPr id="0" name=""/>
        <dsp:cNvSpPr/>
      </dsp:nvSpPr>
      <dsp:spPr>
        <a:xfrm>
          <a:off x="0" y="4369733"/>
          <a:ext cx="8305800" cy="8135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t>Bug ID</a:t>
          </a:r>
          <a:endParaRPr lang="en-US" sz="2600" kern="1200" dirty="0"/>
        </a:p>
      </dsp:txBody>
      <dsp:txXfrm>
        <a:off x="0" y="4369733"/>
        <a:ext cx="2491740" cy="813546"/>
      </dsp:txXfrm>
    </dsp:sp>
    <dsp:sp modelId="{D51CB7F4-9412-453E-9A84-966C6AE96AB8}">
      <dsp:nvSpPr>
        <dsp:cNvPr id="0" name=""/>
        <dsp:cNvSpPr/>
      </dsp:nvSpPr>
      <dsp:spPr>
        <a:xfrm>
          <a:off x="0" y="3420595"/>
          <a:ext cx="8305800" cy="8135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t>Vulnerability ID</a:t>
          </a:r>
          <a:endParaRPr lang="en-US" sz="2600" kern="1200" dirty="0"/>
        </a:p>
      </dsp:txBody>
      <dsp:txXfrm>
        <a:off x="0" y="3420595"/>
        <a:ext cx="2491740" cy="813546"/>
      </dsp:txXfrm>
    </dsp:sp>
    <dsp:sp modelId="{9AC2714A-153B-49CC-B323-78ACD729582A}">
      <dsp:nvSpPr>
        <dsp:cNvPr id="0" name=""/>
        <dsp:cNvSpPr/>
      </dsp:nvSpPr>
      <dsp:spPr>
        <a:xfrm>
          <a:off x="0" y="2471457"/>
          <a:ext cx="8305800" cy="8135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t>Coordination ID</a:t>
          </a:r>
          <a:endParaRPr lang="en-US" sz="2600" kern="1200" dirty="0"/>
        </a:p>
      </dsp:txBody>
      <dsp:txXfrm>
        <a:off x="0" y="2471457"/>
        <a:ext cx="2491740" cy="813546"/>
      </dsp:txXfrm>
    </dsp:sp>
    <dsp:sp modelId="{FA33E717-BD44-4A61-88E5-011F726C4BEA}">
      <dsp:nvSpPr>
        <dsp:cNvPr id="0" name=""/>
        <dsp:cNvSpPr/>
      </dsp:nvSpPr>
      <dsp:spPr>
        <a:xfrm>
          <a:off x="0" y="1522320"/>
          <a:ext cx="8305800" cy="8135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t>Advisory ID</a:t>
          </a:r>
          <a:endParaRPr lang="en-US" sz="2600" kern="1200" dirty="0"/>
        </a:p>
      </dsp:txBody>
      <dsp:txXfrm>
        <a:off x="0" y="1522320"/>
        <a:ext cx="2491740" cy="813546"/>
      </dsp:txXfrm>
    </dsp:sp>
    <dsp:sp modelId="{ADA68A4D-0641-4E20-9F64-1A83B314C1A2}">
      <dsp:nvSpPr>
        <dsp:cNvPr id="0" name=""/>
        <dsp:cNvSpPr/>
      </dsp:nvSpPr>
      <dsp:spPr>
        <a:xfrm>
          <a:off x="5360848" y="1590115"/>
          <a:ext cx="1892746" cy="677955"/>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Microsoft Security Bulletin, Cisco Advisory, </a:t>
          </a:r>
          <a:r>
            <a:rPr lang="en-US" sz="1200" b="1" kern="1200" dirty="0" err="1" smtClean="0"/>
            <a:t>Secunia</a:t>
          </a:r>
          <a:r>
            <a:rPr lang="en-US" sz="1200" b="1" kern="1200" dirty="0" smtClean="0"/>
            <a:t> SA</a:t>
          </a:r>
        </a:p>
      </dsp:txBody>
      <dsp:txXfrm>
        <a:off x="5380705" y="1609972"/>
        <a:ext cx="1853032" cy="638241"/>
      </dsp:txXfrm>
    </dsp:sp>
    <dsp:sp modelId="{47D605AD-D8A4-4B52-9A36-B70D1A611717}">
      <dsp:nvSpPr>
        <dsp:cNvPr id="0" name=""/>
        <dsp:cNvSpPr/>
      </dsp:nvSpPr>
      <dsp:spPr>
        <a:xfrm>
          <a:off x="4985208" y="2268071"/>
          <a:ext cx="1322013" cy="271182"/>
        </a:xfrm>
        <a:custGeom>
          <a:avLst/>
          <a:gdLst/>
          <a:ahLst/>
          <a:cxnLst/>
          <a:rect l="0" t="0" r="0" b="0"/>
          <a:pathLst>
            <a:path>
              <a:moveTo>
                <a:pt x="1322013" y="0"/>
              </a:moveTo>
              <a:lnTo>
                <a:pt x="1322013" y="135591"/>
              </a:lnTo>
              <a:lnTo>
                <a:pt x="0" y="135591"/>
              </a:lnTo>
              <a:lnTo>
                <a:pt x="0" y="271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CC4FE7-87FA-46EB-9FCF-DFD90605F2F9}">
      <dsp:nvSpPr>
        <dsp:cNvPr id="0" name=""/>
        <dsp:cNvSpPr/>
      </dsp:nvSpPr>
      <dsp:spPr>
        <a:xfrm>
          <a:off x="4476742" y="2539253"/>
          <a:ext cx="1016933" cy="677955"/>
        </a:xfrm>
        <a:prstGeom prst="roundRect">
          <a:avLst>
            <a:gd name="adj" fmla="val 10000"/>
          </a:avLst>
        </a:prstGeom>
        <a:solidFill>
          <a:srgbClr val="C13FC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CVE-X</a:t>
          </a:r>
          <a:endParaRPr lang="en-US" sz="1300" b="1" kern="1200" dirty="0"/>
        </a:p>
      </dsp:txBody>
      <dsp:txXfrm>
        <a:off x="4496599" y="2559110"/>
        <a:ext cx="977219" cy="638241"/>
      </dsp:txXfrm>
    </dsp:sp>
    <dsp:sp modelId="{844282C2-9BCF-44B0-88A5-FB075BE05F04}">
      <dsp:nvSpPr>
        <dsp:cNvPr id="0" name=""/>
        <dsp:cNvSpPr/>
      </dsp:nvSpPr>
      <dsp:spPr>
        <a:xfrm>
          <a:off x="3663195" y="3217208"/>
          <a:ext cx="1322013" cy="271182"/>
        </a:xfrm>
        <a:custGeom>
          <a:avLst/>
          <a:gdLst/>
          <a:ahLst/>
          <a:cxnLst/>
          <a:rect l="0" t="0" r="0" b="0"/>
          <a:pathLst>
            <a:path>
              <a:moveTo>
                <a:pt x="1322013" y="0"/>
              </a:moveTo>
              <a:lnTo>
                <a:pt x="1322013" y="135591"/>
              </a:lnTo>
              <a:lnTo>
                <a:pt x="0" y="135591"/>
              </a:lnTo>
              <a:lnTo>
                <a:pt x="0" y="2711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EB0F1D-A24C-4372-ABB7-7E34CD89CBD0}">
      <dsp:nvSpPr>
        <dsp:cNvPr id="0" name=""/>
        <dsp:cNvSpPr/>
      </dsp:nvSpPr>
      <dsp:spPr>
        <a:xfrm>
          <a:off x="3154728" y="3488391"/>
          <a:ext cx="1016933" cy="677955"/>
        </a:xfrm>
        <a:prstGeom prst="roundRect">
          <a:avLst>
            <a:gd name="adj" fmla="val 10000"/>
          </a:avLst>
        </a:prstGeom>
        <a:solidFill>
          <a:srgbClr val="E17B7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OSVDB 1</a:t>
          </a:r>
          <a:endParaRPr lang="en-US" sz="1200" b="1" kern="1200" dirty="0">
            <a:solidFill>
              <a:schemeClr val="tx1"/>
            </a:solidFill>
          </a:endParaRPr>
        </a:p>
      </dsp:txBody>
      <dsp:txXfrm>
        <a:off x="3174585" y="3508248"/>
        <a:ext cx="977219" cy="638241"/>
      </dsp:txXfrm>
    </dsp:sp>
    <dsp:sp modelId="{65EF9429-A595-4E2A-B86D-63F9A40FA3A0}">
      <dsp:nvSpPr>
        <dsp:cNvPr id="0" name=""/>
        <dsp:cNvSpPr/>
      </dsp:nvSpPr>
      <dsp:spPr>
        <a:xfrm>
          <a:off x="3002188" y="4166346"/>
          <a:ext cx="661006" cy="271182"/>
        </a:xfrm>
        <a:custGeom>
          <a:avLst/>
          <a:gdLst/>
          <a:ahLst/>
          <a:cxnLst/>
          <a:rect l="0" t="0" r="0" b="0"/>
          <a:pathLst>
            <a:path>
              <a:moveTo>
                <a:pt x="661006" y="0"/>
              </a:moveTo>
              <a:lnTo>
                <a:pt x="661006" y="135591"/>
              </a:lnTo>
              <a:lnTo>
                <a:pt x="0" y="135591"/>
              </a:lnTo>
              <a:lnTo>
                <a:pt x="0" y="2711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CA40BF-9DBC-494C-A04B-264E4A74415A}">
      <dsp:nvSpPr>
        <dsp:cNvPr id="0" name=""/>
        <dsp:cNvSpPr/>
      </dsp:nvSpPr>
      <dsp:spPr>
        <a:xfrm>
          <a:off x="2493722" y="4437528"/>
          <a:ext cx="1016933" cy="677955"/>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Mozilla 1234</a:t>
          </a:r>
          <a:endParaRPr lang="en-US" sz="1200" b="1" kern="1200" dirty="0">
            <a:solidFill>
              <a:schemeClr val="tx1"/>
            </a:solidFill>
          </a:endParaRPr>
        </a:p>
      </dsp:txBody>
      <dsp:txXfrm>
        <a:off x="2513579" y="4457385"/>
        <a:ext cx="977219" cy="638241"/>
      </dsp:txXfrm>
    </dsp:sp>
    <dsp:sp modelId="{DFBEA533-6EC2-48C5-AA1D-CEB6966CD644}">
      <dsp:nvSpPr>
        <dsp:cNvPr id="0" name=""/>
        <dsp:cNvSpPr/>
      </dsp:nvSpPr>
      <dsp:spPr>
        <a:xfrm>
          <a:off x="3663195" y="4166346"/>
          <a:ext cx="661006" cy="271182"/>
        </a:xfrm>
        <a:custGeom>
          <a:avLst/>
          <a:gdLst/>
          <a:ahLst/>
          <a:cxnLst/>
          <a:rect l="0" t="0" r="0" b="0"/>
          <a:pathLst>
            <a:path>
              <a:moveTo>
                <a:pt x="0" y="0"/>
              </a:moveTo>
              <a:lnTo>
                <a:pt x="0" y="135591"/>
              </a:lnTo>
              <a:lnTo>
                <a:pt x="661006" y="135591"/>
              </a:lnTo>
              <a:lnTo>
                <a:pt x="661006" y="2711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B46679-7BD0-4A05-95F2-0E684EE6F0DD}">
      <dsp:nvSpPr>
        <dsp:cNvPr id="0" name=""/>
        <dsp:cNvSpPr/>
      </dsp:nvSpPr>
      <dsp:spPr>
        <a:xfrm>
          <a:off x="3815735" y="4437528"/>
          <a:ext cx="1016933" cy="677955"/>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Mozilla 5678</a:t>
          </a:r>
          <a:endParaRPr lang="en-US" sz="1200" b="1" kern="1200" dirty="0">
            <a:solidFill>
              <a:schemeClr val="tx1"/>
            </a:solidFill>
          </a:endParaRPr>
        </a:p>
      </dsp:txBody>
      <dsp:txXfrm>
        <a:off x="3835592" y="4457385"/>
        <a:ext cx="977219" cy="638241"/>
      </dsp:txXfrm>
    </dsp:sp>
    <dsp:sp modelId="{093A4E2A-DDB4-4B6C-8B11-69AD663FEB82}">
      <dsp:nvSpPr>
        <dsp:cNvPr id="0" name=""/>
        <dsp:cNvSpPr/>
      </dsp:nvSpPr>
      <dsp:spPr>
        <a:xfrm>
          <a:off x="4985208" y="3217208"/>
          <a:ext cx="1322013" cy="271182"/>
        </a:xfrm>
        <a:custGeom>
          <a:avLst/>
          <a:gdLst/>
          <a:ahLst/>
          <a:cxnLst/>
          <a:rect l="0" t="0" r="0" b="0"/>
          <a:pathLst>
            <a:path>
              <a:moveTo>
                <a:pt x="0" y="0"/>
              </a:moveTo>
              <a:lnTo>
                <a:pt x="0" y="135591"/>
              </a:lnTo>
              <a:lnTo>
                <a:pt x="1322013" y="135591"/>
              </a:lnTo>
              <a:lnTo>
                <a:pt x="1322013" y="2711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C0D51A-1C0B-45BE-84F9-66D4ACA30986}">
      <dsp:nvSpPr>
        <dsp:cNvPr id="0" name=""/>
        <dsp:cNvSpPr/>
      </dsp:nvSpPr>
      <dsp:spPr>
        <a:xfrm>
          <a:off x="5798755" y="3488391"/>
          <a:ext cx="1016933" cy="677955"/>
        </a:xfrm>
        <a:prstGeom prst="roundRect">
          <a:avLst>
            <a:gd name="adj" fmla="val 10000"/>
          </a:avLst>
        </a:prstGeom>
        <a:solidFill>
          <a:srgbClr val="E17B7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X-Force 2</a:t>
          </a:r>
          <a:endParaRPr lang="en-US" sz="1200" b="1" kern="1200" dirty="0">
            <a:solidFill>
              <a:schemeClr val="tx1"/>
            </a:solidFill>
          </a:endParaRPr>
        </a:p>
      </dsp:txBody>
      <dsp:txXfrm>
        <a:off x="5818612" y="3508248"/>
        <a:ext cx="977219" cy="638241"/>
      </dsp:txXfrm>
    </dsp:sp>
    <dsp:sp modelId="{C169EE0C-6C43-4AC9-A08B-9DABA28E4CAD}">
      <dsp:nvSpPr>
        <dsp:cNvPr id="0" name=""/>
        <dsp:cNvSpPr/>
      </dsp:nvSpPr>
      <dsp:spPr>
        <a:xfrm>
          <a:off x="5646215" y="4166346"/>
          <a:ext cx="661006" cy="271182"/>
        </a:xfrm>
        <a:custGeom>
          <a:avLst/>
          <a:gdLst/>
          <a:ahLst/>
          <a:cxnLst/>
          <a:rect l="0" t="0" r="0" b="0"/>
          <a:pathLst>
            <a:path>
              <a:moveTo>
                <a:pt x="661006" y="0"/>
              </a:moveTo>
              <a:lnTo>
                <a:pt x="661006" y="135591"/>
              </a:lnTo>
              <a:lnTo>
                <a:pt x="0" y="135591"/>
              </a:lnTo>
              <a:lnTo>
                <a:pt x="0" y="2711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002EFF-211F-41D6-859D-C25F5143E8DF}">
      <dsp:nvSpPr>
        <dsp:cNvPr id="0" name=""/>
        <dsp:cNvSpPr/>
      </dsp:nvSpPr>
      <dsp:spPr>
        <a:xfrm>
          <a:off x="5137748" y="4437528"/>
          <a:ext cx="1016933" cy="677955"/>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CsC-1</a:t>
          </a:r>
          <a:endParaRPr lang="en-US" sz="1200" b="1" kern="1200" dirty="0">
            <a:solidFill>
              <a:schemeClr val="tx1"/>
            </a:solidFill>
          </a:endParaRPr>
        </a:p>
      </dsp:txBody>
      <dsp:txXfrm>
        <a:off x="5157605" y="4457385"/>
        <a:ext cx="977219" cy="638241"/>
      </dsp:txXfrm>
    </dsp:sp>
    <dsp:sp modelId="{A65F60DF-3A46-479D-B050-6E09125C8DCF}">
      <dsp:nvSpPr>
        <dsp:cNvPr id="0" name=""/>
        <dsp:cNvSpPr/>
      </dsp:nvSpPr>
      <dsp:spPr>
        <a:xfrm>
          <a:off x="6307221" y="4166346"/>
          <a:ext cx="661006" cy="271182"/>
        </a:xfrm>
        <a:custGeom>
          <a:avLst/>
          <a:gdLst/>
          <a:ahLst/>
          <a:cxnLst/>
          <a:rect l="0" t="0" r="0" b="0"/>
          <a:pathLst>
            <a:path>
              <a:moveTo>
                <a:pt x="0" y="0"/>
              </a:moveTo>
              <a:lnTo>
                <a:pt x="0" y="135591"/>
              </a:lnTo>
              <a:lnTo>
                <a:pt x="661006" y="135591"/>
              </a:lnTo>
              <a:lnTo>
                <a:pt x="661006" y="2711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63E646-2423-4BDC-851F-5090522832C8}">
      <dsp:nvSpPr>
        <dsp:cNvPr id="0" name=""/>
        <dsp:cNvSpPr/>
      </dsp:nvSpPr>
      <dsp:spPr>
        <a:xfrm>
          <a:off x="6459761" y="4437528"/>
          <a:ext cx="1016933" cy="677955"/>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CsC-2</a:t>
          </a:r>
          <a:endParaRPr lang="en-US" sz="1200" b="1" kern="1200" dirty="0">
            <a:solidFill>
              <a:schemeClr val="tx1"/>
            </a:solidFill>
          </a:endParaRPr>
        </a:p>
      </dsp:txBody>
      <dsp:txXfrm>
        <a:off x="6479618" y="4457385"/>
        <a:ext cx="977219" cy="638241"/>
      </dsp:txXfrm>
    </dsp:sp>
    <dsp:sp modelId="{09D55AE9-6CEE-4892-9A46-A6D62DA3CFB1}">
      <dsp:nvSpPr>
        <dsp:cNvPr id="0" name=""/>
        <dsp:cNvSpPr/>
      </dsp:nvSpPr>
      <dsp:spPr>
        <a:xfrm>
          <a:off x="6307221" y="2268071"/>
          <a:ext cx="1322013" cy="271182"/>
        </a:xfrm>
        <a:custGeom>
          <a:avLst/>
          <a:gdLst/>
          <a:ahLst/>
          <a:cxnLst/>
          <a:rect l="0" t="0" r="0" b="0"/>
          <a:pathLst>
            <a:path>
              <a:moveTo>
                <a:pt x="0" y="0"/>
              </a:moveTo>
              <a:lnTo>
                <a:pt x="0" y="135591"/>
              </a:lnTo>
              <a:lnTo>
                <a:pt x="1322013" y="135591"/>
              </a:lnTo>
              <a:lnTo>
                <a:pt x="1322013" y="271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08A653-1BF2-40E6-84FE-DF0F16D91E7B}">
      <dsp:nvSpPr>
        <dsp:cNvPr id="0" name=""/>
        <dsp:cNvSpPr/>
      </dsp:nvSpPr>
      <dsp:spPr>
        <a:xfrm>
          <a:off x="7120768" y="2539253"/>
          <a:ext cx="1016933" cy="677955"/>
        </a:xfrm>
        <a:prstGeom prst="roundRect">
          <a:avLst>
            <a:gd name="adj" fmla="val 10000"/>
          </a:avLst>
        </a:prstGeom>
        <a:solidFill>
          <a:srgbClr val="C13FC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CVE-Y</a:t>
          </a:r>
          <a:endParaRPr lang="en-US" sz="1300" b="1" kern="1200" dirty="0"/>
        </a:p>
      </dsp:txBody>
      <dsp:txXfrm>
        <a:off x="7140625" y="2559110"/>
        <a:ext cx="977219" cy="638241"/>
      </dsp:txXfrm>
    </dsp:sp>
    <dsp:sp modelId="{E39CFB98-4715-425F-9F0A-3AEDE96CD193}">
      <dsp:nvSpPr>
        <dsp:cNvPr id="0" name=""/>
        <dsp:cNvSpPr/>
      </dsp:nvSpPr>
      <dsp:spPr>
        <a:xfrm>
          <a:off x="7583515" y="3217208"/>
          <a:ext cx="91440" cy="271182"/>
        </a:xfrm>
        <a:custGeom>
          <a:avLst/>
          <a:gdLst/>
          <a:ahLst/>
          <a:cxnLst/>
          <a:rect l="0" t="0" r="0" b="0"/>
          <a:pathLst>
            <a:path>
              <a:moveTo>
                <a:pt x="45720" y="0"/>
              </a:moveTo>
              <a:lnTo>
                <a:pt x="45720" y="2711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8C5A86-CA27-4547-8C54-C46C3E6CA2B4}">
      <dsp:nvSpPr>
        <dsp:cNvPr id="0" name=""/>
        <dsp:cNvSpPr/>
      </dsp:nvSpPr>
      <dsp:spPr>
        <a:xfrm>
          <a:off x="7120768" y="3488391"/>
          <a:ext cx="1016933" cy="677955"/>
        </a:xfrm>
        <a:prstGeom prst="roundRect">
          <a:avLst>
            <a:gd name="adj" fmla="val 10000"/>
          </a:avLst>
        </a:prstGeom>
        <a:solidFill>
          <a:srgbClr val="E17B7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CERT-VU 3</a:t>
          </a:r>
          <a:endParaRPr lang="en-US" sz="1200" b="1" kern="1200" dirty="0">
            <a:solidFill>
              <a:schemeClr val="tx1"/>
            </a:solidFill>
          </a:endParaRPr>
        </a:p>
      </dsp:txBody>
      <dsp:txXfrm>
        <a:off x="7140625" y="3508248"/>
        <a:ext cx="977219" cy="6382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7B525-4183-4FB6-8380-1DEE06F805EC}">
      <dsp:nvSpPr>
        <dsp:cNvPr id="0" name=""/>
        <dsp:cNvSpPr/>
      </dsp:nvSpPr>
      <dsp:spPr>
        <a:xfrm>
          <a:off x="546099" y="0"/>
          <a:ext cx="5156200" cy="5156200"/>
        </a:xfrm>
        <a:prstGeom prst="ellipse">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C00000"/>
              </a:solidFill>
            </a:rPr>
            <a:t>Every Vulnerability in the World</a:t>
          </a:r>
          <a:endParaRPr lang="en-US" sz="1200" b="1" kern="1200" dirty="0">
            <a:solidFill>
              <a:srgbClr val="C00000"/>
            </a:solidFill>
          </a:endParaRPr>
        </a:p>
      </dsp:txBody>
      <dsp:txXfrm>
        <a:off x="2157412" y="257810"/>
        <a:ext cx="1933575" cy="515620"/>
      </dsp:txXfrm>
    </dsp:sp>
    <dsp:sp modelId="{89B9E164-C7A9-49DB-B1A2-0F0103420101}">
      <dsp:nvSpPr>
        <dsp:cNvPr id="0" name=""/>
        <dsp:cNvSpPr/>
      </dsp:nvSpPr>
      <dsp:spPr>
        <a:xfrm>
          <a:off x="932814" y="773429"/>
          <a:ext cx="4382770" cy="4382770"/>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Discovered by Someone (Somewhere, Sometime)</a:t>
          </a:r>
          <a:endParaRPr lang="en-US" sz="1200" b="1" kern="1200" dirty="0"/>
        </a:p>
      </dsp:txBody>
      <dsp:txXfrm>
        <a:off x="2179165" y="1025439"/>
        <a:ext cx="1890069" cy="504018"/>
      </dsp:txXfrm>
    </dsp:sp>
    <dsp:sp modelId="{BC60415E-008F-440B-87DB-8A595E456E09}">
      <dsp:nvSpPr>
        <dsp:cNvPr id="0" name=""/>
        <dsp:cNvSpPr/>
      </dsp:nvSpPr>
      <dsp:spPr>
        <a:xfrm>
          <a:off x="1319529" y="1546860"/>
          <a:ext cx="3609340" cy="3609340"/>
        </a:xfrm>
        <a:prstGeom prst="ellipse">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C00000"/>
              </a:solidFill>
            </a:rPr>
            <a:t>Disclosed (Somewhere, Sometime)</a:t>
          </a:r>
          <a:endParaRPr lang="en-US" sz="1200" b="1" kern="1200" dirty="0">
            <a:solidFill>
              <a:srgbClr val="C00000"/>
            </a:solidFill>
          </a:endParaRPr>
        </a:p>
      </dsp:txBody>
      <dsp:txXfrm>
        <a:off x="2190283" y="1795904"/>
        <a:ext cx="1867833" cy="498088"/>
      </dsp:txXfrm>
    </dsp:sp>
    <dsp:sp modelId="{D83CDD93-6434-4CC1-91F2-28977F4CB76F}">
      <dsp:nvSpPr>
        <dsp:cNvPr id="0" name=""/>
        <dsp:cNvSpPr/>
      </dsp:nvSpPr>
      <dsp:spPr>
        <a:xfrm>
          <a:off x="1706244" y="2320290"/>
          <a:ext cx="2835910" cy="2835910"/>
        </a:xfrm>
        <a:prstGeom prst="ellipse">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C00000"/>
              </a:solidFill>
            </a:rPr>
            <a:t>Understandable </a:t>
          </a:r>
          <a:endParaRPr lang="en-US" sz="1200" b="1" kern="1200" dirty="0">
            <a:solidFill>
              <a:srgbClr val="C00000"/>
            </a:solidFill>
          </a:endParaRPr>
        </a:p>
      </dsp:txBody>
      <dsp:txXfrm>
        <a:off x="2358504" y="2575521"/>
        <a:ext cx="1531391" cy="510463"/>
      </dsp:txXfrm>
    </dsp:sp>
    <dsp:sp modelId="{8C00AA33-BC66-484E-A365-5F754D06C50A}">
      <dsp:nvSpPr>
        <dsp:cNvPr id="0" name=""/>
        <dsp:cNvSpPr/>
      </dsp:nvSpPr>
      <dsp:spPr>
        <a:xfrm>
          <a:off x="2092959" y="3093720"/>
          <a:ext cx="2062480" cy="2062480"/>
        </a:xfrm>
        <a:prstGeom prst="ellips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C00000"/>
              </a:solidFill>
            </a:rPr>
            <a:t>Important Enough to Investigate</a:t>
          </a:r>
          <a:endParaRPr lang="en-US" sz="1200" b="1" kern="1200" dirty="0">
            <a:solidFill>
              <a:srgbClr val="C00000"/>
            </a:solidFill>
          </a:endParaRPr>
        </a:p>
      </dsp:txBody>
      <dsp:txXfrm>
        <a:off x="2453893" y="3351530"/>
        <a:ext cx="1340612" cy="515620"/>
      </dsp:txXfrm>
    </dsp:sp>
    <dsp:sp modelId="{145C842B-B7E1-4A37-9B5A-06CCC311DAEE}">
      <dsp:nvSpPr>
        <dsp:cNvPr id="0" name=""/>
        <dsp:cNvSpPr/>
      </dsp:nvSpPr>
      <dsp:spPr>
        <a:xfrm>
          <a:off x="2479675" y="3867150"/>
          <a:ext cx="1289050" cy="12890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Actionable</a:t>
          </a:r>
          <a:endParaRPr lang="en-US" sz="1200" b="1" kern="1200" dirty="0"/>
        </a:p>
      </dsp:txBody>
      <dsp:txXfrm>
        <a:off x="2668452" y="4189412"/>
        <a:ext cx="911495" cy="6445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EDA65-85F3-4607-BDE8-BD264A5FF452}" type="datetimeFigureOut">
              <a:rPr lang="en-US" smtClean="0"/>
              <a:pPr/>
              <a:t>7/30/2013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2956C1-5FAD-4C0F-8309-22DC033F6368}" type="slidenum">
              <a:rPr lang="en-US" smtClean="0"/>
              <a:pPr/>
              <a:t>‹#›</a:t>
            </a:fld>
            <a:endParaRPr lang="en-US"/>
          </a:p>
        </p:txBody>
      </p:sp>
    </p:spTree>
    <p:extLst>
      <p:ext uri="{BB962C8B-B14F-4D97-AF65-F5344CB8AC3E}">
        <p14:creationId xmlns:p14="http://schemas.microsoft.com/office/powerpoint/2010/main" val="3360705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blackhat.com/us-13/briefings.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hyperlink" Target="http://www.eweek.com/security/software-vulnerabilities-rise-again-after-5-year-decline/" TargetMode="External"/><Relationship Id="rId2" Type="http://schemas.openxmlformats.org/officeDocument/2006/relationships/slide" Target="../slides/slide102.xml"/><Relationship Id="rId1" Type="http://schemas.openxmlformats.org/officeDocument/2006/relationships/notesMaster" Target="../notesMasters/notesMaster1.xml"/><Relationship Id="rId4" Type="http://schemas.openxmlformats.org/officeDocument/2006/relationships/hyperlink" Target="http://pandawhale.com/post/4993/a-moving-rock-what-sorcery-is-this" TargetMode="Externa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3" Type="http://schemas.openxmlformats.org/officeDocument/2006/relationships/hyperlink" Target="http://www.chrispbacon.org/" TargetMode="External"/><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geekosystem.com/true-facts-naked-mole-ra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3" Type="http://schemas.openxmlformats.org/officeDocument/2006/relationships/hyperlink" Target="http://en.wikipedia.org/wiki/Funding_bias" TargetMode="External"/><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3" Type="http://schemas.openxmlformats.org/officeDocument/2006/relationships/hyperlink" Target="https://en.wikipedia.org/wiki/Systematic_errors" TargetMode="External"/><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3" Type="http://schemas.openxmlformats.org/officeDocument/2006/relationships/hyperlink" Target="http://articles.mercola.com/sites/articles/archive/2013/02/13/publication-bias.aspx" TargetMode="External"/><Relationship Id="rId2" Type="http://schemas.openxmlformats.org/officeDocument/2006/relationships/slide" Target="../slides/slide136.xml"/><Relationship Id="rId1" Type="http://schemas.openxmlformats.org/officeDocument/2006/relationships/notesMaster" Target="../notesMasters/notesMaster1.xml"/><Relationship Id="rId4" Type="http://schemas.openxmlformats.org/officeDocument/2006/relationships/hyperlink" Target="https://en.wikipedia.org/wiki/Publication_bias" TargetMode="Externa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3" Type="http://schemas.openxmlformats.org/officeDocument/2006/relationships/hyperlink" Target="http://dankaminsky.com/2011/03/11/fuzzmark/" TargetMode="External"/><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n.wikipedia.org/wiki/Selection_bias"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iki.ecdc.europa.eu/fem/w/wiki/selection-bias.aspx"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Tardigrad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n.wikipedia.org/wiki/Selection_bia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photos.denverpost.com/2012/04/23/photos-no-crime-in-being-squirrely/"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n.wikipedia.org/wiki/Selection_bias"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en.wikipedia.org/wiki/Lampre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wikipedia.org/wiki/Platypu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humanewatch.org/what_does_the_pet_sheltering_community_really_think_about_hsu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humanewatch.org/images/uploads/KittenMegaphone.jpg"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en.wikipedia.org/wiki/Reporting_bias"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en.wikipedia.org/wiki/Publication_bias" TargetMode="External"/><Relationship Id="rId4" Type="http://schemas.openxmlformats.org/officeDocument/2006/relationships/hyperlink" Target="http://articles.mercola.com/sites/articles/archive/2013/02/13/publication-bias.aspx"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n.wikipedia.org/wiki/Echidna"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en.wikipedia.org/wiki/Self-report_study"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conflict.lshtm.ac.uk/page_39.htm" TargetMode="External"/><Relationship Id="rId4" Type="http://schemas.openxmlformats.org/officeDocument/2006/relationships/hyperlink" Target="https://wiki.ecdc.europa.eu/fem/w/fem/information-measurement-bias.aspx"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first.org/cvss/cvss-guide.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en.wikipedia.org/wiki/IT_asset_management"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fodrizzle.com/2012/04/03/waiting-in-lin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en.wikipedia.org/wiki/Capybara"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en.wikipedia.org/wiki/Grumpy_Cat"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blogs.csoonline.com/application-security/2228/former-zdi-researchers-form-new-company-called-exodus-intelligence"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blog.osvdb.org/category/vulnerability-statistic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dankaminsky.com/2011/03/11/fuzzmark/"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www.slideshare.net/dakami/showing-how-security-has-and-hasnt-improved-after-ten-years-of-trying" TargetMode="Externa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i3.kym-cdn.com/photos/images/original/000/174/619/honey-badger-poster.jpg"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thefreelibrary.com/Web+Browsers,+Desktop+Software+Top+%22Dirty+Dozen%22+Apps+List.-a0242199587"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www.cvedetails.com/top-50-product-cvssscore-distribution.php"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www.cvedetails.com/top-50-vendor-cvssscore-distribution.php"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gizmodo.com/5977989/internet-explorer-vs-murder-rate-will-be-your-favorite-chart-today"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twitter.com/altonncf/status/293392615225823232"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cve.mitre.org/data/board/archives/2012-09/msg00000.html"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en.wikipedia.org/wiki/List_of_fictional_countries"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blog.osvdb.org/2009/12/19/adobe-qualys-cve-and-math/"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listverse.com/2013/03/25/10-weird-cases-of-incredible-animal-evolution/"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Epidemiology"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en.wikipedia.org/wiki/Design_of_experiments" TargetMode="Externa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en.wikipedia.org/wiki/Pink_fairy_armadillo"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www.securityweek.com/dirty-dozen-list-top-desktop-applications-security-vulnerabilities" TargetMode="External"/><Relationship Id="rId2" Type="http://schemas.openxmlformats.org/officeDocument/2006/relationships/slide" Target="../slides/slide84.xml"/><Relationship Id="rId1" Type="http://schemas.openxmlformats.org/officeDocument/2006/relationships/notesMaster" Target="../notesMasters/notesMaster1.xml"/><Relationship Id="rId4" Type="http://schemas.openxmlformats.org/officeDocument/2006/relationships/hyperlink" Target="http://www.eweek.com/security/software-vulnerabilities-rise-again-after-5-year-decline/" TargetMode="Externa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www.scmagazine.com/the-ghosts-of-microsoft-patch-present-and-future/article/273882/1/" TargetMode="External"/><Relationship Id="rId2" Type="http://schemas.openxmlformats.org/officeDocument/2006/relationships/slide" Target="../slides/slide85.xml"/><Relationship Id="rId1" Type="http://schemas.openxmlformats.org/officeDocument/2006/relationships/notesMaster" Target="../notesMasters/notesMaster1.xml"/><Relationship Id="rId6" Type="http://schemas.openxmlformats.org/officeDocument/2006/relationships/hyperlink" Target="http://www.eweek.com/security/software-vulnerabilities-rise-again-after-5-year-decline/" TargetMode="External"/><Relationship Id="rId5" Type="http://schemas.openxmlformats.org/officeDocument/2006/relationships/hyperlink" Target="http://blog.osvdb.org/2009/12/19/adobe-qualys-cve-and-math/" TargetMode="External"/><Relationship Id="rId4" Type="http://schemas.openxmlformats.org/officeDocument/2006/relationships/hyperlink" Target="http://news.cnet.com/8301-27080_3-10417785-245.html" TargetMode="Externa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www.youtube.com/watch?v=PJnn-wMPU9w"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web.nvd.nist.gov/view/vuln/search-results?adv_search=true&amp;cves=on&amp;cve_id=&amp;query=&amp;cwe_id=&amp;cpe_vendor=cpe:/:apple&amp;cpe_product=cpe:/o:apple:iphone_os&amp;cpe_version=&amp;pub_date_start_month=-1&amp;pub_date_start_year=-1&amp;pub_date_end_month=-1&amp;pub_date_end_year=-1&amp;mod_date_start_month=-1&amp;mod_date_start_year=-1&amp;mod_date_end_month=-1&amp;mod_date_end_year=-1&amp;cvss_sev_base=&amp;cvss_av=&amp;cvss_ac=&amp;cvss_au=&amp;cvss_c=&amp;cvss_i=&amp;cvss_a="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lapbandgalsjourney.blogspot.com/2011/07/i-has-sad.html" TargetMode="External"/><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http://www.dailyvowelmovements.com/2012/08/you-otter-be-ashamed-of-yourself.html" TargetMode="External"/><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3" Type="http://schemas.openxmlformats.org/officeDocument/2006/relationships/hyperlink" Target="http://krebsonsecurity.com/2010/11/why-counting-flaws-is-flawed/" TargetMode="External"/><Relationship Id="rId2" Type="http://schemas.openxmlformats.org/officeDocument/2006/relationships/slide" Target="../slides/slide96.xml"/><Relationship Id="rId1" Type="http://schemas.openxmlformats.org/officeDocument/2006/relationships/notesMaster" Target="../notesMasters/notesMaster1.xml"/><Relationship Id="rId4" Type="http://schemas.openxmlformats.org/officeDocument/2006/relationships/hyperlink" Target="http://en.wikipedia.org/wiki/Stoat" TargetMode="External"/></Relationships>
</file>

<file path=ppt/notesSlides/_rels/notesSlide95.xml.rels><?xml version="1.0" encoding="UTF-8" standalone="yes"?>
<Relationships xmlns="http://schemas.openxmlformats.org/package/2006/relationships"><Relationship Id="rId3" Type="http://schemas.openxmlformats.org/officeDocument/2006/relationships/hyperlink" Target="http://krebsonsecurity.com/2010/11/why-counting-flaws-is-flawed/" TargetMode="External"/><Relationship Id="rId2" Type="http://schemas.openxmlformats.org/officeDocument/2006/relationships/slide" Target="../slides/slide97.xml"/><Relationship Id="rId1" Type="http://schemas.openxmlformats.org/officeDocument/2006/relationships/notesMaster" Target="../notesMasters/notesMaster1.xml"/><Relationship Id="rId5" Type="http://schemas.openxmlformats.org/officeDocument/2006/relationships/hyperlink" Target="http://www.washingtonpost.com/wp-srv/technology/daily/graphics/index20070104.html" TargetMode="External"/><Relationship Id="rId4" Type="http://schemas.openxmlformats.org/officeDocument/2006/relationships/hyperlink" Target="http://voices.washingtonpost.com/securityfix/2007/01/internet_explorer_unsafe_for_2.html" TargetMode="External"/></Relationships>
</file>

<file path=ppt/notesSlides/_rels/notesSlide96.xml.rels><?xml version="1.0" encoding="UTF-8" standalone="yes"?>
<Relationships xmlns="http://schemas.openxmlformats.org/package/2006/relationships"><Relationship Id="rId3" Type="http://schemas.openxmlformats.org/officeDocument/2006/relationships/hyperlink" Target="http://news.cnet.com/8301-27080_3-10417785-245.html" TargetMode="External"/><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http://www.securityweek.com/dirty-dozen-list-top-desktop-applications-security-vulnerabilities" TargetMode="External"/><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3" Type="http://schemas.openxmlformats.org/officeDocument/2006/relationships/hyperlink" Target="http://blogs.iss.net/archive/2008Top10VulnResearc.html" TargetMode="External"/><Relationship Id="rId2" Type="http://schemas.openxmlformats.org/officeDocument/2006/relationships/slide" Target="../slides/slide100.xml"/><Relationship Id="rId1" Type="http://schemas.openxmlformats.org/officeDocument/2006/relationships/notesMaster" Target="../notesMasters/notesMaster1.xml"/><Relationship Id="rId4" Type="http://schemas.openxmlformats.org/officeDocument/2006/relationships/hyperlink" Target="https://twitter.com/aloria/status/352997990824292352" TargetMode="External"/></Relationships>
</file>

<file path=ppt/notesSlides/_rels/notesSlide99.xml.rels><?xml version="1.0" encoding="UTF-8" standalone="yes"?>
<Relationships xmlns="http://schemas.openxmlformats.org/package/2006/relationships"><Relationship Id="rId3" Type="http://schemas.openxmlformats.org/officeDocument/2006/relationships/hyperlink" Target="http://blogs.iss.net/archive/2008Top10VulnResearc.html" TargetMode="External"/><Relationship Id="rId2" Type="http://schemas.openxmlformats.org/officeDocument/2006/relationships/slide" Target="../slides/slide101.xml"/><Relationship Id="rId1" Type="http://schemas.openxmlformats.org/officeDocument/2006/relationships/notesMaster" Target="../notesMasters/notesMaster1.xml"/><Relationship Id="rId5" Type="http://schemas.openxmlformats.org/officeDocument/2006/relationships/hyperlink" Target="http://www.ebay.com/itm/Hand-made-Guinea-Pig-Scale-Mail-and-Helmet-Armor/321142440749?ssPageName=WDVW&amp;rd=1&amp;ih=011&amp;category=121854&amp;cmd=ViewItem" TargetMode="External"/><Relationship Id="rId4" Type="http://schemas.openxmlformats.org/officeDocument/2006/relationships/hyperlink" Target="http://www.huffingtonpost.com/2013/06/16/guinea-pig-armor_n_3449820.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Image source unknown</a:t>
            </a:r>
            <a:r>
              <a:rPr lang="en-US" baseline="0" dirty="0" smtClean="0"/>
              <a:t> =(</a:t>
            </a:r>
          </a:p>
          <a:p>
            <a:endParaRPr lang="en-US" baseline="0" dirty="0" smtClean="0"/>
          </a:p>
          <a:p>
            <a:r>
              <a:rPr lang="en-US" dirty="0" smtClean="0">
                <a:hlinkClick r:id="rId3"/>
              </a:rPr>
              <a:t>http://blackhat.com/us-13/briefings.html#Martin</a:t>
            </a:r>
            <a:endParaRPr lang="en-US" dirty="0" smtClean="0"/>
          </a:p>
          <a:p>
            <a:endParaRPr lang="en-US" baseline="0" dirty="0" smtClean="0"/>
          </a:p>
          <a:p>
            <a:r>
              <a:rPr lang="en-US" baseline="0" dirty="0" smtClean="0"/>
              <a:t>Abstract submitted to </a:t>
            </a:r>
            <a:r>
              <a:rPr lang="en-US" baseline="0" dirty="0" err="1" smtClean="0"/>
              <a:t>BlackHat</a:t>
            </a:r>
            <a:r>
              <a:rPr lang="en-US" baseline="0" dirty="0" smtClean="0"/>
              <a:t>:</a:t>
            </a:r>
          </a:p>
          <a:p>
            <a:r>
              <a:rPr lang="en-US" dirty="0" smtClean="0"/>
              <a:t>Academic researchers, journalists, security vendors, software vendors, and other enterprising... uh... enterprises often analyze vulnerability statistics using large repositories of vulnerability data, such as CVE, OSVDB, and others. These stats are claimed to demonstrate trends in disclosure, such as the number or type of vulnerabilities, or their relative severity. Worse, they are often (</a:t>
            </a:r>
            <a:r>
              <a:rPr lang="en-US" dirty="0" err="1" smtClean="0"/>
              <a:t>mis</a:t>
            </a:r>
            <a:r>
              <a:rPr lang="en-US" dirty="0" smtClean="0"/>
              <a:t>)used to compare competing products to assess which one offers the best security.</a:t>
            </a:r>
          </a:p>
          <a:p>
            <a:endParaRPr lang="en-US" dirty="0" smtClean="0"/>
          </a:p>
          <a:p>
            <a:r>
              <a:rPr lang="en-US" dirty="0" smtClean="0"/>
              <a:t>Most of these statistical analyses are faulty or just pure hogwash. They use the easily-available, but drastically misunderstood data to craft irrelevant questions based on wild assumptions, while never figuring out (or even asking us about) the limitations of the data. This leads to a wide variety of bias that typically goes unchallenged, that ultimately forms statistics that make headlines and, far worse, are used for budget and spending.</a:t>
            </a:r>
          </a:p>
          <a:p>
            <a:endParaRPr lang="en-US" dirty="0" smtClean="0"/>
          </a:p>
          <a:p>
            <a:r>
              <a:rPr lang="en-US" dirty="0" smtClean="0"/>
              <a:t>As maintainers of two well-known vulnerability information repositories, we're sick of hearing about sloppy research after it's been released, and we're not going to take it any more. </a:t>
            </a:r>
          </a:p>
          <a:p>
            <a:endParaRPr lang="en-US" dirty="0" smtClean="0"/>
          </a:p>
          <a:p>
            <a:r>
              <a:rPr lang="en-US" dirty="0" smtClean="0"/>
              <a:t>We will give concrete examples of the misuses and abuses of vulnerability statistics over the years, revealing which studies do it right (rather, the least wrong), and how to judge future claims so that you can make</a:t>
            </a:r>
          </a:p>
          <a:p>
            <a:r>
              <a:rPr lang="en-US" dirty="0" smtClean="0"/>
              <a:t>better decisions based on these "studies." We will cover all the kinds of documented and undocumented bias that can exist in a vulnerability data source; how variations in counting hurt comparative analyses; and all the</a:t>
            </a:r>
          </a:p>
          <a:p>
            <a:r>
              <a:rPr lang="en-US" dirty="0" smtClean="0"/>
              <a:t>ways that vulnerability information is observed, cataloged, and annotated.</a:t>
            </a:r>
          </a:p>
          <a:p>
            <a:endParaRPr lang="en-US" dirty="0" smtClean="0"/>
          </a:p>
          <a:p>
            <a:r>
              <a:rPr lang="en-US" dirty="0" smtClean="0"/>
              <a:t>Steve will provide vendor-neutral, friendly, supportive suggestions to the industry. Jericho will do no such thing.</a:t>
            </a:r>
          </a:p>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Image source:</a:t>
            </a:r>
          </a:p>
          <a:p>
            <a:r>
              <a:rPr lang="en-US" dirty="0" smtClean="0"/>
              <a:t>http://cutestuff.co/wp-content/uploads/2012/03/koala_shock_funny.jpg</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11</a:t>
            </a:fld>
            <a:endParaRPr lang="en-US"/>
          </a:p>
        </p:txBody>
      </p:sp>
    </p:spTree>
    <p:extLst>
      <p:ext uri="{BB962C8B-B14F-4D97-AF65-F5344CB8AC3E}">
        <p14:creationId xmlns:p14="http://schemas.microsoft.com/office/powerpoint/2010/main" val="310525936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http://www.eweek.com/security/software-vulnerabilities-rise-again-after-5-year-decline/</a:t>
            </a:r>
            <a:endParaRPr lang="en-US" dirty="0" smtClean="0"/>
          </a:p>
          <a:p>
            <a:endParaRPr lang="en-US" dirty="0" smtClean="0"/>
          </a:p>
          <a:p>
            <a:endParaRPr lang="en-US" dirty="0" smtClean="0"/>
          </a:p>
          <a:p>
            <a:r>
              <a:rPr lang="en-US" dirty="0" smtClean="0"/>
              <a:t>Image source:</a:t>
            </a:r>
          </a:p>
          <a:p>
            <a:r>
              <a:rPr lang="en-US" smtClean="0">
                <a:hlinkClick r:id="rId4"/>
              </a:rPr>
              <a:t>http://pandawhale.com/post/4993/a-moving-rock-what-sorcery-is-this</a:t>
            </a:r>
            <a:endParaRPr lang="en-US" dirty="0" smtClean="0"/>
          </a:p>
        </p:txBody>
      </p:sp>
      <p:sp>
        <p:nvSpPr>
          <p:cNvPr id="4" name="Slide Number Placeholder 3"/>
          <p:cNvSpPr>
            <a:spLocks noGrp="1"/>
          </p:cNvSpPr>
          <p:nvPr>
            <p:ph type="sldNum" sz="quarter" idx="10"/>
          </p:nvPr>
        </p:nvSpPr>
        <p:spPr/>
        <p:txBody>
          <a:bodyPr/>
          <a:lstStyle/>
          <a:p>
            <a:fld id="{582956C1-5FAD-4C0F-8309-22DC033F6368}" type="slidenum">
              <a:rPr lang="en-US" smtClean="0"/>
              <a:pPr/>
              <a:t>102</a:t>
            </a:fld>
            <a:endParaRPr lang="en-US"/>
          </a:p>
        </p:txBody>
      </p:sp>
    </p:spTree>
    <p:extLst>
      <p:ext uri="{BB962C8B-B14F-4D97-AF65-F5344CB8AC3E}">
        <p14:creationId xmlns:p14="http://schemas.microsoft.com/office/powerpoint/2010/main" val="78470212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82956C1-5FAD-4C0F-8309-22DC033F6368}" type="slidenum">
              <a:rPr lang="en-US" smtClean="0"/>
              <a:pPr/>
              <a:t>103</a:t>
            </a:fld>
            <a:endParaRPr lang="en-US"/>
          </a:p>
        </p:txBody>
      </p:sp>
    </p:spTree>
    <p:extLst>
      <p:ext uri="{BB962C8B-B14F-4D97-AF65-F5344CB8AC3E}">
        <p14:creationId xmlns:p14="http://schemas.microsoft.com/office/powerpoint/2010/main" val="399963837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82956C1-5FAD-4C0F-8309-22DC033F6368}" type="slidenum">
              <a:rPr lang="en-US" smtClean="0"/>
              <a:pPr/>
              <a:t>104</a:t>
            </a:fld>
            <a:endParaRPr lang="en-US"/>
          </a:p>
        </p:txBody>
      </p:sp>
    </p:spTree>
    <p:extLst>
      <p:ext uri="{BB962C8B-B14F-4D97-AF65-F5344CB8AC3E}">
        <p14:creationId xmlns:p14="http://schemas.microsoft.com/office/powerpoint/2010/main" val="399963837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Brian&gt; Expand to show that if you do by CVSS, it can’t be just off overall score. If you look at a specific element, that begins to have more meaning.</a:t>
            </a:r>
          </a:p>
          <a:p>
            <a:r>
              <a:rPr lang="en-US" baseline="0" dirty="0" smtClean="0"/>
              <a:t>IBM X-Force 2012 Mid year report has a CVSS graph showing 1% critical, 26% high, 68% medium, 5% low</a:t>
            </a:r>
          </a:p>
          <a:p>
            <a:r>
              <a:rPr lang="en-US" baseline="0" dirty="0" smtClean="0"/>
              <a:t>NSS has a “Criticality of Vulnerabilities” graph</a:t>
            </a:r>
          </a:p>
          <a:p>
            <a:r>
              <a:rPr lang="en-US" baseline="0" dirty="0" err="1" smtClean="0"/>
              <a:t>Secunia</a:t>
            </a:r>
            <a:r>
              <a:rPr lang="en-US" baseline="0" dirty="0" smtClean="0"/>
              <a:t> 2011 report has no mention of ‘CVSS’</a:t>
            </a:r>
          </a:p>
          <a:p>
            <a:r>
              <a:rPr lang="en-US" baseline="0" dirty="0" err="1" smtClean="0"/>
              <a:t>Sourcefire</a:t>
            </a:r>
            <a:r>
              <a:rPr lang="en-US" baseline="0" dirty="0" smtClean="0"/>
              <a:t> has charts that are specific to CVSS by year etc. Several charts are also based only on a CVSS score of X or higher.</a:t>
            </a:r>
          </a:p>
          <a:p>
            <a:r>
              <a:rPr lang="en-US" baseline="0" dirty="0" smtClean="0"/>
              <a:t>Symantec Internet Security Threat Report 2012 has no mention of ‘CVSS’</a:t>
            </a:r>
          </a:p>
          <a:p>
            <a:r>
              <a:rPr lang="en-US" baseline="0" dirty="0" smtClean="0"/>
              <a:t>Threat Report H2 2012 by F-Secure has no mention of ‘CVSS’</a:t>
            </a:r>
          </a:p>
          <a:p>
            <a:endParaRPr lang="en-US" baseline="0" dirty="0" smtClean="0"/>
          </a:p>
          <a:p>
            <a:r>
              <a:rPr lang="en-US" baseline="0" dirty="0" smtClean="0"/>
              <a:t>Image source and back story of Chris P. Bacon, the most awesome piglet:</a:t>
            </a:r>
          </a:p>
          <a:p>
            <a:r>
              <a:rPr lang="en-US" dirty="0" smtClean="0">
                <a:hlinkClick r:id="rId3"/>
              </a:rPr>
              <a:t>http://www.chrispbacon.org/</a:t>
            </a:r>
            <a:endParaRPr lang="en-US" baseline="0" dirty="0" smtClean="0"/>
          </a:p>
        </p:txBody>
      </p:sp>
      <p:sp>
        <p:nvSpPr>
          <p:cNvPr id="4" name="Slide Number Placeholder 3"/>
          <p:cNvSpPr>
            <a:spLocks noGrp="1"/>
          </p:cNvSpPr>
          <p:nvPr>
            <p:ph type="sldNum" sz="quarter" idx="10"/>
          </p:nvPr>
        </p:nvSpPr>
        <p:spPr/>
        <p:txBody>
          <a:bodyPr/>
          <a:lstStyle/>
          <a:p>
            <a:fld id="{582956C1-5FAD-4C0F-8309-22DC033F6368}" type="slidenum">
              <a:rPr lang="en-US" smtClean="0"/>
              <a:pPr/>
              <a:t>105</a:t>
            </a:fld>
            <a:endParaRPr lang="en-US"/>
          </a:p>
        </p:txBody>
      </p:sp>
    </p:spTree>
    <p:extLst>
      <p:ext uri="{BB962C8B-B14F-4D97-AF65-F5344CB8AC3E}">
        <p14:creationId xmlns:p14="http://schemas.microsoft.com/office/powerpoint/2010/main" val="399963837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82956C1-5FAD-4C0F-8309-22DC033F6368}" type="slidenum">
              <a:rPr lang="en-US" smtClean="0"/>
              <a:pPr/>
              <a:t>106</a:t>
            </a:fld>
            <a:endParaRPr lang="en-US"/>
          </a:p>
        </p:txBody>
      </p:sp>
    </p:spTree>
    <p:extLst>
      <p:ext uri="{BB962C8B-B14F-4D97-AF65-F5344CB8AC3E}">
        <p14:creationId xmlns:p14="http://schemas.microsoft.com/office/powerpoint/2010/main" val="399963837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disclaim your source. not as a footnote, not at the end of the paper in an 'about' </a:t>
            </a:r>
            <a:r>
              <a:rPr lang="en-US" dirty="0" err="1" smtClean="0"/>
              <a:t>para</a:t>
            </a:r>
            <a:r>
              <a:rPr lang="en-US" dirty="0" smtClean="0"/>
              <a:t>. first page, very clearly, where did you get your data set. if you don't do that, your stats are instantly suspicious and very likely to be crap.</a:t>
            </a:r>
          </a:p>
          <a:p>
            <a:r>
              <a:rPr lang="en-US" dirty="0" smtClean="0"/>
              <a:t>- understand your data source. if you mix up "advisory" for "vulnerability", or "</a:t>
            </a:r>
            <a:r>
              <a:rPr lang="en-US" dirty="0" err="1" smtClean="0"/>
              <a:t>cve</a:t>
            </a:r>
            <a:r>
              <a:rPr lang="en-US" dirty="0" smtClean="0"/>
              <a:t> entry" for "vulnerability", you do not know the concept of 'abstraction', and all of your stats are invalid</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107</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Talking Point&gt; Bullet 1, mention the medical reference. </a:t>
            </a:r>
          </a:p>
          <a:p>
            <a:r>
              <a:rPr lang="en-US" dirty="0" smtClean="0"/>
              <a:t>Talking Point&gt; Bullet 2, people think they can measure it, they can’t.</a:t>
            </a:r>
          </a:p>
          <a:p>
            <a:r>
              <a:rPr lang="en-US" dirty="0" smtClean="0"/>
              <a:t>Talking Point&gt; Bullet 3, add to this pure ignorance of</a:t>
            </a:r>
            <a:r>
              <a:rPr lang="en-US" baseline="0" dirty="0" smtClean="0"/>
              <a:t> VDBs, </a:t>
            </a:r>
            <a:r>
              <a:rPr lang="en-US" baseline="0" dirty="0" err="1" smtClean="0"/>
              <a:t>vuln</a:t>
            </a:r>
            <a:r>
              <a:rPr lang="en-US" baseline="0" dirty="0" smtClean="0"/>
              <a:t> aggregation, etc.</a:t>
            </a:r>
          </a:p>
          <a:p>
            <a:endParaRPr lang="en-US" dirty="0" smtClean="0"/>
          </a:p>
          <a:p>
            <a:endParaRPr lang="en-US" dirty="0" smtClean="0"/>
          </a:p>
          <a:p>
            <a:r>
              <a:rPr lang="en-US" dirty="0" smtClean="0"/>
              <a:t>Image source:</a:t>
            </a:r>
          </a:p>
          <a:p>
            <a:r>
              <a:rPr lang="en-US" dirty="0" smtClean="0"/>
              <a:t>http://gloriousmind.com/wp-content/uploads/2012/07/Waving-polar-bear-in-Arctic-greeting-2-500x329.jpg</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108</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VIM (Vulnerability Information Managers) mail list: http://www.attrition.org/mailman/listinfo/vim</a:t>
            </a:r>
          </a:p>
          <a:p>
            <a:r>
              <a:rPr lang="en-US" dirty="0" smtClean="0"/>
              <a:t>OSVDB Blog: http://blog.osvdb.org/</a:t>
            </a:r>
          </a:p>
          <a:p>
            <a:r>
              <a:rPr lang="en-US" dirty="0" smtClean="0"/>
              <a:t>OSS-Sec</a:t>
            </a:r>
            <a:r>
              <a:rPr lang="en-US" baseline="0" dirty="0" smtClean="0"/>
              <a:t> mail list: http://oss-security.openwall.org/wiki/mailing-lists/oss-security</a:t>
            </a:r>
          </a:p>
          <a:p>
            <a:r>
              <a:rPr lang="en-US" baseline="0" dirty="0" smtClean="0"/>
              <a:t>CVE Editor’s Commentary: http://cve.mitre.org/cve/edcommentary.html</a:t>
            </a:r>
            <a:endParaRPr lang="en-US" dirty="0" smtClean="0"/>
          </a:p>
          <a:p>
            <a:endParaRPr lang="en-US" dirty="0" smtClean="0"/>
          </a:p>
          <a:p>
            <a:r>
              <a:rPr lang="en-US" dirty="0" smtClean="0"/>
              <a:t>Image source:</a:t>
            </a:r>
          </a:p>
          <a:p>
            <a:r>
              <a:rPr lang="en-US" dirty="0" smtClean="0"/>
              <a:t>http://www.saidthegramophone.com/images/aardvark.jpg</a:t>
            </a:r>
          </a:p>
          <a:p>
            <a:r>
              <a:rPr lang="en-US" dirty="0" smtClean="0"/>
              <a:t>(but it has been used all over. no clue where original</a:t>
            </a:r>
            <a:r>
              <a:rPr lang="en-US" baseline="0" dirty="0" smtClean="0"/>
              <a:t> is)</a:t>
            </a:r>
          </a:p>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109</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BOTH UP</a:t>
            </a:r>
          </a:p>
          <a:p>
            <a:endParaRPr lang="en-US" dirty="0" smtClean="0"/>
          </a:p>
          <a:p>
            <a:r>
              <a:rPr lang="en-US" dirty="0" smtClean="0"/>
              <a:t>Image source (It’s a </a:t>
            </a:r>
            <a:r>
              <a:rPr lang="en-US" dirty="0" err="1" smtClean="0"/>
              <a:t>Meerkat</a:t>
            </a:r>
            <a:r>
              <a:rPr lang="en-US" dirty="0" smtClean="0"/>
              <a:t>):</a:t>
            </a:r>
          </a:p>
          <a:p>
            <a:r>
              <a:rPr lang="en-US" dirty="0" smtClean="0"/>
              <a:t>http://www.listal.com/list/meet-the-mongoose - http://i2.listal.com/image/4957129/600full-my-profile.jpg</a:t>
            </a:r>
          </a:p>
          <a:p>
            <a:endParaRPr lang="en-US" dirty="0" smtClean="0"/>
          </a:p>
          <a:p>
            <a:r>
              <a:rPr lang="en-US" dirty="0" smtClean="0"/>
              <a:t>https://twitter.com/passingthehash/status/350129184141619200</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110</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Steve&gt; Bullet #1,</a:t>
            </a:r>
            <a:r>
              <a:rPr lang="en-US" baseline="0" dirty="0" smtClean="0"/>
              <a:t> alas, we did not have enough time to cover.  Ultimately we handled #2 though.</a:t>
            </a:r>
          </a:p>
          <a:p>
            <a:endParaRPr lang="en-US" baseline="0" dirty="0" smtClean="0"/>
          </a:p>
        </p:txBody>
      </p:sp>
      <p:sp>
        <p:nvSpPr>
          <p:cNvPr id="4" name="Slide Number Placeholder 3"/>
          <p:cNvSpPr>
            <a:spLocks noGrp="1"/>
          </p:cNvSpPr>
          <p:nvPr>
            <p:ph type="sldNum" sz="quarter" idx="10"/>
          </p:nvPr>
        </p:nvSpPr>
        <p:spPr/>
        <p:txBody>
          <a:bodyPr/>
          <a:lstStyle/>
          <a:p>
            <a:fld id="{582956C1-5FAD-4C0F-8309-22DC033F6368}" type="slidenum">
              <a:rPr lang="en-US" smtClean="0"/>
              <a:pPr/>
              <a:t>112</a:t>
            </a:fld>
            <a:endParaRPr lang="en-US"/>
          </a:p>
        </p:txBody>
      </p:sp>
    </p:spTree>
    <p:extLst>
      <p:ext uri="{BB962C8B-B14F-4D97-AF65-F5344CB8AC3E}">
        <p14:creationId xmlns:p14="http://schemas.microsoft.com/office/powerpoint/2010/main" val="1550140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en-US" dirty="0" smtClean="0"/>
              <a:t>Image</a:t>
            </a:r>
            <a:r>
              <a:rPr lang="en-US" baseline="0" dirty="0" smtClean="0"/>
              <a:t> Source: </a:t>
            </a:r>
            <a:r>
              <a:rPr lang="en-US" dirty="0" smtClean="0"/>
              <a:t>http://www.lynxgenomics.eu/-/m/180/dn/P1010016.jpg</a:t>
            </a:r>
          </a:p>
          <a:p>
            <a:pPr>
              <a:buFont typeface="Arial" charset="0"/>
              <a:buNone/>
            </a:pPr>
            <a:r>
              <a:rPr lang="en-US" dirty="0" smtClean="0"/>
              <a:t>This is a naked mole rat. They</a:t>
            </a:r>
            <a:r>
              <a:rPr lang="en-US" baseline="0" dirty="0" smtClean="0"/>
              <a:t> may not look so swift, but these are nature’s </a:t>
            </a:r>
            <a:r>
              <a:rPr lang="en-US" baseline="0" dirty="0" err="1" smtClean="0"/>
              <a:t>badasses</a:t>
            </a:r>
            <a:r>
              <a:rPr lang="en-US" baseline="0" dirty="0" smtClean="0"/>
              <a:t>. </a:t>
            </a:r>
          </a:p>
          <a:p>
            <a:pPr>
              <a:buFont typeface="Arial" charset="0"/>
              <a:buNone/>
            </a:pPr>
            <a:r>
              <a:rPr lang="en-US" dirty="0" smtClean="0">
                <a:hlinkClick r:id="rId3"/>
              </a:rPr>
              <a:t>http://www.geekosystem.com/true-facts-naked-mole-rat/</a:t>
            </a:r>
            <a:r>
              <a:rPr lang="en-US" dirty="0" smtClean="0"/>
              <a:t> Watch</a:t>
            </a:r>
            <a:r>
              <a:rPr lang="en-US" baseline="0" dirty="0" smtClean="0"/>
              <a:t> that!</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12</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Steve&gt; while imperfect, the</a:t>
            </a:r>
            <a:r>
              <a:rPr lang="en-US" baseline="0" dirty="0" smtClean="0"/>
              <a:t> ABCs of the units of measurement should now resonate with you.</a:t>
            </a:r>
          </a:p>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114</a:t>
            </a:fld>
            <a:endParaRPr lang="en-US"/>
          </a:p>
        </p:txBody>
      </p:sp>
    </p:spTree>
    <p:extLst>
      <p:ext uri="{BB962C8B-B14F-4D97-AF65-F5344CB8AC3E}">
        <p14:creationId xmlns:p14="http://schemas.microsoft.com/office/powerpoint/2010/main" val="232250974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Steve&gt;</a:t>
            </a:r>
            <a:r>
              <a:rPr lang="en-US" baseline="0" dirty="0" smtClean="0"/>
              <a:t> Why are you reading this backup slide?  Maybe it’s informative, but if you look deep into your heart, or if you listen closely to the </a:t>
            </a:r>
            <a:r>
              <a:rPr lang="en-US" dirty="0" smtClean="0"/>
              <a:t>whooshing sound </a:t>
            </a:r>
            <a:r>
              <a:rPr lang="en-US" baseline="0" dirty="0" smtClean="0"/>
              <a:t>of deadline a</a:t>
            </a:r>
            <a:r>
              <a:rPr lang="en-US" dirty="0" smtClean="0"/>
              <a:t>s they fly by [1], then maybe it’s time to close </a:t>
            </a:r>
            <a:r>
              <a:rPr lang="en-US" baseline="0" dirty="0" smtClean="0"/>
              <a:t>out this presentation and choose action over thought.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Douglas Adams.  Kno</a:t>
            </a:r>
            <a:r>
              <a:rPr lang="en-US" baseline="0" dirty="0" smtClean="0"/>
              <a:t>w your literature.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AAE4FC5-8D69-4309-A595-047F189D46F5}" type="slidenum">
              <a:rPr lang="en-US" smtClean="0"/>
              <a:pPr/>
              <a:t>115</a:t>
            </a:fld>
            <a:endParaRPr lang="en-US"/>
          </a:p>
        </p:txBody>
      </p:sp>
    </p:spTree>
    <p:extLst>
      <p:ext uri="{BB962C8B-B14F-4D97-AF65-F5344CB8AC3E}">
        <p14:creationId xmlns:p14="http://schemas.microsoft.com/office/powerpoint/2010/main" val="248299070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Steve&gt;</a:t>
            </a:r>
            <a:r>
              <a:rPr lang="en-US" baseline="0" dirty="0" smtClean="0"/>
              <a:t> Sorry David, we removed this too early, and now it’s too late to put it into the final </a:t>
            </a:r>
            <a:r>
              <a:rPr lang="en-US" baseline="0" dirty="0" err="1" smtClean="0"/>
              <a:t>preso</a:t>
            </a:r>
            <a:r>
              <a:rPr lang="en-US" baseline="0" dirty="0" smtClean="0"/>
              <a:t> along with a picture of some awesome shark about to bite your head off, even though there may be a place for it.  Yet I suspect you would not be too disappointed in this omission.</a:t>
            </a:r>
          </a:p>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116</a:t>
            </a:fld>
            <a:endParaRPr lang="en-US"/>
          </a:p>
        </p:txBody>
      </p:sp>
    </p:spTree>
    <p:extLst>
      <p:ext uri="{BB962C8B-B14F-4D97-AF65-F5344CB8AC3E}">
        <p14:creationId xmlns:p14="http://schemas.microsoft.com/office/powerpoint/2010/main" val="205799632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Steve&gt;</a:t>
            </a:r>
            <a:r>
              <a:rPr lang="en-US" baseline="0" dirty="0" smtClean="0"/>
              <a:t> This obviously-incomplete table originally tried to systematically cover various vendor practices that affect bias, but we ultimately chose simplicity.  It’s interesting that not all cells could be filled in right away – is this a reflection of the lack of consistency in how vendors announce their own practices and bias?  That’s a rhetorical question in case you were wondering.</a:t>
            </a:r>
            <a:endParaRPr lang="en-US" dirty="0" smtClean="0"/>
          </a:p>
          <a:p>
            <a:endParaRPr lang="en-US" dirty="0" smtClean="0"/>
          </a:p>
          <a:p>
            <a:r>
              <a:rPr lang="en-US" dirty="0" smtClean="0"/>
              <a:t>Own discoveries – vendor explicitly states whether or not they publish vulnerabilities</a:t>
            </a:r>
            <a:r>
              <a:rPr lang="en-US" baseline="0" dirty="0" smtClean="0"/>
              <a:t> found by the vendor’s own team, related to “silent patching.”</a:t>
            </a:r>
          </a:p>
          <a:p>
            <a:endParaRPr lang="en-US" baseline="0" dirty="0" smtClean="0"/>
          </a:p>
          <a:p>
            <a:r>
              <a:rPr lang="en-US" baseline="0" dirty="0" smtClean="0"/>
              <a:t>Low-severity – whether the vendor publishes vulnerabilities even with a relatively low severity.</a:t>
            </a:r>
          </a:p>
          <a:p>
            <a:endParaRPr lang="en-US" baseline="0" dirty="0" smtClean="0"/>
          </a:p>
          <a:p>
            <a:r>
              <a:rPr lang="en-US" baseline="0" dirty="0" smtClean="0"/>
              <a:t>Tech details – whether the vendor publishes sufficient “tech details”.  In this case, “meh” means hints of details but not much.  Google is “meh” because of single-line statements with minimal info.</a:t>
            </a:r>
          </a:p>
          <a:p>
            <a:endParaRPr lang="en-US" baseline="0" dirty="0" smtClean="0"/>
          </a:p>
          <a:p>
            <a:r>
              <a:rPr lang="en-US" baseline="0" dirty="0" smtClean="0"/>
              <a:t>EZ public </a:t>
            </a:r>
            <a:r>
              <a:rPr lang="en-US" baseline="0" dirty="0" err="1" smtClean="0"/>
              <a:t>adv</a:t>
            </a:r>
            <a:r>
              <a:rPr lang="en-US" baseline="0" dirty="0" smtClean="0"/>
              <a:t> access – whether the vendor publishes advisories in an “easy to consume” fashion, roughly defined as (1) centralized archive, (2) access to entire public, not just customers.  Juniper used to keep advisories completely restricted, now they’ve opened them up.  Google doesn’t really publish advisories, just blog posts.</a:t>
            </a:r>
          </a:p>
          <a:p>
            <a:endParaRPr lang="en-US" baseline="0" dirty="0" smtClean="0"/>
          </a:p>
          <a:p>
            <a:r>
              <a:rPr lang="en-US" baseline="0" dirty="0" smtClean="0"/>
              <a:t>Public comment on 0-day – whether the vendor will publish commentary or awareness for an 0-day vulnerability that has not been patched.</a:t>
            </a:r>
          </a:p>
          <a:p>
            <a:endParaRPr lang="en-US" baseline="0" dirty="0" smtClean="0"/>
          </a:p>
          <a:p>
            <a:r>
              <a:rPr lang="en-US" baseline="0" dirty="0" smtClean="0"/>
              <a:t>Cross-refs – whether the vendor includes cross-references to disclosures by the original researchers, e.g. a </a:t>
            </a:r>
            <a:r>
              <a:rPr lang="en-US" baseline="0" dirty="0" err="1" smtClean="0"/>
              <a:t>bugtraq</a:t>
            </a:r>
            <a:r>
              <a:rPr lang="en-US" baseline="0" dirty="0" smtClean="0"/>
              <a:t> post.</a:t>
            </a:r>
          </a:p>
          <a:p>
            <a:endParaRPr lang="en-US" baseline="0" dirty="0" smtClean="0"/>
          </a:p>
          <a:p>
            <a:r>
              <a:rPr lang="en-US" baseline="0" dirty="0" smtClean="0"/>
              <a:t>Bug-level access – whether the vendor provides access to individual bug entries, which often have much more technical detail.</a:t>
            </a:r>
          </a:p>
          <a:p>
            <a:endParaRPr lang="en-US" baseline="0" dirty="0" smtClean="0"/>
          </a:p>
        </p:txBody>
      </p:sp>
      <p:sp>
        <p:nvSpPr>
          <p:cNvPr id="4" name="Slide Number Placeholder 3"/>
          <p:cNvSpPr>
            <a:spLocks noGrp="1"/>
          </p:cNvSpPr>
          <p:nvPr>
            <p:ph type="sldNum" sz="quarter" idx="10"/>
          </p:nvPr>
        </p:nvSpPr>
        <p:spPr/>
        <p:txBody>
          <a:bodyPr/>
          <a:lstStyle/>
          <a:p>
            <a:fld id="{75ED0FB1-AA8C-4DA7-925F-ABB88B41E4FA}" type="slidenum">
              <a:rPr lang="en-US" smtClean="0"/>
              <a:pPr/>
              <a:t>117</a:t>
            </a:fld>
            <a:endParaRPr lang="en-US"/>
          </a:p>
        </p:txBody>
      </p:sp>
    </p:spTree>
    <p:extLst>
      <p:ext uri="{BB962C8B-B14F-4D97-AF65-F5344CB8AC3E}">
        <p14:creationId xmlns:p14="http://schemas.microsoft.com/office/powerpoint/2010/main" val="160111494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Steve&gt; I believe that the</a:t>
            </a:r>
            <a:r>
              <a:rPr lang="en-US" baseline="0" dirty="0" smtClean="0"/>
              <a:t> medical analogy works better than the car analogy in general, but it should also be noted that I hate analogies.  Anyway, it seems to me that VDBs are all about meta-analysis when you get right down to it, but maybe Black Hat is not the best venue for such crazy thinking.</a:t>
            </a:r>
          </a:p>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118</a:t>
            </a:fld>
            <a:endParaRPr lang="en-US"/>
          </a:p>
        </p:txBody>
      </p:sp>
    </p:spTree>
    <p:extLst>
      <p:ext uri="{BB962C8B-B14F-4D97-AF65-F5344CB8AC3E}">
        <p14:creationId xmlns:p14="http://schemas.microsoft.com/office/powerpoint/2010/main" val="223995658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Steve&gt; It’s samples all the way down!</a:t>
            </a:r>
            <a:r>
              <a:rPr lang="en-US" baseline="0" dirty="0" smtClean="0"/>
              <a:t>  Tool/technique against a program performs non-random samples; researcher combs through results in non-random-yet-non-systematic way; researcher “samples” which issues get disclosed; VDB and vendor “sample” the disclosures out there.</a:t>
            </a:r>
          </a:p>
          <a:p>
            <a:endParaRPr lang="en-US" dirty="0" smtClean="0"/>
          </a:p>
        </p:txBody>
      </p:sp>
      <p:sp>
        <p:nvSpPr>
          <p:cNvPr id="4" name="Slide Number Placeholder 3"/>
          <p:cNvSpPr>
            <a:spLocks noGrp="1"/>
          </p:cNvSpPr>
          <p:nvPr>
            <p:ph type="sldNum" sz="quarter" idx="10"/>
          </p:nvPr>
        </p:nvSpPr>
        <p:spPr/>
        <p:txBody>
          <a:bodyPr/>
          <a:lstStyle/>
          <a:p>
            <a:fld id="{582956C1-5FAD-4C0F-8309-22DC033F6368}" type="slidenum">
              <a:rPr lang="en-US" smtClean="0"/>
              <a:pPr/>
              <a:t>121</a:t>
            </a:fld>
            <a:endParaRPr lang="en-US"/>
          </a:p>
        </p:txBody>
      </p:sp>
    </p:spTree>
    <p:extLst>
      <p:ext uri="{BB962C8B-B14F-4D97-AF65-F5344CB8AC3E}">
        <p14:creationId xmlns:p14="http://schemas.microsoft.com/office/powerpoint/2010/main" val="70728502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122</a:t>
            </a:fld>
            <a:endParaRPr lang="en-US"/>
          </a:p>
        </p:txBody>
      </p:sp>
    </p:spTree>
    <p:extLst>
      <p:ext uri="{BB962C8B-B14F-4D97-AF65-F5344CB8AC3E}">
        <p14:creationId xmlns:p14="http://schemas.microsoft.com/office/powerpoint/2010/main" val="216470978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Steve&gt; this slide later turned into the table comparing</a:t>
            </a:r>
            <a:r>
              <a:rPr lang="en-US" baseline="0" dirty="0" smtClean="0"/>
              <a:t> epidemiology with </a:t>
            </a:r>
            <a:r>
              <a:rPr lang="en-US" baseline="0" dirty="0" err="1" smtClean="0"/>
              <a:t>vuln</a:t>
            </a:r>
            <a:r>
              <a:rPr lang="en-US" baseline="0" dirty="0" smtClean="0"/>
              <a:t> research, which is planned to be a bit of a hand wave in the actual presentation.  But the hypotheses are still worth pondering on a rainy day, or maybe at midnight before your deadline when you should probably be paying more attention to the slides you plan on actually showing.  Just </a:t>
            </a:r>
            <a:r>
              <a:rPr lang="en-US" baseline="0" dirty="0" err="1" smtClean="0"/>
              <a:t>supposin</a:t>
            </a:r>
            <a:r>
              <a:rPr lang="en-US" baseline="0" dirty="0" smtClean="0"/>
              <a:t>’, you can’t prove anything.</a:t>
            </a:r>
          </a:p>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123</a:t>
            </a:fld>
            <a:endParaRPr lang="en-US"/>
          </a:p>
        </p:txBody>
      </p:sp>
    </p:spTree>
    <p:extLst>
      <p:ext uri="{BB962C8B-B14F-4D97-AF65-F5344CB8AC3E}">
        <p14:creationId xmlns:p14="http://schemas.microsoft.com/office/powerpoint/2010/main" val="144521985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Steve&gt;</a:t>
            </a:r>
            <a:r>
              <a:rPr lang="en-US" baseline="0" dirty="0" smtClean="0"/>
              <a:t> no time to cover this, but it should be obvious.</a:t>
            </a:r>
          </a:p>
          <a:p>
            <a:endParaRPr lang="en-US" dirty="0" smtClean="0">
              <a:hlinkClick r:id="rId3"/>
            </a:endParaRPr>
          </a:p>
          <a:p>
            <a:r>
              <a:rPr lang="en-US" dirty="0" smtClean="0">
                <a:hlinkClick r:id="rId3"/>
              </a:rPr>
              <a:t>http://en.wikipedia.org/wiki/Funding_bias</a:t>
            </a:r>
            <a:endParaRPr lang="en-US" dirty="0" smtClean="0"/>
          </a:p>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124</a:t>
            </a:fld>
            <a:endParaRPr lang="en-US"/>
          </a:p>
        </p:txBody>
      </p:sp>
    </p:spTree>
    <p:extLst>
      <p:ext uri="{BB962C8B-B14F-4D97-AF65-F5344CB8AC3E}">
        <p14:creationId xmlns:p14="http://schemas.microsoft.com/office/powerpoint/2010/main" val="238592913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Steve&gt; Systematic</a:t>
            </a:r>
            <a:r>
              <a:rPr lang="en-US" baseline="0" dirty="0" smtClean="0"/>
              <a:t> errors seem horrible, but if you can recognize them and adjust, then maybe it’s not so bad.  T</a:t>
            </a:r>
            <a:r>
              <a:rPr lang="en-US" dirty="0" smtClean="0"/>
              <a:t>his seems to be a</a:t>
            </a:r>
            <a:r>
              <a:rPr lang="en-US" baseline="0" dirty="0" smtClean="0"/>
              <a:t> fundamental aspect of measurement error, but </a:t>
            </a:r>
            <a:r>
              <a:rPr lang="en-US" baseline="0" dirty="0" err="1" smtClean="0"/>
              <a:t>infosec</a:t>
            </a:r>
            <a:r>
              <a:rPr lang="en-US" baseline="0" dirty="0" smtClean="0"/>
              <a:t> can only DREAM of getting to the point where this is really a recognizable problem.</a:t>
            </a:r>
            <a:endParaRPr lang="en-US" dirty="0" smtClean="0"/>
          </a:p>
          <a:p>
            <a:endParaRPr lang="en-US" u="none" dirty="0" smtClean="0">
              <a:solidFill>
                <a:schemeClr val="tx1"/>
              </a:solidFill>
              <a:hlinkClick r:id="rId3"/>
            </a:endParaRPr>
          </a:p>
          <a:p>
            <a:r>
              <a:rPr lang="en-US" dirty="0" smtClean="0">
                <a:hlinkClick r:id="rId3"/>
              </a:rPr>
              <a:t>https://en.wikipedia.org/wiki/Systematic_errors</a:t>
            </a:r>
            <a:endParaRPr lang="en-US" dirty="0" smtClean="0"/>
          </a:p>
          <a:p>
            <a:endParaRPr lang="en-US" dirty="0"/>
          </a:p>
        </p:txBody>
      </p:sp>
      <p:sp>
        <p:nvSpPr>
          <p:cNvPr id="4" name="Slide Number Placeholder 3"/>
          <p:cNvSpPr>
            <a:spLocks noGrp="1"/>
          </p:cNvSpPr>
          <p:nvPr>
            <p:ph type="sldNum" sz="quarter" idx="10"/>
          </p:nvPr>
        </p:nvSpPr>
        <p:spPr/>
        <p:txBody>
          <a:bodyPr/>
          <a:lstStyle/>
          <a:p>
            <a:fld id="{FCD74F0B-20E3-4E9D-B6AB-E1EBA14B6D78}" type="slidenum">
              <a:rPr lang="en-US" smtClean="0"/>
              <a:pPr/>
              <a:t>125</a:t>
            </a:fld>
            <a:endParaRPr lang="en-US"/>
          </a:p>
        </p:txBody>
      </p:sp>
    </p:spTree>
    <p:extLst>
      <p:ext uri="{BB962C8B-B14F-4D97-AF65-F5344CB8AC3E}">
        <p14:creationId xmlns:p14="http://schemas.microsoft.com/office/powerpoint/2010/main" val="3869901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Image source:</a:t>
            </a:r>
          </a:p>
          <a:p>
            <a:r>
              <a:rPr lang="en-US" dirty="0" smtClean="0"/>
              <a:t>https://go.dmacc.edu/clubs/ankeny/vettech/LOLcatz/funny-pictures-cat-likes-salmon.jpg (Originally from icanhascheezeburger.com though)</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13</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126</a:t>
            </a:fld>
            <a:endParaRPr lang="en-US"/>
          </a:p>
        </p:txBody>
      </p:sp>
    </p:spTree>
    <p:extLst>
      <p:ext uri="{BB962C8B-B14F-4D97-AF65-F5344CB8AC3E}">
        <p14:creationId xmlns:p14="http://schemas.microsoft.com/office/powerpoint/2010/main" val="123481615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Steve&gt;</a:t>
            </a:r>
            <a:r>
              <a:rPr lang="en-US" baseline="0" dirty="0" smtClean="0"/>
              <a:t> If you’re CVE-fluent and you wonder why CVE’s abstraction is so weird, here’s the reason.  Oh, if only I could claim that this evolution was premeditated and intentional.</a:t>
            </a:r>
          </a:p>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127</a:t>
            </a:fld>
            <a:endParaRPr lang="en-US"/>
          </a:p>
        </p:txBody>
      </p:sp>
    </p:spTree>
    <p:extLst>
      <p:ext uri="{BB962C8B-B14F-4D97-AF65-F5344CB8AC3E}">
        <p14:creationId xmlns:p14="http://schemas.microsoft.com/office/powerpoint/2010/main" val="137966127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Steve&gt; Brian and I have a beef with certain people on Twitter about the “unknown</a:t>
            </a:r>
            <a:r>
              <a:rPr lang="en-US" baseline="0" dirty="0" smtClean="0"/>
              <a:t> unknowns” of vulnerability research, but if I had to be honest here – and really, who’s reading this anyway? – maybe people who seem to be on the wrong side of the Dunning-Kruger effect shouldn’t wax philosophic about unknown-unknowns.</a:t>
            </a:r>
          </a:p>
          <a:p>
            <a:endParaRPr lang="en-US" baseline="0" dirty="0" smtClean="0"/>
          </a:p>
        </p:txBody>
      </p:sp>
      <p:sp>
        <p:nvSpPr>
          <p:cNvPr id="4" name="Slide Number Placeholder 3"/>
          <p:cNvSpPr>
            <a:spLocks noGrp="1"/>
          </p:cNvSpPr>
          <p:nvPr>
            <p:ph type="sldNum" sz="quarter" idx="10"/>
          </p:nvPr>
        </p:nvSpPr>
        <p:spPr/>
        <p:txBody>
          <a:bodyPr/>
          <a:lstStyle/>
          <a:p>
            <a:fld id="{582956C1-5FAD-4C0F-8309-22DC033F6368}" type="slidenum">
              <a:rPr lang="en-US" smtClean="0"/>
              <a:pPr/>
              <a:t>128</a:t>
            </a:fld>
            <a:endParaRPr lang="en-US"/>
          </a:p>
        </p:txBody>
      </p:sp>
    </p:spTree>
    <p:extLst>
      <p:ext uri="{BB962C8B-B14F-4D97-AF65-F5344CB8AC3E}">
        <p14:creationId xmlns:p14="http://schemas.microsoft.com/office/powerpoint/2010/main" val="211768920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Exclusion bias</a:t>
            </a:r>
            <a:r>
              <a:rPr lang="en-US" baseline="0" dirty="0" smtClean="0"/>
              <a:t> is a type of sampling bias.</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129</a:t>
            </a:fld>
            <a:endParaRPr lang="en-US"/>
          </a:p>
        </p:txBody>
      </p:sp>
    </p:spTree>
    <p:extLst>
      <p:ext uri="{BB962C8B-B14F-4D97-AF65-F5344CB8AC3E}">
        <p14:creationId xmlns:p14="http://schemas.microsoft.com/office/powerpoint/2010/main" val="398177051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Steve&gt;</a:t>
            </a:r>
            <a:r>
              <a:rPr lang="en-US" baseline="0" dirty="0" smtClean="0"/>
              <a:t> This was an early table that helped lay out the final structure of the presentation.</a:t>
            </a:r>
          </a:p>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130</a:t>
            </a:fld>
            <a:endParaRPr lang="en-US"/>
          </a:p>
        </p:txBody>
      </p:sp>
    </p:spTree>
    <p:extLst>
      <p:ext uri="{BB962C8B-B14F-4D97-AF65-F5344CB8AC3E}">
        <p14:creationId xmlns:p14="http://schemas.microsoft.com/office/powerpoint/2010/main" val="189098488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*&gt; We cleaned this up later,</a:t>
            </a:r>
            <a:r>
              <a:rPr lang="en-US" baseline="0" dirty="0" smtClean="0"/>
              <a:t> but these slide notes still show how properly searching a VDB matters.</a:t>
            </a:r>
            <a:endParaRPr lang="en-US" dirty="0" smtClean="0"/>
          </a:p>
          <a:p>
            <a:endParaRPr lang="en-US" dirty="0" smtClean="0"/>
          </a:p>
          <a:p>
            <a:r>
              <a:rPr lang="en-US" dirty="0" smtClean="0"/>
              <a:t>Brian&gt;</a:t>
            </a:r>
            <a:r>
              <a:rPr lang="en-US" baseline="0" dirty="0" smtClean="0"/>
              <a:t> </a:t>
            </a:r>
            <a:r>
              <a:rPr lang="en-US" dirty="0" smtClean="0"/>
              <a:t>Ghetto I know, just the auto-generated one from </a:t>
            </a:r>
            <a:r>
              <a:rPr lang="en-US" dirty="0" err="1" smtClean="0"/>
              <a:t>osvdb</a:t>
            </a:r>
            <a:r>
              <a:rPr lang="en-US" dirty="0" smtClean="0"/>
              <a:t> searches</a:t>
            </a:r>
          </a:p>
          <a:p>
            <a:endParaRPr lang="en-US" dirty="0" smtClean="0"/>
          </a:p>
          <a:p>
            <a:r>
              <a:rPr lang="en-US" dirty="0" smtClean="0"/>
              <a:t>Steve&gt; maybe search “</a:t>
            </a:r>
            <a:r>
              <a:rPr lang="en-US" dirty="0" err="1" smtClean="0"/>
              <a:t>rubygem</a:t>
            </a:r>
            <a:r>
              <a:rPr lang="en-US" dirty="0" smtClean="0"/>
              <a:t>”</a:t>
            </a:r>
            <a:r>
              <a:rPr lang="en-US" baseline="0" dirty="0" smtClean="0"/>
              <a:t> (one word)?       </a:t>
            </a:r>
            <a:r>
              <a:rPr lang="en-US" baseline="0" dirty="0" smtClean="0">
                <a:sym typeface="Wingdings" pitchFamily="2" charset="2"/>
              </a:rPr>
              <a:t> why? They are called “ruby gems” with a space. That search = 3 results, not related to Larry</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131</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*&gt; We</a:t>
            </a:r>
            <a:r>
              <a:rPr lang="en-US" baseline="0" dirty="0" smtClean="0"/>
              <a:t> c</a:t>
            </a:r>
            <a:r>
              <a:rPr lang="en-US" dirty="0" smtClean="0"/>
              <a:t>leaned this up for the final</a:t>
            </a:r>
            <a:r>
              <a:rPr lang="en-US" baseline="0" dirty="0" smtClean="0"/>
              <a:t> </a:t>
            </a:r>
            <a:r>
              <a:rPr lang="en-US" baseline="0" dirty="0" err="1" smtClean="0"/>
              <a:t>preso</a:t>
            </a:r>
            <a:r>
              <a:rPr lang="en-US" baseline="0" dirty="0" smtClean="0"/>
              <a:t> and narrowed down the time frame to emphasize SCADA.</a:t>
            </a:r>
            <a:endParaRPr lang="en-US" dirty="0" smtClean="0"/>
          </a:p>
          <a:p>
            <a:endParaRPr lang="en-US" dirty="0" smtClean="0"/>
          </a:p>
          <a:p>
            <a:r>
              <a:rPr lang="en-US" dirty="0" smtClean="0"/>
              <a:t>Need</a:t>
            </a:r>
            <a:r>
              <a:rPr lang="en-US" baseline="0" dirty="0" smtClean="0"/>
              <a:t> real OSVDB data.   </a:t>
            </a:r>
            <a:r>
              <a:rPr lang="en-US" baseline="0" dirty="0" smtClean="0">
                <a:sym typeface="Wingdings" pitchFamily="2" charset="2"/>
              </a:rPr>
              <a:t> yeah, lot of his issues have no CVE. http://osvdb.org/creditees/4537-luigi-auriemma   /  http://osvdb.org/affiliations/2283-revuln-ltd</a:t>
            </a:r>
          </a:p>
          <a:p>
            <a:pPr marL="228600" indent="-228600">
              <a:buAutoNum type="arabicPeriod"/>
            </a:pPr>
            <a:r>
              <a:rPr lang="en-US" baseline="0" dirty="0" err="1" smtClean="0">
                <a:sym typeface="Wingdings" pitchFamily="2" charset="2"/>
              </a:rPr>
              <a:t>Osvdb</a:t>
            </a:r>
            <a:r>
              <a:rPr lang="en-US" baseline="0" dirty="0" smtClean="0">
                <a:sym typeface="Wingdings" pitchFamily="2" charset="2"/>
              </a:rPr>
              <a:t> search – reference – “</a:t>
            </a:r>
            <a:r>
              <a:rPr lang="en-US" baseline="0" dirty="0" err="1" smtClean="0">
                <a:sym typeface="Wingdings" pitchFamily="2" charset="2"/>
              </a:rPr>
              <a:t>aluigi</a:t>
            </a:r>
            <a:r>
              <a:rPr lang="en-US" baseline="0" dirty="0" smtClean="0">
                <a:sym typeface="Wingdings" pitchFamily="2" charset="2"/>
              </a:rPr>
              <a:t>” will pull up a lot</a:t>
            </a:r>
          </a:p>
          <a:p>
            <a:pPr marL="228600" indent="-228600">
              <a:buAutoNum type="arabicPeriod"/>
            </a:pPr>
            <a:r>
              <a:rPr lang="en-US" baseline="0" dirty="0" smtClean="0">
                <a:sym typeface="Wingdings" pitchFamily="2" charset="2"/>
              </a:rPr>
              <a:t>Can then do classification ‘</a:t>
            </a:r>
            <a:r>
              <a:rPr lang="en-US" baseline="0" dirty="0" err="1" smtClean="0">
                <a:sym typeface="Wingdings" pitchFamily="2" charset="2"/>
              </a:rPr>
              <a:t>scada</a:t>
            </a:r>
            <a:r>
              <a:rPr lang="en-US" baseline="0" dirty="0" smtClean="0">
                <a:sym typeface="Wingdings" pitchFamily="2" charset="2"/>
              </a:rPr>
              <a:t>’ to filter only those</a:t>
            </a:r>
          </a:p>
          <a:p>
            <a:pPr marL="228600" indent="-228600">
              <a:buAutoNum type="arabicPeriod"/>
            </a:pPr>
            <a:r>
              <a:rPr lang="en-US" baseline="0" dirty="0" smtClean="0">
                <a:sym typeface="Wingdings" pitchFamily="2" charset="2"/>
              </a:rPr>
              <a:t>I wanted a ‘game’ classification but we never added it due to concerns of polluting the classification area too much</a:t>
            </a:r>
            <a:endParaRPr lang="en-US" baseline="0" dirty="0" smtClean="0"/>
          </a:p>
          <a:p>
            <a:endParaRPr lang="en-US" baseline="0" dirty="0" smtClean="0"/>
          </a:p>
          <a:p>
            <a:r>
              <a:rPr lang="en-US" baseline="0" dirty="0" smtClean="0"/>
              <a:t>Before </a:t>
            </a:r>
            <a:r>
              <a:rPr lang="en-US" baseline="0" dirty="0" err="1" smtClean="0"/>
              <a:t>Stuxnet</a:t>
            </a:r>
            <a:r>
              <a:rPr lang="en-US" baseline="0" dirty="0" smtClean="0"/>
              <a:t>, Luigi concentrated mostly on game vulnerabilities.  After </a:t>
            </a:r>
            <a:r>
              <a:rPr lang="en-US" baseline="0" dirty="0" err="1" smtClean="0"/>
              <a:t>Stuxnet</a:t>
            </a:r>
            <a:r>
              <a:rPr lang="en-US" baseline="0" dirty="0" smtClean="0"/>
              <a:t>, Luigi started concentrating on ICS/SCADA issues, which were ripe for the picking.  Then he and </a:t>
            </a:r>
            <a:r>
              <a:rPr lang="en-US" baseline="0" dirty="0" err="1" smtClean="0"/>
              <a:t>Donato</a:t>
            </a:r>
            <a:r>
              <a:rPr lang="en-US" baseline="0" dirty="0" smtClean="0"/>
              <a:t> </a:t>
            </a:r>
            <a:r>
              <a:rPr lang="en-US" baseline="0" dirty="0" err="1" smtClean="0"/>
              <a:t>Ferrante</a:t>
            </a:r>
            <a:r>
              <a:rPr lang="en-US" baseline="0" dirty="0" smtClean="0"/>
              <a:t> created </a:t>
            </a:r>
            <a:r>
              <a:rPr lang="en-US" baseline="0" dirty="0" err="1" smtClean="0"/>
              <a:t>ReVuln</a:t>
            </a:r>
            <a:r>
              <a:rPr lang="en-US" baseline="0" dirty="0" smtClean="0"/>
              <a:t>, sharing most </a:t>
            </a:r>
            <a:r>
              <a:rPr lang="en-US" baseline="0" dirty="0" err="1" smtClean="0"/>
              <a:t>vulns</a:t>
            </a:r>
            <a:r>
              <a:rPr lang="en-US" baseline="0" dirty="0" smtClean="0"/>
              <a:t> only with customers, so the numbers dropped.  Does that mean SCADA is suddenly safer?  And what about those games, anyway?</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132</a:t>
            </a:fld>
            <a:endParaRPr lang="en-US"/>
          </a:p>
        </p:txBody>
      </p:sp>
    </p:spTree>
    <p:extLst>
      <p:ext uri="{BB962C8B-B14F-4D97-AF65-F5344CB8AC3E}">
        <p14:creationId xmlns:p14="http://schemas.microsoft.com/office/powerpoint/2010/main" val="94560855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133</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Steve&gt;</a:t>
            </a:r>
            <a:r>
              <a:rPr lang="en-US" baseline="0" dirty="0" smtClean="0"/>
              <a:t> See the red text in the slide itself!  We didn’t know what to do about CVSS.  It’s everywhere whether you like it (Steve) or not (Brian), but we didn’t want to spend too much time on it.</a:t>
            </a:r>
          </a:p>
          <a:p>
            <a:endParaRPr lang="en-US" baseline="0" dirty="0" smtClean="0"/>
          </a:p>
        </p:txBody>
      </p:sp>
      <p:sp>
        <p:nvSpPr>
          <p:cNvPr id="4" name="Slide Number Placeholder 3"/>
          <p:cNvSpPr>
            <a:spLocks noGrp="1"/>
          </p:cNvSpPr>
          <p:nvPr>
            <p:ph type="sldNum" sz="quarter" idx="10"/>
          </p:nvPr>
        </p:nvSpPr>
        <p:spPr/>
        <p:txBody>
          <a:bodyPr/>
          <a:lstStyle/>
          <a:p>
            <a:fld id="{582956C1-5FAD-4C0F-8309-22DC033F6368}" type="slidenum">
              <a:rPr lang="en-US" smtClean="0"/>
              <a:pPr/>
              <a:t>134</a:t>
            </a:fld>
            <a:endParaRPr lang="en-US"/>
          </a:p>
        </p:txBody>
      </p:sp>
    </p:spTree>
    <p:extLst>
      <p:ext uri="{BB962C8B-B14F-4D97-AF65-F5344CB8AC3E}">
        <p14:creationId xmlns:p14="http://schemas.microsoft.com/office/powerpoint/2010/main" val="338766498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Steve&gt; Oh, if only we could have been all Forrest Gump about CVSS.</a:t>
            </a:r>
          </a:p>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135</a:t>
            </a:fld>
            <a:endParaRPr lang="en-US"/>
          </a:p>
        </p:txBody>
      </p:sp>
    </p:spTree>
    <p:extLst>
      <p:ext uri="{BB962C8B-B14F-4D97-AF65-F5344CB8AC3E}">
        <p14:creationId xmlns:p14="http://schemas.microsoft.com/office/powerpoint/2010/main" val="3786349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Image source:</a:t>
            </a:r>
          </a:p>
          <a:p>
            <a:r>
              <a:rPr lang="en-US" dirty="0" smtClean="0"/>
              <a:t>http://cute-n-tiny.com/wp-content/uploads/2009/07/3734074281_8df42d64cf-400x300.jpg</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14</a:t>
            </a:fld>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http://articles.mercola.com/sites/articles/archive/2013/02/13/publication-bias.aspx</a:t>
            </a:r>
            <a:endParaRPr lang="en-US" dirty="0" smtClean="0"/>
          </a:p>
          <a:p>
            <a:r>
              <a:rPr lang="en-US" dirty="0" smtClean="0">
                <a:hlinkClick r:id="rId4"/>
              </a:rPr>
              <a:t>https://en.wikipedia.org/wiki/Publication_bias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136</a:t>
            </a:fld>
            <a:endParaRPr lang="en-US"/>
          </a:p>
        </p:txBody>
      </p:sp>
    </p:spTree>
    <p:extLst>
      <p:ext uri="{BB962C8B-B14F-4D97-AF65-F5344CB8AC3E}">
        <p14:creationId xmlns:p14="http://schemas.microsoft.com/office/powerpoint/2010/main" val="63073777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http://en.wikipedia.org/wiki/Publication_bias#File_drawer_effect</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137</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http://attrition.org/errata/legal_threats/</a:t>
            </a:r>
          </a:p>
          <a:p>
            <a:endParaRPr lang="en-US" dirty="0" smtClean="0"/>
          </a:p>
          <a:p>
            <a:r>
              <a:rPr lang="en-US" dirty="0" smtClean="0"/>
              <a:t>Image source:</a:t>
            </a:r>
          </a:p>
          <a:p>
            <a:r>
              <a:rPr lang="en-US" dirty="0" smtClean="0"/>
              <a:t>http://www.rubben.be/Environment/images/Echidna/long_beaked_echidna_1.jpg</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138</a:t>
            </a:fld>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Steve&gt; We later cleaned this up for the official presentation</a:t>
            </a:r>
            <a:r>
              <a:rPr lang="en-US" baseline="0" dirty="0" smtClean="0"/>
              <a:t> and only concentrated on some key points.</a:t>
            </a:r>
          </a:p>
          <a:p>
            <a:endParaRPr lang="en-US" dirty="0" smtClean="0"/>
          </a:p>
          <a:p>
            <a:r>
              <a:rPr lang="en-US" dirty="0" smtClean="0"/>
              <a:t>Own discoveries – vendor explicitly states whether or not they publish vulnerabilities</a:t>
            </a:r>
            <a:r>
              <a:rPr lang="en-US" baseline="0" dirty="0" smtClean="0"/>
              <a:t> found by the vendor’s own team, related to “silent patching.”</a:t>
            </a:r>
          </a:p>
          <a:p>
            <a:endParaRPr lang="en-US" baseline="0" dirty="0" smtClean="0"/>
          </a:p>
          <a:p>
            <a:r>
              <a:rPr lang="en-US" baseline="0" dirty="0" smtClean="0"/>
              <a:t>Low-severity – whether the vendor publishes vulnerabilities even with a relatively low severity.</a:t>
            </a:r>
          </a:p>
          <a:p>
            <a:endParaRPr lang="en-US" baseline="0" dirty="0" smtClean="0"/>
          </a:p>
          <a:p>
            <a:r>
              <a:rPr lang="en-US" baseline="0" dirty="0" smtClean="0"/>
              <a:t>Tech details – whether the vendor publishes sufficient “tech details”.  In this case, “meh” means hints of details but not much.  Google is “meh” because of single-line statements with minimal info.</a:t>
            </a:r>
          </a:p>
          <a:p>
            <a:endParaRPr lang="en-US" baseline="0" dirty="0" smtClean="0"/>
          </a:p>
          <a:p>
            <a:r>
              <a:rPr lang="en-US" baseline="0" dirty="0" smtClean="0"/>
              <a:t>EZ public </a:t>
            </a:r>
            <a:r>
              <a:rPr lang="en-US" baseline="0" dirty="0" err="1" smtClean="0"/>
              <a:t>adv</a:t>
            </a:r>
            <a:r>
              <a:rPr lang="en-US" baseline="0" dirty="0" smtClean="0"/>
              <a:t> access – whether the vendor publishes advisories in an “easy to consume” fashion, roughly defined as (1) centralized archive, (2) access to entire public, not just customers.  Juniper used to keep advisories completely restricted, now they’ve opened them up.  Google doesn’t really publish advisories, just blog posts.</a:t>
            </a:r>
          </a:p>
          <a:p>
            <a:endParaRPr lang="en-US" baseline="0" dirty="0" smtClean="0"/>
          </a:p>
          <a:p>
            <a:r>
              <a:rPr lang="en-US" baseline="0" dirty="0" smtClean="0"/>
              <a:t>Public comment on 0-day – whether the vendor will publish commentary or awareness for an 0-day vulnerability that has not been patched.</a:t>
            </a:r>
          </a:p>
          <a:p>
            <a:endParaRPr lang="en-US" baseline="0" dirty="0" smtClean="0"/>
          </a:p>
          <a:p>
            <a:r>
              <a:rPr lang="en-US" baseline="0" dirty="0" smtClean="0"/>
              <a:t>Cross-refs – whether the vendor includes cross-references to disclosures by the original researchers, e.g. a </a:t>
            </a:r>
            <a:r>
              <a:rPr lang="en-US" baseline="0" dirty="0" err="1" smtClean="0"/>
              <a:t>bugtraq</a:t>
            </a:r>
            <a:r>
              <a:rPr lang="en-US" baseline="0" dirty="0" smtClean="0"/>
              <a:t> post.</a:t>
            </a:r>
          </a:p>
          <a:p>
            <a:endParaRPr lang="en-US" baseline="0" dirty="0" smtClean="0"/>
          </a:p>
          <a:p>
            <a:r>
              <a:rPr lang="en-US" baseline="0" dirty="0" smtClean="0"/>
              <a:t>Bug-level access – whether the vendor provides access to individual bug entries, which often have much more technical detail.</a:t>
            </a:r>
          </a:p>
          <a:p>
            <a:endParaRPr lang="en-US" baseline="0" dirty="0" smtClean="0"/>
          </a:p>
        </p:txBody>
      </p:sp>
      <p:sp>
        <p:nvSpPr>
          <p:cNvPr id="4" name="Slide Number Placeholder 3"/>
          <p:cNvSpPr>
            <a:spLocks noGrp="1"/>
          </p:cNvSpPr>
          <p:nvPr>
            <p:ph type="sldNum" sz="quarter" idx="10"/>
          </p:nvPr>
        </p:nvSpPr>
        <p:spPr/>
        <p:txBody>
          <a:bodyPr/>
          <a:lstStyle/>
          <a:p>
            <a:fld id="{75ED0FB1-AA8C-4DA7-925F-ABB88B41E4FA}" type="slidenum">
              <a:rPr lang="en-US" smtClean="0"/>
              <a:pPr/>
              <a:t>139</a:t>
            </a:fld>
            <a:endParaRPr lang="en-US"/>
          </a:p>
        </p:txBody>
      </p:sp>
    </p:spTree>
    <p:extLst>
      <p:ext uri="{BB962C8B-B14F-4D97-AF65-F5344CB8AC3E}">
        <p14:creationId xmlns:p14="http://schemas.microsoft.com/office/powerpoint/2010/main" val="160111494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Steve&gt; Delete/archive.  We don’t cover most of these and don’t need to.</a:t>
            </a:r>
          </a:p>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140</a:t>
            </a:fld>
            <a:endParaRPr lang="en-US"/>
          </a:p>
        </p:txBody>
      </p:sp>
    </p:spTree>
    <p:extLst>
      <p:ext uri="{BB962C8B-B14F-4D97-AF65-F5344CB8AC3E}">
        <p14:creationId xmlns:p14="http://schemas.microsoft.com/office/powerpoint/2010/main" val="264771678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Steve&gt; This graphic was </a:t>
            </a:r>
            <a:r>
              <a:rPr lang="en-US" baseline="0" dirty="0" smtClean="0"/>
              <a:t>cleaned up for presentation.</a:t>
            </a:r>
          </a:p>
          <a:p>
            <a:endParaRPr lang="en-US" baseline="0" dirty="0" smtClean="0"/>
          </a:p>
        </p:txBody>
      </p:sp>
      <p:sp>
        <p:nvSpPr>
          <p:cNvPr id="4" name="Slide Number Placeholder 3"/>
          <p:cNvSpPr>
            <a:spLocks noGrp="1"/>
          </p:cNvSpPr>
          <p:nvPr>
            <p:ph type="sldNum" sz="quarter" idx="10"/>
          </p:nvPr>
        </p:nvSpPr>
        <p:spPr/>
        <p:txBody>
          <a:bodyPr/>
          <a:lstStyle/>
          <a:p>
            <a:fld id="{582956C1-5FAD-4C0F-8309-22DC033F6368}" type="slidenum">
              <a:rPr lang="en-US" smtClean="0"/>
              <a:pPr/>
              <a:t>141</a:t>
            </a:fld>
            <a:endParaRPr lang="en-US"/>
          </a:p>
        </p:txBody>
      </p:sp>
    </p:spTree>
    <p:extLst>
      <p:ext uri="{BB962C8B-B14F-4D97-AF65-F5344CB8AC3E}">
        <p14:creationId xmlns:p14="http://schemas.microsoft.com/office/powerpoint/2010/main" val="87942828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http://dankaminsky.com/2011/03/11/fuzzmark/</a:t>
            </a:r>
            <a:endParaRPr lang="en-US" dirty="0" smtClean="0"/>
          </a:p>
          <a:p>
            <a:r>
              <a:rPr lang="en-US" dirty="0" smtClean="0"/>
              <a:t>Steve&gt; to me, </a:t>
            </a:r>
            <a:r>
              <a:rPr lang="en-US" dirty="0" err="1" smtClean="0"/>
              <a:t>fuzzmarking</a:t>
            </a:r>
            <a:r>
              <a:rPr lang="en-US" dirty="0" smtClean="0"/>
              <a:t> always</a:t>
            </a:r>
            <a:r>
              <a:rPr lang="en-US" baseline="0" dirty="0" smtClean="0"/>
              <a:t> seemed like the “right way” to compare products with the same functionality, and when we originally focused on bias of all forms, this seemed like a crucial point.  Later, we were better able to frame the question in terms of the bias that </a:t>
            </a:r>
            <a:r>
              <a:rPr lang="en-US" baseline="0" dirty="0" err="1" smtClean="0"/>
              <a:t>fuzzmarking</a:t>
            </a:r>
            <a:r>
              <a:rPr lang="en-US" baseline="0" dirty="0" smtClean="0"/>
              <a:t> intentionally (or unintentionally) removed.</a:t>
            </a:r>
          </a:p>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142</a:t>
            </a:fld>
            <a:endParaRPr lang="en-US"/>
          </a:p>
        </p:txBody>
      </p:sp>
    </p:spTree>
    <p:extLst>
      <p:ext uri="{BB962C8B-B14F-4D97-AF65-F5344CB8AC3E}">
        <p14:creationId xmlns:p14="http://schemas.microsoft.com/office/powerpoint/2010/main" val="3802989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Image</a:t>
            </a:r>
            <a:r>
              <a:rPr lang="en-US" baseline="0" dirty="0" smtClean="0"/>
              <a:t> source:</a:t>
            </a:r>
          </a:p>
          <a:p>
            <a:r>
              <a:rPr lang="en-US" dirty="0" smtClean="0"/>
              <a:t>http://d28mt5n9lkji5m.cloudfront.net/i/V19a-LW5q5.jpg</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http://en.wikipedia.org/wiki/Selection_bias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Observer selection – ““Data is filtered … by the necessary precondition that there has to be someone doing a study.”</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4"/>
              </a:rPr>
              <a:t>https://wiki.ecdc.europa.eu/fem/w/wiki/selection-bias.aspx</a:t>
            </a:r>
            <a:endParaRPr lang="en-US" dirty="0" smtClean="0"/>
          </a:p>
        </p:txBody>
      </p:sp>
      <p:sp>
        <p:nvSpPr>
          <p:cNvPr id="4" name="Slide Number Placeholder 3"/>
          <p:cNvSpPr>
            <a:spLocks noGrp="1"/>
          </p:cNvSpPr>
          <p:nvPr>
            <p:ph type="sldNum" sz="quarter" idx="10"/>
          </p:nvPr>
        </p:nvSpPr>
        <p:spPr/>
        <p:txBody>
          <a:bodyPr/>
          <a:lstStyle/>
          <a:p>
            <a:fld id="{582956C1-5FAD-4C0F-8309-22DC033F6368}" type="slidenum">
              <a:rPr lang="en-US" smtClean="0"/>
              <a:pPr/>
              <a:t>16</a:t>
            </a:fld>
            <a:endParaRPr lang="en-US"/>
          </a:p>
        </p:txBody>
      </p:sp>
    </p:spTree>
    <p:extLst>
      <p:ext uri="{BB962C8B-B14F-4D97-AF65-F5344CB8AC3E}">
        <p14:creationId xmlns:p14="http://schemas.microsoft.com/office/powerpoint/2010/main" val="1560178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Image source:</a:t>
            </a:r>
          </a:p>
          <a:p>
            <a:r>
              <a:rPr lang="en-US" dirty="0" smtClean="0"/>
              <a:t>http://resources2.news.com.au/images/2013/02/23/1226583/284594-tardigrade-water-bear.jpg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Tardigrade</a:t>
            </a:r>
            <a:r>
              <a:rPr lang="en-US" baseline="0" dirty="0" smtClean="0"/>
              <a:t> information:</a:t>
            </a:r>
            <a:endParaRPr lang="en-US" dirty="0" smtClean="0"/>
          </a:p>
          <a:p>
            <a:r>
              <a:rPr lang="en-US" dirty="0" smtClean="0">
                <a:hlinkClick r:id="rId3"/>
              </a:rPr>
              <a:t>https://en.wikipedia.org/wiki/Tardigrade</a:t>
            </a:r>
            <a:endParaRPr lang="en-US" dirty="0" smtClean="0"/>
          </a:p>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http://en.wikipedia.org/wiki/Selection_bias#Attrition</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18</a:t>
            </a:fld>
            <a:endParaRPr lang="en-US"/>
          </a:p>
        </p:txBody>
      </p:sp>
    </p:spTree>
    <p:extLst>
      <p:ext uri="{BB962C8B-B14F-4D97-AF65-F5344CB8AC3E}">
        <p14:creationId xmlns:p14="http://schemas.microsoft.com/office/powerpoint/2010/main" val="473437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This glorious</a:t>
            </a:r>
            <a:r>
              <a:rPr lang="en-US" baseline="0" dirty="0" smtClean="0"/>
              <a:t> </a:t>
            </a:r>
            <a:r>
              <a:rPr lang="en-US" dirty="0" smtClean="0"/>
              <a:t>photo and 8 more:</a:t>
            </a:r>
          </a:p>
          <a:p>
            <a:r>
              <a:rPr lang="en-US" dirty="0" smtClean="0">
                <a:hlinkClick r:id="rId3"/>
              </a:rPr>
              <a:t>http://photos.denverpost.com/2012/04/23/photos-no-crime-in-being-squirrely/</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19</a:t>
            </a:fld>
            <a:endParaRPr lang="en-US"/>
          </a:p>
        </p:txBody>
      </p:sp>
    </p:spTree>
    <p:extLst>
      <p:ext uri="{BB962C8B-B14F-4D97-AF65-F5344CB8AC3E}">
        <p14:creationId xmlns:p14="http://schemas.microsoft.com/office/powerpoint/2010/main" val="1549406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http://en.wikipedia.org/wiki/Selection_bias</a:t>
            </a:r>
            <a:endParaRPr lang="en-US" dirty="0" smtClean="0"/>
          </a:p>
          <a:p>
            <a:endParaRPr lang="en-US" dirty="0" smtClean="0"/>
          </a:p>
          <a:p>
            <a:r>
              <a:rPr lang="en-US" dirty="0" smtClean="0"/>
              <a:t>Image source:</a:t>
            </a:r>
          </a:p>
          <a:p>
            <a:r>
              <a:rPr lang="en-US" dirty="0" smtClean="0"/>
              <a:t>http://www.thisisgloucestershire.co.uk/images/localpeople/ugc-images/275784/Article/images/15919738/3730928.png</a:t>
            </a:r>
          </a:p>
          <a:p>
            <a:r>
              <a:rPr lang="en-US" dirty="0" smtClean="0"/>
              <a:t>More info:</a:t>
            </a:r>
          </a:p>
          <a:p>
            <a:r>
              <a:rPr lang="en-US" dirty="0" smtClean="0">
                <a:hlinkClick r:id="rId4"/>
              </a:rPr>
              <a:t>https://en.wikipedia.org/wiki/Lamprey</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20</a:t>
            </a:fld>
            <a:endParaRPr lang="en-US"/>
          </a:p>
        </p:txBody>
      </p:sp>
    </p:spTree>
    <p:extLst>
      <p:ext uri="{BB962C8B-B14F-4D97-AF65-F5344CB8AC3E}">
        <p14:creationId xmlns:p14="http://schemas.microsoft.com/office/powerpoint/2010/main" val="3922866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eaLnBrk="1" hangingPunct="1">
              <a:spcBef>
                <a:spcPct val="0"/>
              </a:spcBef>
            </a:pPr>
            <a:endParaRPr lang="en-US" baseline="0" dirty="0" smtClean="0">
              <a:ea typeface="MS PGothic" pitchFamily="34" charset="-128"/>
            </a:endParaRPr>
          </a:p>
          <a:p>
            <a:pPr eaLnBrk="1" hangingPunct="1">
              <a:spcBef>
                <a:spcPct val="0"/>
              </a:spcBef>
            </a:pPr>
            <a:r>
              <a:rPr lang="en-US" b="0" baseline="0" dirty="0" smtClean="0">
                <a:ea typeface="MS PGothic" pitchFamily="34" charset="-128"/>
              </a:rPr>
              <a:t>Steve:</a:t>
            </a:r>
          </a:p>
          <a:p>
            <a:pPr eaLnBrk="1" hangingPunct="1">
              <a:spcBef>
                <a:spcPct val="0"/>
              </a:spcBef>
            </a:pPr>
            <a:r>
              <a:rPr lang="en-US" b="0" baseline="0" dirty="0" smtClean="0">
                <a:ea typeface="MS PGothic" pitchFamily="34" charset="-128"/>
              </a:rPr>
              <a:t>I’m giving this talk because it needs to be heard and I don’t like repeating myself (usually).  Also, I don’t like saying the same thing over and over again.</a:t>
            </a:r>
          </a:p>
          <a:p>
            <a:pPr eaLnBrk="1" hangingPunct="1">
              <a:spcBef>
                <a:spcPct val="0"/>
              </a:spcBef>
            </a:pPr>
            <a:endParaRPr lang="en-US" baseline="0" dirty="0" smtClean="0">
              <a:ea typeface="MS PGothic" pitchFamily="34" charset="-128"/>
            </a:endParaRPr>
          </a:p>
          <a:p>
            <a:pPr eaLnBrk="1" hangingPunct="1">
              <a:spcBef>
                <a:spcPct val="0"/>
              </a:spcBef>
            </a:pPr>
            <a:r>
              <a:rPr lang="en-US" baseline="0" dirty="0" smtClean="0">
                <a:ea typeface="MS PGothic" pitchFamily="34" charset="-128"/>
              </a:rPr>
              <a:t>Brian: </a:t>
            </a:r>
          </a:p>
          <a:p>
            <a:pPr eaLnBrk="1" hangingPunct="1">
              <a:spcBef>
                <a:spcPct val="0"/>
              </a:spcBef>
            </a:pPr>
            <a:r>
              <a:rPr lang="en-US" baseline="0" dirty="0" smtClean="0">
                <a:ea typeface="MS PGothic" pitchFamily="34" charset="-128"/>
              </a:rPr>
              <a:t>Why am *I* giving this talk? Been doing VDBs a long time.</a:t>
            </a:r>
          </a:p>
          <a:p>
            <a:pPr eaLnBrk="1" hangingPunct="1">
              <a:spcBef>
                <a:spcPct val="0"/>
              </a:spcBef>
            </a:pPr>
            <a:r>
              <a:rPr lang="en-US" baseline="0" dirty="0" smtClean="0">
                <a:ea typeface="MS PGothic" pitchFamily="34" charset="-128"/>
              </a:rPr>
              <a:t>I’m the C-whatever at OSF. Doesn’t much matter, because the other title is the one I embrace; </a:t>
            </a:r>
            <a:r>
              <a:rPr lang="en-US" b="1" baseline="0" dirty="0" smtClean="0">
                <a:ea typeface="MS PGothic" pitchFamily="34" charset="-128"/>
              </a:rPr>
              <a:t>Content Manager for OSVDB</a:t>
            </a:r>
          </a:p>
        </p:txBody>
      </p:sp>
      <p:sp>
        <p:nvSpPr>
          <p:cNvPr id="17411" name="Slide Number Placeholder 3"/>
          <p:cNvSpPr>
            <a:spLocks noGrp="1"/>
          </p:cNvSpPr>
          <p:nvPr>
            <p:ph type="sldNum" sz="quarter" idx="5"/>
          </p:nvPr>
        </p:nvSpPr>
        <p:spPr bwMode="auto">
          <a:noFill/>
          <a:ln>
            <a:miter lim="800000"/>
            <a:headEnd/>
            <a:tailEnd/>
          </a:ln>
        </p:spPr>
        <p:txBody>
          <a:bodyPr/>
          <a:lstStyle/>
          <a:p>
            <a:pPr>
              <a:tabLst>
                <a:tab pos="723900" algn="l"/>
                <a:tab pos="1447800" algn="l"/>
                <a:tab pos="2171700" algn="l"/>
                <a:tab pos="2895600" algn="l"/>
              </a:tabLst>
            </a:pPr>
            <a:fld id="{87E84E90-5503-4271-8315-92DAFA5C9DE0}" type="slidenum">
              <a:rPr lang="en-US" sz="1400" smtClean="0">
                <a:solidFill>
                  <a:srgbClr val="000000"/>
                </a:solidFill>
                <a:latin typeface="Times New Roman" pitchFamily="18" charset="0"/>
                <a:ea typeface="MS PGothic" pitchFamily="34" charset="-128"/>
              </a:rPr>
              <a:pPr>
                <a:tabLst>
                  <a:tab pos="723900" algn="l"/>
                  <a:tab pos="1447800" algn="l"/>
                  <a:tab pos="2171700" algn="l"/>
                  <a:tab pos="2895600" algn="l"/>
                </a:tabLst>
              </a:pPr>
              <a:t>3</a:t>
            </a:fld>
            <a:endParaRPr lang="en-US" sz="1400" smtClean="0">
              <a:solidFill>
                <a:srgbClr val="000000"/>
              </a:solidFill>
              <a:latin typeface="Times New Roman" pitchFamily="18" charset="0"/>
              <a:ea typeface="MS PGothic"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source:</a:t>
            </a:r>
          </a:p>
          <a:p>
            <a:r>
              <a:rPr lang="en-US" dirty="0" smtClean="0"/>
              <a:t>http://www.livescience.com/images/i/000/009/679/original/090511-platypus-02.jpg?1296258402</a:t>
            </a:r>
          </a:p>
          <a:p>
            <a:endParaRPr lang="en-US" dirty="0" smtClean="0"/>
          </a:p>
          <a:p>
            <a:r>
              <a:rPr lang="en-US" dirty="0" smtClean="0"/>
              <a:t>More info:</a:t>
            </a:r>
          </a:p>
          <a:p>
            <a:r>
              <a:rPr lang="en-US" dirty="0" smtClean="0">
                <a:hlinkClick r:id="rId3"/>
              </a:rPr>
              <a:t>https://en.wikipedia.org/wiki/Platypus</a:t>
            </a:r>
            <a:endParaRPr lang="en-US" dirty="0" smtClean="0"/>
          </a:p>
        </p:txBody>
      </p:sp>
      <p:sp>
        <p:nvSpPr>
          <p:cNvPr id="4" name="Slide Number Placeholder 3"/>
          <p:cNvSpPr>
            <a:spLocks noGrp="1"/>
          </p:cNvSpPr>
          <p:nvPr>
            <p:ph type="sldNum" sz="quarter" idx="10"/>
          </p:nvPr>
        </p:nvSpPr>
        <p:spPr/>
        <p:txBody>
          <a:bodyPr/>
          <a:lstStyle/>
          <a:p>
            <a:fld id="{582956C1-5FAD-4C0F-8309-22DC033F6368}"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http://www.humanewatch.org/what_does_the_pet_sheltering_community_really_think_about_hsus/</a:t>
            </a:r>
            <a:endParaRPr lang="en-US" dirty="0" smtClean="0"/>
          </a:p>
          <a:p>
            <a:r>
              <a:rPr lang="en-US" dirty="0" smtClean="0">
                <a:hlinkClick r:id="rId4"/>
              </a:rPr>
              <a:t>http://www.humanewatch.org/images/uploads/KittenMegaphone.jpg</a:t>
            </a:r>
            <a:endParaRPr lang="en-US" dirty="0" smtClean="0"/>
          </a:p>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22</a:t>
            </a:fld>
            <a:endParaRPr lang="en-US"/>
          </a:p>
        </p:txBody>
      </p:sp>
    </p:spTree>
    <p:extLst>
      <p:ext uri="{BB962C8B-B14F-4D97-AF65-F5344CB8AC3E}">
        <p14:creationId xmlns:p14="http://schemas.microsoft.com/office/powerpoint/2010/main" val="3681077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http://en.wikipedia.org/wiki/Reporting_bias</a:t>
            </a:r>
            <a:endParaRPr lang="en-US" dirty="0" smtClean="0">
              <a:hlinkClick r:id="rId4"/>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4"/>
              </a:rPr>
              <a:t>http://articles.mercola.com/sites/articles/archive/2013/02/13/publication-bias.aspx</a:t>
            </a:r>
            <a:endParaRPr lang="en-US" dirty="0" smtClean="0"/>
          </a:p>
          <a:p>
            <a:r>
              <a:rPr lang="en-US" dirty="0" smtClean="0">
                <a:hlinkClick r:id="rId5"/>
              </a:rPr>
              <a:t>https://en.wikipedia.org/wiki/Publication_bias</a:t>
            </a:r>
            <a:endParaRPr lang="en-US" dirty="0" smtClean="0"/>
          </a:p>
          <a:p>
            <a:endParaRPr lang="en-US" dirty="0" smtClean="0"/>
          </a:p>
          <a:p>
            <a:r>
              <a:rPr lang="en-US" dirty="0" smtClean="0"/>
              <a:t>Image source:</a:t>
            </a:r>
          </a:p>
          <a:p>
            <a:r>
              <a:rPr lang="en-US" dirty="0" smtClean="0"/>
              <a:t>http://funnyasduck.net/wp-content/uploads/2013/02/funny-cat-office-drawer-f-for-fucktard-pics.jpg</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23</a:t>
            </a:fld>
            <a:endParaRPr lang="en-US"/>
          </a:p>
        </p:txBody>
      </p:sp>
    </p:spTree>
    <p:extLst>
      <p:ext uri="{BB962C8B-B14F-4D97-AF65-F5344CB8AC3E}">
        <p14:creationId xmlns:p14="http://schemas.microsoft.com/office/powerpoint/2010/main" val="630737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Image source:</a:t>
            </a:r>
          </a:p>
          <a:p>
            <a:r>
              <a:rPr lang="en-US" dirty="0" smtClean="0"/>
              <a:t>http://www.hippyshopper.com/happy-animals-19-500x496.jpg</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http://attrition.org/errata/legal_threats/</a:t>
            </a:r>
          </a:p>
          <a:p>
            <a:endParaRPr lang="en-US" dirty="0" smtClean="0"/>
          </a:p>
          <a:p>
            <a:r>
              <a:rPr lang="en-US" dirty="0" smtClean="0"/>
              <a:t>Image source:</a:t>
            </a:r>
          </a:p>
          <a:p>
            <a:r>
              <a:rPr lang="en-US" dirty="0" smtClean="0"/>
              <a:t>http://www.rubben.be/Environment/images/Echidna/long_beaked_echidna_1.jpg</a:t>
            </a:r>
          </a:p>
          <a:p>
            <a:r>
              <a:rPr lang="en-US" dirty="0" smtClean="0"/>
              <a:t>More information:</a:t>
            </a:r>
          </a:p>
          <a:p>
            <a:r>
              <a:rPr lang="en-US" dirty="0" smtClean="0">
                <a:hlinkClick r:id="rId3"/>
              </a:rPr>
              <a:t>https://en.wikipedia.org/wiki/Echidna</a:t>
            </a:r>
            <a:endParaRPr lang="en-US" dirty="0" smtClean="0"/>
          </a:p>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25</a:t>
            </a:fld>
            <a:endParaRPr lang="en-US"/>
          </a:p>
        </p:txBody>
      </p:sp>
    </p:spTree>
    <p:extLst>
      <p:ext uri="{BB962C8B-B14F-4D97-AF65-F5344CB8AC3E}">
        <p14:creationId xmlns:p14="http://schemas.microsoft.com/office/powerpoint/2010/main" val="3459879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source:</a:t>
            </a:r>
          </a:p>
          <a:p>
            <a:r>
              <a:rPr lang="en-US" dirty="0" smtClean="0"/>
              <a:t>http://i.telegraph.co.uk/multimedia/archive/01247/penguin_1247408c.jpg</a:t>
            </a:r>
          </a:p>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source:</a:t>
            </a:r>
          </a:p>
          <a:p>
            <a:r>
              <a:rPr lang="en-US" dirty="0" smtClean="0"/>
              <a:t>https://i.chzbgr.com/maxW500/1701635328/h2F32FB89/</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Advisory ID – Often covers </a:t>
            </a:r>
            <a:r>
              <a:rPr lang="en-US" baseline="0" dirty="0" smtClean="0"/>
              <a:t>more than one vulnerability; centered around a particular product; might imply one single administrator action (like a patch).</a:t>
            </a:r>
          </a:p>
          <a:p>
            <a:endParaRPr lang="en-US" baseline="0" dirty="0" smtClean="0"/>
          </a:p>
          <a:p>
            <a:r>
              <a:rPr lang="en-US" dirty="0" smtClean="0"/>
              <a:t>Coordination ID – May cover more than one vulnerability; attempts</a:t>
            </a:r>
            <a:r>
              <a:rPr lang="en-US" baseline="0" dirty="0" smtClean="0"/>
              <a:t> to minimize “information loss” and maximize utility when supporting communication between parties at other layers.</a:t>
            </a:r>
          </a:p>
          <a:p>
            <a:endParaRPr lang="en-US" baseline="0" dirty="0" smtClean="0"/>
          </a:p>
          <a:p>
            <a:r>
              <a:rPr lang="en-US" baseline="0" dirty="0" smtClean="0"/>
              <a:t>Vulnerability ID – Generally intended to cover a single vulnerability (or a group of very closely-related vulnerabilities, such as all buffer overflows reported within the same function in a particular software version).  This is partially subject to how the repository maintainer defines what a vulnerability is.</a:t>
            </a:r>
          </a:p>
          <a:p>
            <a:endParaRPr lang="en-US" baseline="0" dirty="0" smtClean="0"/>
          </a:p>
          <a:p>
            <a:r>
              <a:rPr lang="en-US" baseline="0" dirty="0" smtClean="0"/>
              <a:t>Bug ID – may cover a single vulnerability.  Typically implies a single fix that the developer must make (although fixes can be multi-stage, complex, and affect many source code files at once).  Multiple bug ID’s might be filed for the same vulnerability.  Even at this level, there could be hundreds or thousands of different “bad inputs” that are rolled into a single bug ID, e.g. fuzzing.</a:t>
            </a:r>
          </a:p>
          <a:p>
            <a:endParaRPr lang="en-US" baseline="0" dirty="0" smtClean="0"/>
          </a:p>
        </p:txBody>
      </p:sp>
      <p:sp>
        <p:nvSpPr>
          <p:cNvPr id="4" name="Slide Number Placeholder 3"/>
          <p:cNvSpPr>
            <a:spLocks noGrp="1"/>
          </p:cNvSpPr>
          <p:nvPr>
            <p:ph type="sldNum" sz="quarter" idx="10"/>
          </p:nvPr>
        </p:nvSpPr>
        <p:spPr/>
        <p:txBody>
          <a:bodyPr/>
          <a:lstStyle/>
          <a:p>
            <a:fld id="{582956C1-5FAD-4C0F-8309-22DC033F6368}" type="slidenum">
              <a:rPr lang="en-US" smtClean="0"/>
              <a:pPr/>
              <a:t>28</a:t>
            </a:fld>
            <a:endParaRPr lang="en-US"/>
          </a:p>
        </p:txBody>
      </p:sp>
    </p:spTree>
    <p:extLst>
      <p:ext uri="{BB962C8B-B14F-4D97-AF65-F5344CB8AC3E}">
        <p14:creationId xmlns:p14="http://schemas.microsoft.com/office/powerpoint/2010/main" val="27655283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r>
              <a:rPr lang="en-US" dirty="0" smtClean="0"/>
              <a:t>Image source:</a:t>
            </a:r>
          </a:p>
          <a:p>
            <a:r>
              <a:rPr lang="en-US" dirty="0" smtClean="0"/>
              <a:t>https://encrypted-tbn3.gstatic.com/images?q=tbn:ANd9GcT51aJnXEXI3rKk2RCMT2_yc4LA570lQRUw3lPjnPo_yWjASQbr</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Steve&gt; Methodology: Counts were obtained as</a:t>
            </a:r>
            <a:r>
              <a:rPr lang="en-US" baseline="0" dirty="0" smtClean="0"/>
              <a:t> follows: if an ID mapped to a Microsoft advisory, as determined using a microsoft.com/bulletin/MS09-001 URL or similar, that ID was counted.  In some cases, only the “first public version” of an ID was checked, so if it was later updated to map to an MS bulletin after the initial check date, then this might introduce small gaps in mappings.  It is also unknown whether each source maps to all MS bulletins.</a:t>
            </a:r>
            <a:br>
              <a:rPr lang="en-US" baseline="0" dirty="0" smtClean="0"/>
            </a:br>
            <a:endParaRPr lang="en-US" baseline="0" dirty="0" smtClean="0"/>
          </a:p>
          <a:p>
            <a:r>
              <a:rPr lang="en-US" baseline="0" dirty="0" smtClean="0"/>
              <a:t>X-Force has duplicate IDs. </a:t>
            </a:r>
            <a:r>
              <a:rPr lang="en-US" baseline="0" dirty="0" err="1" smtClean="0"/>
              <a:t>Secunia</a:t>
            </a:r>
            <a:r>
              <a:rPr lang="en-US" baseline="0" dirty="0" smtClean="0"/>
              <a:t> and </a:t>
            </a:r>
            <a:r>
              <a:rPr lang="en-US" baseline="0" dirty="0" err="1" smtClean="0"/>
              <a:t>SecurityTracker</a:t>
            </a:r>
            <a:r>
              <a:rPr lang="en-US" baseline="0" dirty="0" smtClean="0"/>
              <a:t> typically have rollup IDs.</a:t>
            </a:r>
          </a:p>
          <a:p>
            <a:r>
              <a:rPr lang="en-US" baseline="0" dirty="0" smtClean="0"/>
              <a:t>For </a:t>
            </a:r>
            <a:r>
              <a:rPr lang="en-US" baseline="0" dirty="0" err="1" smtClean="0"/>
              <a:t>SecurityFocus</a:t>
            </a:r>
            <a:r>
              <a:rPr lang="en-US" baseline="0" dirty="0" smtClean="0"/>
              <a:t>/BID – recently, BIDs stopped listing references (at least in the public VDB), even for popular software vendor bulletins like those from Microsoft.  Thus, MS mappings are probably incomplete, especially for 2012.  Mappings for BID 2012 were estimated by extracting all CVEs from MS bulletins, and looking for BID mappings to those CVEs.  Yes, that was annoying.</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Brian&gt; XF</a:t>
            </a:r>
            <a:r>
              <a:rPr lang="en-US" baseline="0" dirty="0" smtClean="0"/>
              <a:t> is interesting. Note red/green and compare to CVE. Seems they changed abstraction </a:t>
            </a:r>
            <a:r>
              <a:rPr lang="en-US" b="1" baseline="0" dirty="0" smtClean="0"/>
              <a:t>again</a:t>
            </a:r>
            <a:r>
              <a:rPr lang="en-US" baseline="0" dirty="0" smtClean="0"/>
              <a:t> sometime between 2010 and 2011?</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582956C1-5FAD-4C0F-8309-22DC033F6368}" type="slidenum">
              <a:rPr lang="en-US" smtClean="0"/>
              <a:pPr/>
              <a:t>30</a:t>
            </a:fld>
            <a:endParaRPr lang="en-US"/>
          </a:p>
        </p:txBody>
      </p:sp>
    </p:spTree>
    <p:extLst>
      <p:ext uri="{BB962C8B-B14F-4D97-AF65-F5344CB8AC3E}">
        <p14:creationId xmlns:p14="http://schemas.microsoft.com/office/powerpoint/2010/main" val="747827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Limit 1 animal per</a:t>
            </a:r>
            <a:r>
              <a:rPr lang="en-US" baseline="0" dirty="0" smtClean="0"/>
              <a:t> person!</a:t>
            </a:r>
            <a:endParaRPr lang="en-US" dirty="0" smtClean="0"/>
          </a:p>
          <a:p>
            <a:r>
              <a:rPr lang="en-US" dirty="0" smtClean="0"/>
              <a:t>https://twitter.com/rootikitty/status/350120985124552704  = Alpaca</a:t>
            </a:r>
            <a:r>
              <a:rPr lang="en-US" baseline="0" dirty="0" smtClean="0"/>
              <a:t> or platypus  (have llama w/ a secret alpaca thrown in)</a:t>
            </a:r>
          </a:p>
          <a:p>
            <a:r>
              <a:rPr lang="en-US" dirty="0" smtClean="0"/>
              <a:t>https://twitter.com/supersat/status/350121282181926913 </a:t>
            </a:r>
            <a:r>
              <a:rPr lang="en-US" baseline="0" dirty="0" smtClean="0"/>
              <a:t> = </a:t>
            </a:r>
            <a:r>
              <a:rPr lang="en-US" dirty="0" smtClean="0"/>
              <a:t>Naked Mole Rat</a:t>
            </a:r>
          </a:p>
          <a:p>
            <a:r>
              <a:rPr lang="en-US" dirty="0" smtClean="0"/>
              <a:t>https://twitter.com/Wh1t3Rabbit/status/350121237328035840 </a:t>
            </a:r>
            <a:r>
              <a:rPr lang="en-US" baseline="0" dirty="0" smtClean="0"/>
              <a:t> = </a:t>
            </a:r>
            <a:r>
              <a:rPr lang="en-US" dirty="0" smtClean="0"/>
              <a:t>Angora Rabbit  (done,</a:t>
            </a:r>
            <a:r>
              <a:rPr lang="en-US" baseline="0" dirty="0" smtClean="0"/>
              <a:t> with a bonus ST:TNG reference)</a:t>
            </a:r>
          </a:p>
          <a:p>
            <a:r>
              <a:rPr lang="en-US" dirty="0" smtClean="0"/>
              <a:t>https://twitter.com/passingthehash/status/350129184141619200 = </a:t>
            </a:r>
            <a:r>
              <a:rPr lang="en-US" dirty="0" err="1" smtClean="0"/>
              <a:t>Meerkat</a:t>
            </a:r>
            <a:r>
              <a:rPr lang="en-US" baseline="0" dirty="0" smtClean="0"/>
              <a:t> </a:t>
            </a:r>
          </a:p>
          <a:p>
            <a:r>
              <a:rPr lang="en-US" dirty="0" smtClean="0"/>
              <a:t>https://twitter.com/epigrammaticus/status/350120865570111489 =</a:t>
            </a:r>
            <a:r>
              <a:rPr lang="en-US" baseline="0" dirty="0" smtClean="0"/>
              <a:t> </a:t>
            </a:r>
            <a:r>
              <a:rPr lang="en-US" dirty="0" err="1" smtClean="0"/>
              <a:t>Tardigrade</a:t>
            </a:r>
            <a:r>
              <a:rPr lang="en-US" dirty="0" smtClean="0"/>
              <a:t>   </a:t>
            </a:r>
          </a:p>
          <a:p>
            <a:r>
              <a:rPr lang="en-US" dirty="0" smtClean="0"/>
              <a:t>https://twitter.com/wimremes/status/350121465116499969 =</a:t>
            </a:r>
            <a:r>
              <a:rPr lang="en-US" baseline="0" dirty="0" smtClean="0"/>
              <a:t> </a:t>
            </a:r>
            <a:r>
              <a:rPr lang="en-US" dirty="0" smtClean="0"/>
              <a:t>Salmon </a:t>
            </a:r>
          </a:p>
          <a:p>
            <a:r>
              <a:rPr lang="en-US" baseline="0" dirty="0" smtClean="0"/>
              <a:t>https://twitter.com/joshcorman/status/350381379869089792  -and- https://twitter.com/securityskeptic/status/352992577248690177 = Sloth</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https://twitter.com/me_tan/status/350177807344746497 = Lamprey Eel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https://twitter.com/DarthNull/status/350197165953527808 -and- https://twitter.com/scooterthetroll/status/350254619064139776 -and- https://twitter.com/MalwareJake/status/352991643781169156 = Platypus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https://twitter.com/corq/status/350158589656178688 </a:t>
            </a:r>
            <a:r>
              <a:rPr lang="en-US" baseline="0" dirty="0" smtClean="0"/>
              <a:t>-and- </a:t>
            </a:r>
            <a:r>
              <a:rPr lang="en-US" dirty="0" smtClean="0"/>
              <a:t>https://twitter.com/SteveSyfuhs/status/352991666547859456</a:t>
            </a:r>
            <a:r>
              <a:rPr lang="en-US" baseline="0" dirty="0" smtClean="0"/>
              <a:t> = Guinea Pig or Capybara</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https://twitter.com/ChrisJohnRiley/status/350153966853685248 =</a:t>
            </a:r>
            <a:r>
              <a:rPr lang="en-US" baseline="0" dirty="0" smtClean="0"/>
              <a:t> </a:t>
            </a:r>
            <a:r>
              <a:rPr lang="en-US" dirty="0" err="1" smtClean="0"/>
              <a:t>Honeybadger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https://twitter.com/PxlPhile/status/350276928244166656 = Giraffe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https://twitter.com/dawnisabel/status/350238545727852546 = Lemur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https://twitter.com/rootikitty/status/350460972147814401 = l</a:t>
            </a:r>
            <a:r>
              <a:rPr lang="en-US" sz="1200" b="0" i="0" kern="1200" dirty="0" smtClean="0">
                <a:solidFill>
                  <a:schemeClr val="tx1"/>
                </a:solidFill>
                <a:latin typeface="+mn-lt"/>
                <a:ea typeface="+mn-ea"/>
                <a:cs typeface="+mn-cs"/>
              </a:rPr>
              <a:t>ong beaked echidna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https://twitter.com/dfreamon/status/350468354022191104 = Kiwi</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https://twitter.com/Legion303/status/350628304702808066 = “dog licking balls”</a:t>
            </a:r>
          </a:p>
          <a:p>
            <a:r>
              <a:rPr lang="en-US" dirty="0" smtClean="0"/>
              <a:t>https://twitter.com/myrcurial/status/352991450163707904 = Puffin</a:t>
            </a:r>
          </a:p>
          <a:p>
            <a:r>
              <a:rPr lang="en-US" dirty="0" smtClean="0"/>
              <a:t>https://twitter.com/SushiDude/status/352993710939717636 = Panda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https://twitter.com/LisaBoals/status/353010083510231041 = Giant</a:t>
            </a:r>
            <a:r>
              <a:rPr lang="en-US" baseline="0" dirty="0" smtClean="0"/>
              <a:t> Elephant Shrew</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https://twitter.com/dookie2000ca/status/353018998369173504 = Manatee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https://twitter.com/stevewerby/status/353115990785130498 = Pinky Fairy</a:t>
            </a:r>
            <a:r>
              <a:rPr lang="en-US" baseline="0" dirty="0" smtClean="0"/>
              <a:t> Armadillo</a:t>
            </a:r>
          </a:p>
          <a:p>
            <a:r>
              <a:rPr lang="en-US" dirty="0" smtClean="0"/>
              <a:t>https://twitter.com/d2davidson/status/353022812488876032 = </a:t>
            </a:r>
            <a:r>
              <a:rPr lang="en-US" dirty="0" err="1" smtClean="0"/>
              <a:t>Pika</a:t>
            </a:r>
            <a:endParaRPr lang="en-US" dirty="0" smtClean="0"/>
          </a:p>
          <a:p>
            <a:r>
              <a:rPr lang="en-US" baseline="0" dirty="0" smtClean="0"/>
              <a:t>https://twitter.com/Vacc1nat10n/status/353170781162835971 = Red Panda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https://twitter.com/mininatechsec/status/350782907071213569 = Guinea Pig in Armor</a:t>
            </a:r>
          </a:p>
          <a:p>
            <a:endParaRPr lang="en-US" baseline="0" dirty="0" smtClean="0"/>
          </a:p>
        </p:txBody>
      </p:sp>
      <p:sp>
        <p:nvSpPr>
          <p:cNvPr id="4" name="Slide Number Placeholder 3"/>
          <p:cNvSpPr>
            <a:spLocks noGrp="1"/>
          </p:cNvSpPr>
          <p:nvPr>
            <p:ph type="sldNum" sz="quarter" idx="10"/>
          </p:nvPr>
        </p:nvSpPr>
        <p:spPr/>
        <p:txBody>
          <a:bodyPr/>
          <a:lstStyle/>
          <a:p>
            <a:fld id="{582956C1-5FAD-4C0F-8309-22DC033F6368}"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Image</a:t>
            </a:r>
            <a:r>
              <a:rPr lang="en-US" baseline="0" dirty="0" smtClean="0"/>
              <a:t> source:</a:t>
            </a:r>
          </a:p>
          <a:p>
            <a:r>
              <a:rPr lang="en-US" dirty="0" smtClean="0"/>
              <a:t>http://www.cobraclub.com/gallery/data/500/funny-pictures-cat-realizes-where-the-thermometer-goes.JPG</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31</a:t>
            </a:fld>
            <a:endParaRPr lang="en-US"/>
          </a:p>
        </p:txBody>
      </p:sp>
    </p:spTree>
    <p:extLst>
      <p:ext uri="{BB962C8B-B14F-4D97-AF65-F5344CB8AC3E}">
        <p14:creationId xmlns:p14="http://schemas.microsoft.com/office/powerpoint/2010/main" val="898856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hlinkClick r:id="rId3"/>
              </a:rPr>
              <a:t>http://en.wikipedia.org/wiki/Self-report_study</a:t>
            </a:r>
            <a:endParaRPr lang="en-US" dirty="0" smtClean="0"/>
          </a:p>
          <a:p>
            <a:r>
              <a:rPr lang="en-US" dirty="0" smtClean="0">
                <a:hlinkClick r:id="rId4"/>
              </a:rPr>
              <a:t>https://wiki.ecdc.europa.eu/fem/w/fem/information-measurement-bias.aspx</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5"/>
              </a:rPr>
              <a:t>http://conflict.lshtm.ac.uk/page_39.htm</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CD74F0B-20E3-4E9D-B6AB-E1EBA14B6D78}" type="slidenum">
              <a:rPr lang="en-US" smtClean="0"/>
              <a:pPr/>
              <a:t>32</a:t>
            </a:fld>
            <a:endParaRPr lang="en-US"/>
          </a:p>
        </p:txBody>
      </p:sp>
    </p:spTree>
    <p:extLst>
      <p:ext uri="{BB962C8B-B14F-4D97-AF65-F5344CB8AC3E}">
        <p14:creationId xmlns:p14="http://schemas.microsoft.com/office/powerpoint/2010/main" val="3017854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Image source:</a:t>
            </a:r>
          </a:p>
          <a:p>
            <a:r>
              <a:rPr lang="en-US" dirty="0" smtClean="0"/>
              <a:t>https://encrypted-tbn1.gstatic.com/images?q=tbn:ANd9GcTnIBGSPmlLDRdf2Bq6bnuBuExVjIZ83KqFrP0hcCZwjXo4WtEyZg</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http://www.first.org/cvss/cvss-guide.html</a:t>
            </a:r>
            <a:r>
              <a:rPr lang="en-US" dirty="0" smtClean="0"/>
              <a:t>  “</a:t>
            </a:r>
            <a:r>
              <a:rPr lang="en-US" sz="1200" b="0" i="0" kern="1200" dirty="0" smtClean="0">
                <a:solidFill>
                  <a:schemeClr val="tx1"/>
                </a:solidFill>
                <a:latin typeface="+mn-lt"/>
                <a:ea typeface="+mn-ea"/>
                <a:cs typeface="+mn-cs"/>
              </a:rPr>
              <a:t>The three impact metrics measure how a vulnerability, if exploited, will directly affect an IT asset, where the impacts are independently defined as the degree of loss of confidentiality, integrity, and availability.”</a:t>
            </a:r>
          </a:p>
          <a:p>
            <a:r>
              <a:rPr lang="en-US" dirty="0" smtClean="0">
                <a:hlinkClick r:id="rId4"/>
              </a:rPr>
              <a:t>http://en.wikipedia.org/wiki/IT_asset_management</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Assets include all elements of software and hardware that are found in the business environment.”</a:t>
            </a:r>
          </a:p>
          <a:p>
            <a:r>
              <a:rPr lang="en-US" dirty="0" smtClean="0"/>
              <a:t>The</a:t>
            </a:r>
            <a:r>
              <a:rPr lang="en-US" baseline="0" dirty="0" smtClean="0"/>
              <a:t> three impacts all refer to ‘system’ for scoring. This confusion has led some to score by asset (e.g. a web application), while others score by overall system impact.</a:t>
            </a:r>
            <a:endParaRPr lang="en-US" dirty="0" smtClean="0"/>
          </a:p>
        </p:txBody>
      </p:sp>
      <p:sp>
        <p:nvSpPr>
          <p:cNvPr id="4" name="Slide Number Placeholder 3"/>
          <p:cNvSpPr>
            <a:spLocks noGrp="1"/>
          </p:cNvSpPr>
          <p:nvPr>
            <p:ph type="sldNum" sz="quarter" idx="10"/>
          </p:nvPr>
        </p:nvSpPr>
        <p:spPr/>
        <p:txBody>
          <a:bodyPr/>
          <a:lstStyle/>
          <a:p>
            <a:fld id="{582956C1-5FAD-4C0F-8309-22DC033F6368}" type="slidenum">
              <a:rPr lang="en-US" smtClean="0"/>
              <a:pPr/>
              <a:t>34</a:t>
            </a:fld>
            <a:endParaRPr lang="en-US"/>
          </a:p>
        </p:txBody>
      </p:sp>
    </p:spTree>
    <p:extLst>
      <p:ext uri="{BB962C8B-B14F-4D97-AF65-F5344CB8AC3E}">
        <p14:creationId xmlns:p14="http://schemas.microsoft.com/office/powerpoint/2010/main" val="707683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solidFill>
                  <a:srgbClr val="FF0000"/>
                </a:solidFill>
              </a:rPr>
              <a:t>Brian&gt;</a:t>
            </a:r>
            <a:r>
              <a:rPr lang="en-US" b="0" baseline="0" dirty="0" smtClean="0">
                <a:solidFill>
                  <a:srgbClr val="FF0000"/>
                </a:solidFill>
              </a:rPr>
              <a:t> Sure Yves</a:t>
            </a:r>
            <a:r>
              <a:rPr lang="en-US" b="0" dirty="0" smtClean="0">
                <a:solidFill>
                  <a:srgbClr val="FF0000"/>
                </a:solidFill>
              </a:rPr>
              <a:t>… but unspecified</a:t>
            </a:r>
            <a:r>
              <a:rPr lang="en-US" b="0" baseline="0" dirty="0" smtClean="0">
                <a:solidFill>
                  <a:srgbClr val="FF0000"/>
                </a:solidFill>
              </a:rPr>
              <a:t> vulnerabilities also </a:t>
            </a:r>
            <a:r>
              <a:rPr lang="en-US" b="0" dirty="0" smtClean="0">
                <a:solidFill>
                  <a:srgbClr val="FF0000"/>
                </a:solidFill>
              </a:rPr>
              <a:t>= 10.  Shows varying levels of abstraction for </a:t>
            </a:r>
            <a:r>
              <a:rPr lang="en-US" b="0" dirty="0" err="1" smtClean="0">
                <a:solidFill>
                  <a:srgbClr val="FF0000"/>
                </a:solidFill>
              </a:rPr>
              <a:t>vuln</a:t>
            </a:r>
            <a:r>
              <a:rPr lang="en-US" b="0" dirty="0" smtClean="0">
                <a:solidFill>
                  <a:srgbClr val="FF0000"/>
                </a:solidFill>
              </a:rPr>
              <a:t> categories.</a:t>
            </a:r>
            <a:endParaRPr lang="en-US" b="0"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35</a:t>
            </a:fld>
            <a:endParaRPr lang="en-US"/>
          </a:p>
        </p:txBody>
      </p:sp>
    </p:spTree>
    <p:extLst>
      <p:ext uri="{BB962C8B-B14F-4D97-AF65-F5344CB8AC3E}">
        <p14:creationId xmlns:p14="http://schemas.microsoft.com/office/powerpoint/2010/main" val="8821880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Image source:</a:t>
            </a:r>
          </a:p>
          <a:p>
            <a:r>
              <a:rPr lang="en-US" dirty="0" smtClean="0">
                <a:hlinkClick r:id="rId3"/>
              </a:rPr>
              <a:t>http://www.fodrizzle.com/2012/04/03/waiting-in-line/</a:t>
            </a:r>
            <a:endParaRPr lang="en-US" dirty="0" smtClean="0"/>
          </a:p>
          <a:p>
            <a:r>
              <a:rPr lang="en-US" dirty="0" smtClean="0"/>
              <a:t>http://www.fodrizzle.com/wp-content/uploads/2012/04/Waiting-in-Line.jpg</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Steve&gt; Bias is not always bad in vulnerability</a:t>
            </a:r>
            <a:r>
              <a:rPr lang="en-US" baseline="0" dirty="0" smtClean="0"/>
              <a:t> research. However, when bias is not known or not accounted for, statistics can make a real mess and lead to faulty conclusions.</a:t>
            </a:r>
          </a:p>
          <a:p>
            <a:endParaRPr lang="en-US" baseline="0" dirty="0" smtClean="0"/>
          </a:p>
          <a:p>
            <a:r>
              <a:rPr lang="en-US" baseline="0" dirty="0" smtClean="0"/>
              <a:t>Image source:</a:t>
            </a:r>
          </a:p>
          <a:p>
            <a:r>
              <a:rPr lang="en-US" dirty="0" smtClean="0"/>
              <a:t>http://4.bp.blogspot.com/-2A_GsvVdHJk/TniVsIx4f5I/AAAAAAAAAOY/4mmg_Um_nzo/s1600/sloth-mystery-creature1%25255B1%25255D.jpg</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37</a:t>
            </a:fld>
            <a:endParaRPr lang="en-US"/>
          </a:p>
        </p:txBody>
      </p:sp>
    </p:spTree>
    <p:extLst>
      <p:ext uri="{BB962C8B-B14F-4D97-AF65-F5344CB8AC3E}">
        <p14:creationId xmlns:p14="http://schemas.microsoft.com/office/powerpoint/2010/main" val="3170462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en-US" dirty="0" smtClean="0"/>
              <a:t>Does not apply to comprehensive VDBs that do not discriminate on vulnerabilities!</a:t>
            </a:r>
          </a:p>
          <a:p>
            <a:pPr>
              <a:buFont typeface="Arial" charset="0"/>
              <a:buChar char="•"/>
            </a:pPr>
            <a:endParaRPr lang="en-US" dirty="0" smtClean="0"/>
          </a:p>
          <a:p>
            <a:pPr>
              <a:buFont typeface="Arial" charset="0"/>
              <a:buNone/>
            </a:pPr>
            <a:r>
              <a:rPr lang="en-US" dirty="0" smtClean="0"/>
              <a:t>Image</a:t>
            </a:r>
            <a:r>
              <a:rPr lang="en-US" baseline="0" dirty="0" smtClean="0"/>
              <a:t> source:</a:t>
            </a:r>
          </a:p>
          <a:p>
            <a:pPr>
              <a:buFont typeface="Arial" charset="0"/>
              <a:buNone/>
            </a:pPr>
            <a:r>
              <a:rPr lang="en-US" dirty="0" smtClean="0"/>
              <a:t>http://www.chicagotribune.com/media/photo/2011-11/65901869.jpg</a:t>
            </a:r>
          </a:p>
          <a:p>
            <a:pPr>
              <a:buFont typeface="Arial" charset="0"/>
              <a:buNone/>
            </a:pPr>
            <a:r>
              <a:rPr lang="en-US" dirty="0" smtClean="0"/>
              <a:t>More info:</a:t>
            </a:r>
          </a:p>
          <a:p>
            <a:pPr>
              <a:buFont typeface="Arial" charset="0"/>
              <a:buNone/>
            </a:pPr>
            <a:r>
              <a:rPr lang="en-US" dirty="0" smtClean="0">
                <a:hlinkClick r:id="rId3"/>
              </a:rPr>
              <a:t>http://en.wikipedia.org/wiki/Capybara</a:t>
            </a:r>
            <a:endParaRPr lang="en-US" dirty="0" smtClean="0"/>
          </a:p>
          <a:p>
            <a:pPr>
              <a:buFont typeface="Arial" charset="0"/>
              <a:buNone/>
            </a:pPr>
            <a:r>
              <a:rPr lang="en-US" dirty="0" smtClean="0"/>
              <a:t>Fun fact:</a:t>
            </a:r>
          </a:p>
          <a:p>
            <a:pPr>
              <a:buFont typeface="Arial" charset="0"/>
              <a:buNone/>
            </a:pPr>
            <a:r>
              <a:rPr lang="en-US" dirty="0" smtClean="0"/>
              <a:t>Denver Zoo</a:t>
            </a:r>
            <a:r>
              <a:rPr lang="en-US" baseline="0" dirty="0" smtClean="0"/>
              <a:t> has two capybara, Rodrigo and Gabriella!</a:t>
            </a:r>
            <a:endParaRPr lang="en-US" dirty="0" smtClean="0"/>
          </a:p>
        </p:txBody>
      </p:sp>
      <p:sp>
        <p:nvSpPr>
          <p:cNvPr id="4" name="Slide Number Placeholder 3"/>
          <p:cNvSpPr>
            <a:spLocks noGrp="1"/>
          </p:cNvSpPr>
          <p:nvPr>
            <p:ph type="sldNum" sz="quarter" idx="10"/>
          </p:nvPr>
        </p:nvSpPr>
        <p:spPr/>
        <p:txBody>
          <a:bodyPr/>
          <a:lstStyle/>
          <a:p>
            <a:fld id="{582956C1-5FAD-4C0F-8309-22DC033F6368}"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BRIAN UP</a:t>
            </a:r>
          </a:p>
          <a:p>
            <a:endParaRPr lang="en-US" dirty="0" smtClean="0"/>
          </a:p>
          <a:p>
            <a:r>
              <a:rPr lang="en-US" dirty="0" smtClean="0"/>
              <a:t>Image sources:</a:t>
            </a:r>
          </a:p>
          <a:p>
            <a:r>
              <a:rPr lang="en-US" dirty="0" smtClean="0"/>
              <a:t>1. https://encrypted-tbn0.gstatic.com/images?q=tbn:ANd9GcT3Ak48zTOa2NUG7EHQlyagF6nB_TOmXGJDcGm1_njvQYmXOBux</a:t>
            </a:r>
          </a:p>
          <a:p>
            <a:r>
              <a:rPr lang="en-US" dirty="0" smtClean="0"/>
              <a:t>2. http://a4.ec-images.myspacecdn.com/images01/35/07e88b22f9b1a517e422f15508583c1e/l.jpg</a:t>
            </a:r>
          </a:p>
          <a:p>
            <a:r>
              <a:rPr lang="en-US" dirty="0" smtClean="0"/>
              <a:t>3. http://rlv.zcache.com/goofy_llama_postcard-rbca6b61a990e496cb787e5ef67ec1c0c_vgbaq_8byvr_512.jpg</a:t>
            </a:r>
          </a:p>
          <a:p>
            <a:r>
              <a:rPr lang="en-US" dirty="0" smtClean="0"/>
              <a:t>4. http://fc03.deviantart.net/fs70/i/2010/189/0/6/That_Llama_Glare_by_mrsnerg.jpg</a:t>
            </a:r>
          </a:p>
          <a:p>
            <a:r>
              <a:rPr lang="en-US" dirty="0" smtClean="0"/>
              <a:t>5. http://25.media.tumblr.com/tumblr_m4paw8UH2S1rvzvq4o1_400.jpg</a:t>
            </a:r>
          </a:p>
          <a:p>
            <a:r>
              <a:rPr lang="en-US" dirty="0" smtClean="0"/>
              <a:t>6. http://farm4.staticflickr.com/3398/4560295662_37da1b88fb_z.jpg</a:t>
            </a:r>
          </a:p>
          <a:p>
            <a:r>
              <a:rPr lang="en-US" dirty="0" smtClean="0"/>
              <a:t>7. http://25.media.tumblr.com/tumblr_m2vxq3kA3e1rutfbho1_500.jpg</a:t>
            </a:r>
          </a:p>
          <a:p>
            <a:r>
              <a:rPr lang="en-US" dirty="0" smtClean="0"/>
              <a:t>8. http://farm3.static.flickr.com/2380/2052067989_0526b6af6e_o.jpg</a:t>
            </a:r>
          </a:p>
        </p:txBody>
      </p:sp>
      <p:sp>
        <p:nvSpPr>
          <p:cNvPr id="4" name="Slide Number Placeholder 3"/>
          <p:cNvSpPr>
            <a:spLocks noGrp="1"/>
          </p:cNvSpPr>
          <p:nvPr>
            <p:ph type="sldNum" sz="quarter" idx="10"/>
          </p:nvPr>
        </p:nvSpPr>
        <p:spPr/>
        <p:txBody>
          <a:bodyPr/>
          <a:lstStyle/>
          <a:p>
            <a:fld id="{582956C1-5FAD-4C0F-8309-22DC033F6368}" type="slidenum">
              <a:rPr lang="en-US" smtClean="0"/>
              <a:pPr/>
              <a:t>39</a:t>
            </a:fld>
            <a:endParaRPr lang="en-US"/>
          </a:p>
        </p:txBody>
      </p:sp>
    </p:spTree>
    <p:extLst>
      <p:ext uri="{BB962C8B-B14F-4D97-AF65-F5344CB8AC3E}">
        <p14:creationId xmlns:p14="http://schemas.microsoft.com/office/powerpoint/2010/main" val="30051499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Image source:</a:t>
            </a:r>
          </a:p>
          <a:p>
            <a:r>
              <a:rPr lang="en-US" dirty="0" smtClean="0"/>
              <a:t>http://www.thejrexperiment.com/wp-content/uploads/2012/08/dog-licking-balls.jpg</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Brian&gt; Our associated whitepaper written for </a:t>
            </a:r>
            <a:r>
              <a:rPr lang="en-US" dirty="0" err="1" smtClean="0"/>
              <a:t>BlackHat</a:t>
            </a:r>
            <a:r>
              <a:rPr lang="en-US" dirty="0" smtClean="0"/>
              <a:t> this</a:t>
            </a:r>
            <a:r>
              <a:rPr lang="en-US" baseline="0" dirty="0" smtClean="0"/>
              <a:t> year provides a summary of why it matters, using examples from this presentation, but in a nice wordy format for you graphic haters.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Steve&gt; </a:t>
            </a:r>
            <a:r>
              <a:rPr lang="en-US" dirty="0" smtClean="0"/>
              <a:t>We recognize that this can be a dry topic, but as vulnerability</a:t>
            </a:r>
            <a:r>
              <a:rPr lang="en-US" baseline="0" dirty="0" smtClean="0"/>
              <a:t> research and vulnerability management matures, there needs to be more than just a couple noisy VDB maintainers who can recognize dangerous or faulty statistics.</a:t>
            </a:r>
          </a:p>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http://www.crn.com/news/channel-programs/18818115/oracle-unbreakable-maybe-not.htm</a:t>
            </a:r>
          </a:p>
          <a:p>
            <a:r>
              <a:rPr lang="en-US" dirty="0" smtClean="0"/>
              <a:t>http://news.cnet.com/Gadfly-zeroes-in-on-Oracle-bugs/2008-1002_3-6164785.html</a:t>
            </a:r>
          </a:p>
          <a:p>
            <a:r>
              <a:rPr lang="en-US" dirty="0" smtClean="0"/>
              <a:t>http://en.wikipedia.org/wiki/Oracle_Corporation</a:t>
            </a:r>
          </a:p>
          <a:p>
            <a:r>
              <a:rPr lang="en-US" dirty="0" smtClean="0"/>
              <a:t>http://jon.oberheide.org/blog/2011/03/07/how-i-almost-won-pwn2own-via-xss/</a:t>
            </a:r>
          </a:p>
          <a:p>
            <a:r>
              <a:rPr lang="en-US" dirty="0" smtClean="0"/>
              <a:t>http://en.wikipedia.org/wiki/Month_of_bugs</a:t>
            </a:r>
          </a:p>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41</a:t>
            </a:fld>
            <a:endParaRPr lang="en-US"/>
          </a:p>
        </p:txBody>
      </p:sp>
    </p:spTree>
    <p:extLst>
      <p:ext uri="{BB962C8B-B14F-4D97-AF65-F5344CB8AC3E}">
        <p14:creationId xmlns:p14="http://schemas.microsoft.com/office/powerpoint/2010/main" val="29628972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Image source:</a:t>
            </a:r>
          </a:p>
          <a:p>
            <a:r>
              <a:rPr lang="en-US" dirty="0" smtClean="0"/>
              <a:t>http://media-cache-ak0.pinimg.com/192x/8e/8d/66/8e8d66b5a6b8fe98899ccf5d62fb65a3.jpg</a:t>
            </a:r>
          </a:p>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Steve&gt; The researcher</a:t>
            </a:r>
            <a:r>
              <a:rPr lang="en-US" baseline="0" dirty="0" smtClean="0"/>
              <a:t> “r0t” gave CVE and other </a:t>
            </a:r>
            <a:r>
              <a:rPr lang="en-US" baseline="0" dirty="0" err="1" smtClean="0"/>
              <a:t>vuln</a:t>
            </a:r>
            <a:r>
              <a:rPr lang="en-US" baseline="0" dirty="0" smtClean="0"/>
              <a:t> DBs lots of headaches over the course of 6 months, using a devastatingly simple research technique that was immensely successful.  His activities demonstrated just how sorry the state of software security is for most products.</a:t>
            </a:r>
          </a:p>
          <a:p>
            <a:endParaRPr lang="en-US" baseline="0" dirty="0" smtClean="0"/>
          </a:p>
          <a:p>
            <a:r>
              <a:rPr lang="en-US" baseline="0" dirty="0" smtClean="0"/>
              <a:t>Image source:</a:t>
            </a:r>
          </a:p>
          <a:p>
            <a:r>
              <a:rPr lang="en-US" baseline="0" dirty="0" smtClean="0"/>
              <a:t>http://laughingsquid.com/wp-content/uploads/Tard2.jpg             This is ‘</a:t>
            </a:r>
            <a:r>
              <a:rPr lang="en-US" baseline="0" dirty="0" err="1" smtClean="0"/>
              <a:t>Tardar</a:t>
            </a:r>
            <a:r>
              <a:rPr lang="en-US" baseline="0" dirty="0" smtClean="0"/>
              <a:t> Sauce’, aka ‘</a:t>
            </a:r>
            <a:r>
              <a:rPr lang="en-US" baseline="0" dirty="0" err="1" smtClean="0"/>
              <a:t>Tard</a:t>
            </a:r>
            <a:r>
              <a:rPr lang="en-US" baseline="0" dirty="0" smtClean="0"/>
              <a:t>’, aka ‘Grumpy Cat’! More info: </a:t>
            </a:r>
            <a:r>
              <a:rPr lang="en-US" dirty="0" smtClean="0">
                <a:hlinkClick r:id="rId3"/>
              </a:rPr>
              <a:t>http://en.wikipedia.org/wiki/Grumpy_Cat</a:t>
            </a:r>
            <a:endParaRPr lang="en-US" baseline="0" dirty="0" smtClean="0"/>
          </a:p>
        </p:txBody>
      </p:sp>
      <p:sp>
        <p:nvSpPr>
          <p:cNvPr id="4" name="Slide Number Placeholder 3"/>
          <p:cNvSpPr>
            <a:spLocks noGrp="1"/>
          </p:cNvSpPr>
          <p:nvPr>
            <p:ph type="sldNum" sz="quarter" idx="10"/>
          </p:nvPr>
        </p:nvSpPr>
        <p:spPr/>
        <p:txBody>
          <a:bodyPr/>
          <a:lstStyle/>
          <a:p>
            <a:fld id="{DAAE4FC5-8D69-4309-A595-047F189D46F5}" type="slidenum">
              <a:rPr lang="en-US" smtClean="0"/>
              <a:pPr/>
              <a:t>43</a:t>
            </a:fld>
            <a:endParaRPr lang="en-US"/>
          </a:p>
        </p:txBody>
      </p:sp>
    </p:spTree>
    <p:extLst>
      <p:ext uri="{BB962C8B-B14F-4D97-AF65-F5344CB8AC3E}">
        <p14:creationId xmlns:p14="http://schemas.microsoft.com/office/powerpoint/2010/main" val="1347206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 of r0t disclosures:</a:t>
            </a:r>
          </a:p>
          <a:p>
            <a:r>
              <a:rPr lang="en-US" dirty="0" smtClean="0"/>
              <a:t>http://www.osvdb.org/affiliations/1086-unsecured-systems</a:t>
            </a:r>
          </a:p>
        </p:txBody>
      </p:sp>
      <p:sp>
        <p:nvSpPr>
          <p:cNvPr id="4" name="Slide Number Placeholder 3"/>
          <p:cNvSpPr>
            <a:spLocks noGrp="1"/>
          </p:cNvSpPr>
          <p:nvPr>
            <p:ph type="sldNum" sz="quarter" idx="10"/>
          </p:nvPr>
        </p:nvSpPr>
        <p:spPr/>
        <p:txBody>
          <a:bodyPr/>
          <a:lstStyle/>
          <a:p>
            <a:fld id="{DAAE4FC5-8D69-4309-A595-047F189D46F5}" type="slidenum">
              <a:rPr lang="en-US" smtClean="0"/>
              <a:pPr/>
              <a:t>44</a:t>
            </a:fld>
            <a:endParaRPr lang="en-US"/>
          </a:p>
        </p:txBody>
      </p:sp>
    </p:spTree>
    <p:extLst>
      <p:ext uri="{BB962C8B-B14F-4D97-AF65-F5344CB8AC3E}">
        <p14:creationId xmlns:p14="http://schemas.microsoft.com/office/powerpoint/2010/main" val="1347206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Steve&gt;</a:t>
            </a:r>
            <a:r>
              <a:rPr lang="en-US" baseline="0" dirty="0" smtClean="0"/>
              <a:t> This does a better job of showing that even with r0t’s volume, his impact on overall stats was somewhat limited.  The original idea was to generate yearly figures for the VDBs but this isn’t the place for it, and I can’t explain the up-and-down jumps in this time frame.  Clearly there’s something else going on here for the OSVDB jump… see below.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number of </a:t>
            </a:r>
            <a:r>
              <a:rPr lang="en-US" baseline="0" dirty="0" smtClean="0"/>
              <a:t>CVEs published in Winter 2005-2006 increased noticeably, based primarily on the research activities of r0t, using very simple techniques against a variety of products.  The OSVDB chart shows some growth as well, with r0t-disclosed OSVDBs highlighted in red.  If you don’t want to sleep at night, just imagine what the world would be like if a couple hundred people did this all at the same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It’s highly likely that even though r0t’s impact on vulnerability counts doesn’t seem that high, most of the products he tested probably haven’t been examined by anybody else since then.  Call it a hunch.</a:t>
            </a:r>
          </a:p>
          <a:p>
            <a:endParaRPr lang="en-US" dirty="0" smtClean="0"/>
          </a:p>
          <a:p>
            <a:r>
              <a:rPr lang="en-US" dirty="0" smtClean="0"/>
              <a:t>One question is, if it wasn’t just r0t responsible for the increase in vulnerability counts, what else was going on?  CVE experienced</a:t>
            </a:r>
            <a:r>
              <a:rPr lang="en-US" baseline="0" dirty="0" smtClean="0"/>
              <a:t> some significant team growth around the 2005 time frame and with the addition of a CMS, this made CVE content production more efficient.  But, the most influential change was probably milw0rm’s rise to prominence, which had a dedicated repository maintainer (str0ke) and gave researchers a focused area to publish their easily-findable web application vulnerabilities.</a:t>
            </a:r>
          </a:p>
        </p:txBody>
      </p:sp>
      <p:sp>
        <p:nvSpPr>
          <p:cNvPr id="4" name="Slide Number Placeholder 3"/>
          <p:cNvSpPr>
            <a:spLocks noGrp="1"/>
          </p:cNvSpPr>
          <p:nvPr>
            <p:ph type="sldNum" sz="quarter" idx="10"/>
          </p:nvPr>
        </p:nvSpPr>
        <p:spPr/>
        <p:txBody>
          <a:bodyPr/>
          <a:lstStyle/>
          <a:p>
            <a:fld id="{582956C1-5FAD-4C0F-8309-22DC033F6368}" type="slidenum">
              <a:rPr lang="en-US" smtClean="0"/>
              <a:pPr/>
              <a:t>45</a:t>
            </a:fld>
            <a:endParaRPr lang="en-US"/>
          </a:p>
        </p:txBody>
      </p:sp>
    </p:spTree>
    <p:extLst>
      <p:ext uri="{BB962C8B-B14F-4D97-AF65-F5344CB8AC3E}">
        <p14:creationId xmlns:p14="http://schemas.microsoft.com/office/powerpoint/2010/main" val="833991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STEVE UP</a:t>
            </a:r>
          </a:p>
          <a:p>
            <a:endParaRPr lang="en-US" dirty="0" smtClean="0"/>
          </a:p>
          <a:p>
            <a:r>
              <a:rPr lang="en-US" dirty="0" smtClean="0"/>
              <a:t>Steve&gt; While other </a:t>
            </a:r>
            <a:r>
              <a:rPr lang="en-US" baseline="0" dirty="0" smtClean="0"/>
              <a:t>slides cover “</a:t>
            </a:r>
            <a:r>
              <a:rPr lang="en-US" baseline="0" dirty="0" err="1" smtClean="0"/>
              <a:t>grep</a:t>
            </a:r>
            <a:r>
              <a:rPr lang="en-US" baseline="0" dirty="0" smtClean="0"/>
              <a:t>-and-gripe” and how it can produce inaccurate information that increases the analytical workload for CVE, it is still a simple, valid, powerful technique.  A great example of this is in symbolic link following.  This vulnerability had seemingly died out in the mid-2000’s, until a single researcher used the technique against a large number of shell scripts from various </a:t>
            </a:r>
            <a:r>
              <a:rPr lang="en-US" baseline="0" dirty="0" err="1" smtClean="0"/>
              <a:t>Debian</a:t>
            </a:r>
            <a:r>
              <a:rPr lang="en-US" baseline="0" dirty="0" smtClean="0"/>
              <a:t> packages.  The major increase in the numbers is due to Dmitry </a:t>
            </a:r>
            <a:r>
              <a:rPr lang="en-US" baseline="0" dirty="0" err="1" smtClean="0"/>
              <a:t>Oboukhov’s</a:t>
            </a:r>
            <a:r>
              <a:rPr lang="en-US" baseline="0" dirty="0" smtClean="0"/>
              <a:t> efforts.  Did </a:t>
            </a:r>
            <a:r>
              <a:rPr lang="en-US" baseline="0" dirty="0" err="1" smtClean="0"/>
              <a:t>Debian</a:t>
            </a:r>
            <a:r>
              <a:rPr lang="en-US" baseline="0" dirty="0" smtClean="0"/>
              <a:t> developers suddenly introduce all these vulnerabilities?  Of course not – they were there along, it’s just that nobody looked before.  The “many eyes” theory of open source security does not apply if nobody’s looking at the code.</a:t>
            </a:r>
          </a:p>
          <a:p>
            <a:r>
              <a:rPr lang="en-US" baseline="0" dirty="0" smtClean="0"/>
              <a:t>Brian&gt; Or they are looking, just not for all classes of vulnerabilities. The ability to automate vulnerability finding in any matter can significantly impact disclosures. When static code analysis matures, VDBs may be in a world of hurt as the average number of vulnerabilities in a disclosure may dramatically rise.</a:t>
            </a:r>
          </a:p>
          <a:p>
            <a:endParaRPr lang="en-US" dirty="0"/>
          </a:p>
        </p:txBody>
      </p:sp>
      <p:sp>
        <p:nvSpPr>
          <p:cNvPr id="4" name="Slide Number Placeholder 3"/>
          <p:cNvSpPr>
            <a:spLocks noGrp="1"/>
          </p:cNvSpPr>
          <p:nvPr>
            <p:ph type="sldNum" sz="quarter" idx="10"/>
          </p:nvPr>
        </p:nvSpPr>
        <p:spPr/>
        <p:txBody>
          <a:bodyPr/>
          <a:lstStyle/>
          <a:p>
            <a:fld id="{DAAE4FC5-8D69-4309-A595-047F189D46F5}" type="slidenum">
              <a:rPr lang="en-US" smtClean="0"/>
              <a:pPr/>
              <a:t>46</a:t>
            </a:fld>
            <a:endParaRPr lang="en-US"/>
          </a:p>
        </p:txBody>
      </p:sp>
    </p:spTree>
    <p:extLst>
      <p:ext uri="{BB962C8B-B14F-4D97-AF65-F5344CB8AC3E}">
        <p14:creationId xmlns:p14="http://schemas.microsoft.com/office/powerpoint/2010/main" val="38562079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Steve&gt; Larry </a:t>
            </a:r>
            <a:r>
              <a:rPr lang="en-US" dirty="0" err="1" smtClean="0"/>
              <a:t>Cashdollar</a:t>
            </a:r>
            <a:r>
              <a:rPr lang="en-US" dirty="0" smtClean="0"/>
              <a:t> did some </a:t>
            </a:r>
            <a:r>
              <a:rPr lang="en-US" dirty="0" err="1" smtClean="0"/>
              <a:t>vuln</a:t>
            </a:r>
            <a:r>
              <a:rPr lang="en-US" dirty="0" smtClean="0"/>
              <a:t> research about 10 years ago, then dropped out of the scene.  But in recent months he’s been back, using some tried-and-true methods from the 90’s against the software</a:t>
            </a:r>
            <a:r>
              <a:rPr lang="en-US" baseline="0" dirty="0" smtClean="0"/>
              <a:t> of today.  When he’s not looking into Oracle or Sun products, he has a penchant for downloading Ruby Gems and looking for a couple different types of old-school vulnerabilities, using the tried-and-true method of looking for simple code patterns, then filtering out false positives.  Voila!  He still finds the same old issues in these brand-new-products written in a supposedly-safer language.  This is a diligent workhorse mentality that generates results, although ironically, it’s hard to see how this research can translate into cash or dollars of any sort.  Nonetheless, it’s obvious that not a lot of people are looking at these, and a single specialist can make an impact.  The total number of vulnerabilities reported for various Ruby gems is still pretty low, but since the beginning of 2013, about half of them have been found and reported by Larry.</a:t>
            </a:r>
            <a:r>
              <a:rPr lang="en-US" baseline="0" dirty="0"/>
              <a:t> </a:t>
            </a:r>
            <a:r>
              <a:rPr lang="en-US" baseline="0" dirty="0" smtClean="0"/>
              <a:t> One fun thing is that many discoveries involve weird characters in file names, which isn’t an attack vector that you hear about very often.  If you’ve been paying close attention, then maybe this suggests that maybe not a lot of researchers pay attention to that particular type of attack.  We didn’t crunch the numbers, but if you like stats based on vulnerability types and you see an increase in </a:t>
            </a:r>
            <a:r>
              <a:rPr lang="en-US" baseline="0" dirty="0" err="1" smtClean="0"/>
              <a:t>symlinks</a:t>
            </a:r>
            <a:r>
              <a:rPr lang="en-US" baseline="0" dirty="0" smtClean="0"/>
              <a:t> around 2013, then you might want to take a closer look at what Larry “Links” </a:t>
            </a:r>
            <a:r>
              <a:rPr lang="en-US" baseline="0" dirty="0" err="1" smtClean="0"/>
              <a:t>Cashdollar</a:t>
            </a:r>
            <a:r>
              <a:rPr lang="en-US" baseline="0" dirty="0" smtClean="0"/>
              <a:t> has been up to.</a:t>
            </a:r>
          </a:p>
          <a:p>
            <a:endParaRPr lang="en-US" baseline="0" dirty="0" smtClean="0"/>
          </a:p>
        </p:txBody>
      </p:sp>
      <p:sp>
        <p:nvSpPr>
          <p:cNvPr id="4" name="Slide Number Placeholder 3"/>
          <p:cNvSpPr>
            <a:spLocks noGrp="1"/>
          </p:cNvSpPr>
          <p:nvPr>
            <p:ph type="sldNum" sz="quarter" idx="10"/>
          </p:nvPr>
        </p:nvSpPr>
        <p:spPr/>
        <p:txBody>
          <a:bodyPr/>
          <a:lstStyle/>
          <a:p>
            <a:fld id="{582956C1-5FAD-4C0F-8309-22DC033F6368}" type="slidenum">
              <a:rPr lang="en-US" smtClean="0"/>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Steve&gt; This example, as presented,</a:t>
            </a:r>
            <a:r>
              <a:rPr lang="en-US" baseline="0" dirty="0" smtClean="0"/>
              <a:t> contains correct PHP code without a vulnerability.  An attacker cannot modify the $language variable, which was set to a hard-coded constant. Some researchers learn the pattern of “using a variable in the argument to an include statement”, </a:t>
            </a:r>
            <a:r>
              <a:rPr lang="en-US" baseline="0" dirty="0" err="1" smtClean="0"/>
              <a:t>grep</a:t>
            </a:r>
            <a:r>
              <a:rPr lang="en-US" baseline="0" dirty="0" smtClean="0"/>
              <a:t> for it, and construct an example link without even testing it, then post an advisory.  While CVE analysis doesn’t always ferret out these kinds of analytical errors, sometimes it’s pretty obvious.</a:t>
            </a:r>
          </a:p>
          <a:p>
            <a:endParaRPr lang="en-US" baseline="0" dirty="0" smtClean="0"/>
          </a:p>
          <a:p>
            <a:r>
              <a:rPr lang="en-US" baseline="0" dirty="0" smtClean="0"/>
              <a:t>Now for something interesting.  Sometimes, despite code constructs like this, the given attack string would actually work.  This meant that the researcher didn’t really diagnose the root cause.  There could be some other code in between these two statements where even if $language isn’t mentioned, the variable gets changed.  Sometimes this could happen in a separate included file, or powerful constructs such as dynamic variable evaluation could be used to modify arbitrary variables.  This made it even more difficult to analyze some vulnerabilities in PHP applications – what appeared to be an obvious researcher mistake could in fact be a very subtle issue.  Steve wasted a lot of time chasing these windmills in 2006 or 2007, convinced that maybe there was some subtle behavior and unusual vulnerability class that </a:t>
            </a:r>
            <a:r>
              <a:rPr lang="en-US" baseline="0" dirty="0" err="1" smtClean="0"/>
              <a:t>grep</a:t>
            </a:r>
            <a:r>
              <a:rPr lang="en-US" baseline="0" dirty="0" smtClean="0"/>
              <a:t>-and-gripe researchers weren’t noticing, but these investigations were rarely fruitful.  It is perhaps no coincidence that around this time, certain researchers with questionable techniques and high false-positive rates were </a:t>
            </a:r>
            <a:r>
              <a:rPr lang="en-US" strike="sngStrike" baseline="0" dirty="0" smtClean="0"/>
              <a:t>blacklisted</a:t>
            </a:r>
            <a:r>
              <a:rPr lang="en-US" baseline="0" dirty="0" smtClean="0"/>
              <a:t> de-prioritized for analysis.</a:t>
            </a:r>
            <a:r>
              <a:rPr lang="en-US" baseline="0" dirty="0"/>
              <a:t> </a:t>
            </a:r>
            <a:r>
              <a:rPr lang="en-US" baseline="0" dirty="0" smtClean="0"/>
              <a:t> This itself is a shame, because even with a high rate of false positives, sometimes those researchers were probably right.</a:t>
            </a:r>
          </a:p>
          <a:p>
            <a:endParaRPr lang="en-US" baseline="0" dirty="0" smtClean="0"/>
          </a:p>
        </p:txBody>
      </p:sp>
      <p:sp>
        <p:nvSpPr>
          <p:cNvPr id="4" name="Slide Number Placeholder 3"/>
          <p:cNvSpPr>
            <a:spLocks noGrp="1"/>
          </p:cNvSpPr>
          <p:nvPr>
            <p:ph type="sldNum" sz="quarter" idx="10"/>
          </p:nvPr>
        </p:nvSpPr>
        <p:spPr/>
        <p:txBody>
          <a:bodyPr/>
          <a:lstStyle/>
          <a:p>
            <a:fld id="{DAAE4FC5-8D69-4309-A595-047F189D46F5}" type="slidenum">
              <a:rPr lang="en-US" smtClean="0"/>
              <a:pPr/>
              <a:t>48</a:t>
            </a:fld>
            <a:endParaRPr lang="en-US"/>
          </a:p>
        </p:txBody>
      </p:sp>
    </p:spTree>
    <p:extLst>
      <p:ext uri="{BB962C8B-B14F-4D97-AF65-F5344CB8AC3E}">
        <p14:creationId xmlns:p14="http://schemas.microsoft.com/office/powerpoint/2010/main" val="40095037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NSS Labs stat taken from Table 1 of its report.</a:t>
            </a:r>
          </a:p>
          <a:p>
            <a:endParaRPr lang="en-US" dirty="0" smtClean="0"/>
          </a:p>
          <a:p>
            <a:r>
              <a:rPr lang="en-US" dirty="0" smtClean="0"/>
              <a:t>Brian&gt; Tracking </a:t>
            </a:r>
            <a:r>
              <a:rPr lang="en-US" dirty="0" err="1" smtClean="0"/>
              <a:t>FFmpeg</a:t>
            </a:r>
            <a:r>
              <a:rPr lang="en-US" dirty="0" smtClean="0"/>
              <a:t> vulnerabilities is not an easy task. Several VDBs do not look at it as a primary source. With </a:t>
            </a:r>
            <a:r>
              <a:rPr lang="en-US" dirty="0" err="1" smtClean="0"/>
              <a:t>FFmpeg</a:t>
            </a:r>
            <a:r>
              <a:rPr lang="en-US" dirty="0" smtClean="0"/>
              <a:t> and now </a:t>
            </a:r>
            <a:r>
              <a:rPr lang="en-US" dirty="0" err="1" smtClean="0"/>
              <a:t>Libav</a:t>
            </a:r>
            <a:r>
              <a:rPr lang="en-US" dirty="0" smtClean="0"/>
              <a:t>, these can be very important as they are libraries used in a wide variety of software. A vulnerability in either of these packages may be a</a:t>
            </a:r>
            <a:r>
              <a:rPr lang="en-US" baseline="0" dirty="0" smtClean="0"/>
              <a:t> simple denial of service, but manifest differently when integrated into different software. There is no easy-to-follow security advisory for these; tracking the vulnerabilities requires going through code commits.</a:t>
            </a:r>
            <a:endParaRPr lang="en-US" dirty="0" smtClean="0"/>
          </a:p>
          <a:p>
            <a:endParaRPr lang="en-US" dirty="0" smtClean="0"/>
          </a:p>
          <a:p>
            <a:r>
              <a:rPr lang="en-US" dirty="0" smtClean="0"/>
              <a:t>http://www.ffmpeg.org/</a:t>
            </a:r>
          </a:p>
          <a:p>
            <a:r>
              <a:rPr lang="en-US" dirty="0" smtClean="0"/>
              <a:t>http://libav.org/  </a:t>
            </a:r>
            <a:r>
              <a:rPr lang="en-US" dirty="0" err="1" smtClean="0"/>
              <a:t>Originatesf</a:t>
            </a:r>
            <a:r>
              <a:rPr lang="en-US" dirty="0" smtClean="0"/>
              <a:t> </a:t>
            </a:r>
            <a:r>
              <a:rPr lang="en-US" dirty="0" err="1" smtClean="0"/>
              <a:t>rom</a:t>
            </a:r>
            <a:r>
              <a:rPr lang="en-US" dirty="0" smtClean="0"/>
              <a:t> </a:t>
            </a:r>
            <a:r>
              <a:rPr lang="en-US" dirty="0" err="1" smtClean="0"/>
              <a:t>FFmpeg</a:t>
            </a:r>
            <a:r>
              <a:rPr lang="en-US" dirty="0" smtClean="0"/>
              <a:t> code base.</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49</a:t>
            </a:fld>
            <a:endParaRPr lang="en-US"/>
          </a:p>
        </p:txBody>
      </p:sp>
    </p:spTree>
    <p:extLst>
      <p:ext uri="{BB962C8B-B14F-4D97-AF65-F5344CB8AC3E}">
        <p14:creationId xmlns:p14="http://schemas.microsoft.com/office/powerpoint/2010/main" val="29646617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Talking point&gt; Critical </a:t>
            </a:r>
            <a:r>
              <a:rPr lang="en-US" b="1" dirty="0" err="1" smtClean="0"/>
              <a:t>vulns</a:t>
            </a:r>
            <a:r>
              <a:rPr lang="en-US" b="1" dirty="0" smtClean="0"/>
              <a:t> in high priority software, so a drop of 55 – 120 in a quarter is very significant.</a:t>
            </a:r>
          </a:p>
          <a:p>
            <a:endParaRPr lang="en-US" dirty="0" smtClean="0"/>
          </a:p>
          <a:p>
            <a:r>
              <a:rPr lang="en-US" dirty="0" smtClean="0"/>
              <a:t>Steve&gt; These use nearly-real numbers,</a:t>
            </a:r>
            <a:r>
              <a:rPr lang="en-US" baseline="0" dirty="0" smtClean="0"/>
              <a:t> counting the number of ZDI advisories published (Steve counted by hand for 2012 and later).  ZDI’s abstraction is around the same as CVE’s.</a:t>
            </a:r>
          </a:p>
          <a:p>
            <a:endParaRPr lang="en-US" dirty="0" smtClean="0"/>
          </a:p>
          <a:p>
            <a:r>
              <a:rPr lang="en-US" dirty="0" smtClean="0"/>
              <a:t>ZDI’s disclosures dropped radically in the last quarter of 2012.  Maybe</a:t>
            </a:r>
            <a:r>
              <a:rPr lang="en-US" baseline="0" dirty="0" smtClean="0"/>
              <a:t> this is related to the sudden departure of ZDI staff in the second quarter?  Since advisories often take months to move to publication status, the 2012-Q3 stats might reflect the publication of advisories for vulnerabilities that were being handled in 2012-Q2 or earlier.  Or, maybe it’s just a holiday slump.</a:t>
            </a:r>
          </a:p>
          <a:p>
            <a:endParaRPr lang="en-US" baseline="0" dirty="0" smtClean="0"/>
          </a:p>
          <a:p>
            <a:r>
              <a:rPr lang="en-US" dirty="0" smtClean="0">
                <a:hlinkClick r:id="rId3"/>
              </a:rPr>
              <a:t>http://blogs.csoonline.com/application-security/2228/former-zdi-researchers-form-new-company-called-exodus-intelligence</a:t>
            </a:r>
            <a:endParaRPr lang="en-US" dirty="0"/>
          </a:p>
        </p:txBody>
      </p:sp>
      <p:sp>
        <p:nvSpPr>
          <p:cNvPr id="4" name="Slide Number Placeholder 3"/>
          <p:cNvSpPr>
            <a:spLocks noGrp="1"/>
          </p:cNvSpPr>
          <p:nvPr>
            <p:ph type="sldNum" sz="quarter" idx="10"/>
          </p:nvPr>
        </p:nvSpPr>
        <p:spPr/>
        <p:txBody>
          <a:bodyPr/>
          <a:lstStyle/>
          <a:p>
            <a:fld id="{DAAE4FC5-8D69-4309-A595-047F189D46F5}" type="slidenum">
              <a:rPr lang="en-US" smtClean="0"/>
              <a:pPr/>
              <a:t>50</a:t>
            </a:fld>
            <a:endParaRPr lang="en-US"/>
          </a:p>
        </p:txBody>
      </p:sp>
    </p:spTree>
    <p:extLst>
      <p:ext uri="{BB962C8B-B14F-4D97-AF65-F5344CB8AC3E}">
        <p14:creationId xmlns:p14="http://schemas.microsoft.com/office/powerpoint/2010/main" val="3856207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http://blog.osvdb.org/category/vulnerability-statistics/</a:t>
            </a:r>
            <a:endParaRPr lang="en-US" dirty="0" smtClean="0"/>
          </a:p>
          <a:p>
            <a:r>
              <a:rPr lang="en-US" dirty="0" smtClean="0"/>
              <a:t>http://krebsonsecurity.com/2010/11/why-counting-flaws-is-flawed/</a:t>
            </a:r>
          </a:p>
          <a:p>
            <a:endParaRPr lang="en-US" dirty="0" smtClean="0"/>
          </a:p>
          <a:p>
            <a:r>
              <a:rPr lang="en-US" dirty="0" smtClean="0"/>
              <a:t>http://citeseerx.ist.psu.edu/viewdoc/download?doi=10.1.1.203.5387&amp;rep=rep1&amp;type=pdf</a:t>
            </a:r>
          </a:p>
          <a:p>
            <a:r>
              <a:rPr lang="en-US" dirty="0" smtClean="0"/>
              <a:t>The Use, Misuse,</a:t>
            </a:r>
            <a:r>
              <a:rPr lang="en-US" baseline="0" dirty="0" smtClean="0"/>
              <a:t> and Abuse of Statistics in Information Security Research by </a:t>
            </a:r>
            <a:r>
              <a:rPr lang="en-US" dirty="0" smtClean="0"/>
              <a:t>Julie J.C.H. Ryan &amp; Theresa I. Jefferson</a:t>
            </a:r>
          </a:p>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Steve&gt; At least in the second half of 2012, it would appear that the number of SCADA vulnerabilities is declining.</a:t>
            </a:r>
            <a:r>
              <a:rPr lang="en-US" baseline="0" dirty="0" smtClean="0"/>
              <a:t>  </a:t>
            </a:r>
            <a:r>
              <a:rPr lang="en-US" dirty="0" smtClean="0"/>
              <a:t>But a</a:t>
            </a:r>
            <a:r>
              <a:rPr lang="en-US" baseline="0" dirty="0" smtClean="0"/>
              <a:t> big chunk of that decline is that Luigi </a:t>
            </a:r>
            <a:r>
              <a:rPr lang="en-US" baseline="0" dirty="0" err="1" smtClean="0"/>
              <a:t>Auriemma</a:t>
            </a:r>
            <a:r>
              <a:rPr lang="en-US" baseline="0" dirty="0" smtClean="0"/>
              <a:t> stopped disclosing SCADA vulnerabilities.  So far, OSVDB shows 2013 on par with 2012 generally.</a:t>
            </a:r>
          </a:p>
          <a:p>
            <a:endParaRPr lang="en-US" baseline="0" dirty="0" smtClean="0"/>
          </a:p>
          <a:p>
            <a:r>
              <a:rPr lang="en-US" baseline="0" dirty="0" smtClean="0"/>
              <a:t>Before </a:t>
            </a:r>
            <a:r>
              <a:rPr lang="en-US" baseline="0" dirty="0" err="1" smtClean="0"/>
              <a:t>Stuxnet</a:t>
            </a:r>
            <a:r>
              <a:rPr lang="en-US" baseline="0" dirty="0" smtClean="0"/>
              <a:t>, Luigi published many game vulnerabilities.  After </a:t>
            </a:r>
            <a:r>
              <a:rPr lang="en-US" baseline="0" dirty="0" err="1" smtClean="0"/>
              <a:t>Stuxnet</a:t>
            </a:r>
            <a:r>
              <a:rPr lang="en-US" baseline="0" dirty="0" smtClean="0"/>
              <a:t>, Luigi started concentrating more on ICS/SCADA issues, which were ripe for the picking.  Then he and </a:t>
            </a:r>
            <a:r>
              <a:rPr lang="en-US" baseline="0" dirty="0" err="1" smtClean="0"/>
              <a:t>Donato</a:t>
            </a:r>
            <a:r>
              <a:rPr lang="en-US" baseline="0" dirty="0" smtClean="0"/>
              <a:t> </a:t>
            </a:r>
            <a:r>
              <a:rPr lang="en-US" baseline="0" dirty="0" err="1" smtClean="0"/>
              <a:t>Ferrante</a:t>
            </a:r>
            <a:r>
              <a:rPr lang="en-US" baseline="0" dirty="0" smtClean="0"/>
              <a:t> created </a:t>
            </a:r>
            <a:r>
              <a:rPr lang="en-US" baseline="0" dirty="0" err="1" smtClean="0"/>
              <a:t>ReVuln</a:t>
            </a:r>
            <a:r>
              <a:rPr lang="en-US" baseline="0" dirty="0" smtClean="0"/>
              <a:t>, sharing most </a:t>
            </a:r>
            <a:r>
              <a:rPr lang="en-US" baseline="0" dirty="0" err="1" smtClean="0"/>
              <a:t>vulns</a:t>
            </a:r>
            <a:r>
              <a:rPr lang="en-US" baseline="0" dirty="0" smtClean="0"/>
              <a:t> only with customers, so the numbers of publicly disclosed </a:t>
            </a:r>
            <a:r>
              <a:rPr lang="en-US" baseline="0" dirty="0" err="1" smtClean="0"/>
              <a:t>vulns</a:t>
            </a:r>
            <a:r>
              <a:rPr lang="en-US" baseline="0" dirty="0" smtClean="0"/>
              <a:t> dropped.  Does that mean SCADA is suddenly safer?  And what about those games, anyway?</a:t>
            </a:r>
            <a:endParaRPr lang="en-US" dirty="0" smtClean="0"/>
          </a:p>
          <a:p>
            <a:endParaRPr lang="en-US" dirty="0" smtClean="0"/>
          </a:p>
          <a:p>
            <a:r>
              <a:rPr lang="en-US" dirty="0" smtClean="0"/>
              <a:t>We took</a:t>
            </a:r>
            <a:r>
              <a:rPr lang="en-US" baseline="0" dirty="0" smtClean="0"/>
              <a:t> all OSVDB IDs with Luigi as </a:t>
            </a:r>
            <a:r>
              <a:rPr lang="en-US" baseline="0" dirty="0" err="1" smtClean="0"/>
              <a:t>creditee</a:t>
            </a:r>
            <a:r>
              <a:rPr lang="en-US" baseline="0" dirty="0" smtClean="0"/>
              <a:t>, then cross-referenced with all SCADA results.</a:t>
            </a:r>
          </a:p>
          <a:p>
            <a:endParaRPr lang="en-US" baseline="0" dirty="0" smtClean="0"/>
          </a:p>
        </p:txBody>
      </p:sp>
      <p:sp>
        <p:nvSpPr>
          <p:cNvPr id="4" name="Slide Number Placeholder 3"/>
          <p:cNvSpPr>
            <a:spLocks noGrp="1"/>
          </p:cNvSpPr>
          <p:nvPr>
            <p:ph type="sldNum" sz="quarter" idx="10"/>
          </p:nvPr>
        </p:nvSpPr>
        <p:spPr/>
        <p:txBody>
          <a:bodyPr/>
          <a:lstStyle/>
          <a:p>
            <a:fld id="{582956C1-5FAD-4C0F-8309-22DC033F6368}" type="slidenum">
              <a:rPr lang="en-US" smtClean="0"/>
              <a:pPr/>
              <a:t>51</a:t>
            </a:fld>
            <a:endParaRPr lang="en-US"/>
          </a:p>
        </p:txBody>
      </p:sp>
    </p:spTree>
    <p:extLst>
      <p:ext uri="{BB962C8B-B14F-4D97-AF65-F5344CB8AC3E}">
        <p14:creationId xmlns:p14="http://schemas.microsoft.com/office/powerpoint/2010/main" val="28028274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Talking point&gt; You can’t read that mess for a reason.</a:t>
            </a:r>
          </a:p>
          <a:p>
            <a:endParaRPr lang="en-US" dirty="0" smtClean="0"/>
          </a:p>
          <a:p>
            <a:r>
              <a:rPr lang="en-US" dirty="0" smtClean="0"/>
              <a:t>http://osvdb.org/90374</a:t>
            </a:r>
          </a:p>
          <a:p>
            <a:r>
              <a:rPr lang="en-US" dirty="0" smtClean="0"/>
              <a:t>http://websecurity.com.ua/6337/ </a:t>
            </a:r>
          </a:p>
          <a:p>
            <a:r>
              <a:rPr lang="en-US" dirty="0" smtClean="0"/>
              <a:t>http://websecurity.com.ua/6345/ </a:t>
            </a:r>
          </a:p>
          <a:p>
            <a:r>
              <a:rPr lang="en-US" dirty="0" smtClean="0"/>
              <a:t>http://websecurity.com.ua/6352/ </a:t>
            </a:r>
          </a:p>
          <a:p>
            <a:r>
              <a:rPr lang="en-US" dirty="0" smtClean="0"/>
              <a:t>http://websecurity.com.ua/6382/ </a:t>
            </a:r>
          </a:p>
          <a:p>
            <a:r>
              <a:rPr lang="en-US" dirty="0" smtClean="0"/>
              <a:t>http://websecurity.com.ua/6394/ </a:t>
            </a:r>
          </a:p>
          <a:p>
            <a:r>
              <a:rPr lang="en-US" dirty="0" smtClean="0"/>
              <a:t>http://websecurity.com.ua/6401/ </a:t>
            </a:r>
          </a:p>
          <a:p>
            <a:r>
              <a:rPr lang="en-US" dirty="0" smtClean="0"/>
              <a:t>http://websecurity.com.ua/6423/</a:t>
            </a:r>
          </a:p>
          <a:p>
            <a:r>
              <a:rPr lang="en-US" dirty="0" smtClean="0"/>
              <a:t>http://websecurity.com.ua/6499/</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Brian&gt; This is particularly</a:t>
            </a:r>
            <a:r>
              <a:rPr lang="en-US" baseline="0" dirty="0" smtClean="0"/>
              <a:t> important for fuzzing, because a n</a:t>
            </a:r>
            <a:r>
              <a:rPr lang="en-US" dirty="0" smtClean="0">
                <a:solidFill>
                  <a:srgbClr val="FF0000"/>
                </a:solidFill>
              </a:rPr>
              <a:t>ew </a:t>
            </a:r>
            <a:r>
              <a:rPr lang="en-US" dirty="0" err="1" smtClean="0">
                <a:solidFill>
                  <a:srgbClr val="FF0000"/>
                </a:solidFill>
              </a:rPr>
              <a:t>fuzzer</a:t>
            </a:r>
            <a:r>
              <a:rPr lang="en-US" dirty="0" smtClean="0">
                <a:solidFill>
                  <a:srgbClr val="FF0000"/>
                </a:solidFill>
              </a:rPr>
              <a:t> run years later against the same code base would yield</a:t>
            </a:r>
            <a:r>
              <a:rPr lang="en-US" baseline="0" dirty="0" smtClean="0">
                <a:solidFill>
                  <a:srgbClr val="FF0000"/>
                </a:solidFill>
              </a:rPr>
              <a:t> very different results.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Steve&gt; One of the things that’s most interesting about </a:t>
            </a:r>
            <a:r>
              <a:rPr lang="en-US" baseline="0" dirty="0" err="1" smtClean="0">
                <a:solidFill>
                  <a:srgbClr val="FF0000"/>
                </a:solidFill>
              </a:rPr>
              <a:t>Fuzzmarking</a:t>
            </a:r>
            <a:r>
              <a:rPr lang="en-US" baseline="0" dirty="0" smtClean="0">
                <a:solidFill>
                  <a:srgbClr val="FF0000"/>
                </a:solidFill>
              </a:rPr>
              <a:t> is that they used the *exact* *same* </a:t>
            </a:r>
            <a:r>
              <a:rPr lang="en-US" baseline="0" dirty="0" err="1" smtClean="0">
                <a:solidFill>
                  <a:srgbClr val="FF0000"/>
                </a:solidFill>
              </a:rPr>
              <a:t>fuzzer</a:t>
            </a:r>
            <a:r>
              <a:rPr lang="en-US" baseline="0" dirty="0" smtClean="0">
                <a:solidFill>
                  <a:srgbClr val="FF0000"/>
                </a:solidFill>
              </a:rPr>
              <a:t>, thus (mostly?) eliminating the measurement bias that occurs when techniques or technologies vary over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FF0000"/>
              </a:solidFill>
            </a:endParaRPr>
          </a:p>
          <a:p>
            <a:r>
              <a:rPr lang="en-US" dirty="0" smtClean="0">
                <a:hlinkClick r:id="rId3"/>
              </a:rPr>
              <a:t>http://dankaminsky.com/2011/03/11/fuzzmark/</a:t>
            </a:r>
            <a:endParaRPr lang="en-US" dirty="0" smtClean="0"/>
          </a:p>
          <a:p>
            <a:r>
              <a:rPr lang="en-US" dirty="0" smtClean="0">
                <a:hlinkClick r:id="rId4"/>
              </a:rPr>
              <a:t>http://www.slideshare.net/dakami/showing-how-security-has-and-hasnt-improved-after-ten-years-of-trying</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582956C1-5FAD-4C0F-8309-22DC033F6368}" type="slidenum">
              <a:rPr lang="en-US" smtClean="0"/>
              <a:pPr/>
              <a:t>53</a:t>
            </a:fld>
            <a:endParaRPr lang="en-US"/>
          </a:p>
        </p:txBody>
      </p:sp>
    </p:spTree>
    <p:extLst>
      <p:ext uri="{BB962C8B-B14F-4D97-AF65-F5344CB8AC3E}">
        <p14:creationId xmlns:p14="http://schemas.microsoft.com/office/powerpoint/2010/main" val="38029897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STEVE UP</a:t>
            </a:r>
          </a:p>
          <a:p>
            <a:endParaRPr lang="en-US" dirty="0" smtClean="0"/>
          </a:p>
          <a:p>
            <a:r>
              <a:rPr lang="en-US" dirty="0" smtClean="0"/>
              <a:t>Brian&gt; Vendors largely</a:t>
            </a:r>
            <a:r>
              <a:rPr lang="en-US" baseline="0" dirty="0" smtClean="0"/>
              <a:t> don’t give a shit. Outwardly they seem to, but it is out of necessity due to customer pressure.</a:t>
            </a:r>
          </a:p>
          <a:p>
            <a:endParaRPr lang="en-US" baseline="0" dirty="0" smtClean="0"/>
          </a:p>
          <a:p>
            <a:r>
              <a:rPr lang="en-US" baseline="0" dirty="0" smtClean="0"/>
              <a:t>Image source:</a:t>
            </a:r>
          </a:p>
          <a:p>
            <a:r>
              <a:rPr lang="en-US" dirty="0" smtClean="0">
                <a:hlinkClick r:id="rId3"/>
              </a:rPr>
              <a:t>http://i3.kym-cdn.com/photos/images/original/000/174/619/honey-badger-poster.jpg</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Brian&gt;</a:t>
            </a:r>
            <a:r>
              <a:rPr lang="en-US" baseline="0" dirty="0" smtClean="0"/>
              <a:t> </a:t>
            </a:r>
            <a:r>
              <a:rPr lang="en-US" dirty="0" smtClean="0"/>
              <a:t>Our image</a:t>
            </a:r>
            <a:r>
              <a:rPr lang="en-US" baseline="0" dirty="0" smtClean="0"/>
              <a:t> caption: “</a:t>
            </a:r>
            <a:r>
              <a:rPr lang="en-US" baseline="0" dirty="0" err="1" smtClean="0"/>
              <a:t>Vuln</a:t>
            </a:r>
            <a:r>
              <a:rPr lang="en-US" baseline="0" dirty="0" smtClean="0"/>
              <a:t> details? Bitch please…”</a:t>
            </a:r>
          </a:p>
          <a:p>
            <a:endParaRPr lang="en-US" baseline="0" dirty="0" smtClean="0"/>
          </a:p>
          <a:p>
            <a:r>
              <a:rPr lang="en-US" baseline="0" dirty="0" smtClean="0"/>
              <a:t>Image source:</a:t>
            </a:r>
          </a:p>
          <a:p>
            <a:r>
              <a:rPr lang="en-US" dirty="0" smtClean="0"/>
              <a:t>https://i.chzbgr.com/maxW500/7459144704/h4A9A95DB/</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Brian&gt; The kernel team does patches that are descriptive, and mention security issues. While it isn’t formal reporting, it is public and there is plenty of evidence of people watching commits, noticing security issues, and then requesting a CVE on </a:t>
            </a:r>
            <a:r>
              <a:rPr lang="en-US" baseline="0" dirty="0" err="1" smtClean="0"/>
              <a:t>oss</a:t>
            </a:r>
            <a:r>
              <a:rPr lang="en-US" baseline="0" dirty="0" smtClean="0"/>
              <a:t>-sec.</a:t>
            </a:r>
          </a:p>
          <a:p>
            <a:r>
              <a:rPr lang="en-US" baseline="0" dirty="0" smtClean="0"/>
              <a:t>Steve&gt; By “kernel team” I mean Linus and others – the core kernel people who, at best, don’t like to focus attention on security vulnerabilities.  In some cases, security impact is not clearly stated.  The </a:t>
            </a:r>
            <a:r>
              <a:rPr lang="en-US" baseline="0" dirty="0" err="1" smtClean="0"/>
              <a:t>distros</a:t>
            </a:r>
            <a:r>
              <a:rPr lang="en-US" baseline="0" dirty="0" smtClean="0"/>
              <a:t> might “make up” for it and post on </a:t>
            </a:r>
            <a:r>
              <a:rPr lang="en-US" baseline="0" dirty="0" err="1" smtClean="0"/>
              <a:t>oss</a:t>
            </a:r>
            <a:r>
              <a:rPr lang="en-US" baseline="0" dirty="0" smtClean="0"/>
              <a:t>-sec, but those aren’t the vendors I was talking about.</a:t>
            </a:r>
          </a:p>
          <a:p>
            <a:r>
              <a:rPr lang="en-US" baseline="0" dirty="0" smtClean="0"/>
              <a:t>Brian&gt; Agreed. Even if </a:t>
            </a:r>
            <a:r>
              <a:rPr lang="en-US" baseline="0" dirty="0" err="1" smtClean="0"/>
              <a:t>Linus</a:t>
            </a:r>
            <a:r>
              <a:rPr lang="en-US" baseline="0" dirty="0" smtClean="0"/>
              <a:t> et al do not specifically say it, many are still watching the patches and commit messages. If they see certain trigger words™ they will bring it to OSS-Sec attention. Not perfect, but does give some exposure.</a:t>
            </a:r>
          </a:p>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56</a:t>
            </a:fld>
            <a:endParaRPr lang="en-US"/>
          </a:p>
        </p:txBody>
      </p:sp>
    </p:spTree>
    <p:extLst>
      <p:ext uri="{BB962C8B-B14F-4D97-AF65-F5344CB8AC3E}">
        <p14:creationId xmlns:p14="http://schemas.microsoft.com/office/powerpoint/2010/main" val="11277602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smtClean="0"/>
              <a:t>Linux kernel issues – many were low severity (e.g. memory-address disclosure); see next slides</a:t>
            </a:r>
          </a:p>
          <a:p>
            <a:pPr marL="228600" indent="-228600">
              <a:buAutoNum type="arabicParenR"/>
            </a:pPr>
            <a:r>
              <a:rPr lang="en-US" baseline="0" dirty="0" smtClean="0"/>
              <a:t>Microsoft, not self-disclosing, may be impacted by lower numbers</a:t>
            </a:r>
          </a:p>
          <a:p>
            <a:pPr marL="228600" indent="-228600">
              <a:buAutoNum type="arabicParenR"/>
            </a:pPr>
            <a:r>
              <a:rPr lang="en-US" baseline="0" dirty="0" smtClean="0"/>
              <a:t>Apple – not sure what their policy is.  A more detailed review of advisories and credits could indicate a pattern.</a:t>
            </a:r>
          </a:p>
          <a:p>
            <a:pPr marL="228600" indent="-228600">
              <a:buAutoNum type="arabicParenR"/>
            </a:pPr>
            <a:r>
              <a:rPr lang="en-US" baseline="0" dirty="0" smtClean="0"/>
              <a:t>Windows 2000 and Windows XP = may share issues. Is it reflected in these numbers, which elevates the total between the two?</a:t>
            </a:r>
          </a:p>
          <a:p>
            <a:pPr marL="228600" indent="-228600">
              <a:buNone/>
            </a:pPr>
            <a:endParaRPr lang="en-US" baseline="0" dirty="0" smtClean="0"/>
          </a:p>
          <a:p>
            <a:pPr marL="228600" indent="-228600">
              <a:buNone/>
            </a:pPr>
            <a:r>
              <a:rPr lang="en-US" baseline="0" dirty="0" smtClean="0"/>
              <a:t>Brian&gt; If that was a surprise to you, it clearly shows you do not watch vulnerability disclosures.</a:t>
            </a:r>
          </a:p>
          <a:p>
            <a:pPr marL="228600" indent="-228600">
              <a:buNone/>
            </a:pPr>
            <a:r>
              <a:rPr lang="en-US" baseline="0" dirty="0" smtClean="0"/>
              <a:t>Steve&gt; While CVSS has limitations, many Linux kernel </a:t>
            </a:r>
            <a:r>
              <a:rPr lang="en-US" baseline="0" dirty="0" err="1" smtClean="0"/>
              <a:t>vulns</a:t>
            </a:r>
            <a:r>
              <a:rPr lang="en-US" baseline="0" dirty="0" smtClean="0"/>
              <a:t> are low severity, so the number of vulnerabilities is not as important.  See the next few slides.</a:t>
            </a:r>
            <a:endParaRPr lang="en-US" dirty="0" smtClean="0"/>
          </a:p>
          <a:p>
            <a:endParaRPr lang="en-US" dirty="0" smtClean="0"/>
          </a:p>
          <a:p>
            <a:r>
              <a:rPr lang="en-US" dirty="0" smtClean="0">
                <a:hlinkClick r:id="rId3"/>
              </a:rPr>
              <a:t>http://www.thefreelibrary.com/Web+Browsers,+Desktop+Software+Top+%22Dirty+Dozen%22+Apps+List.-a0242199587</a:t>
            </a:r>
            <a:endParaRPr lang="en-US" dirty="0" smtClean="0"/>
          </a:p>
          <a:p>
            <a:r>
              <a:rPr lang="en-US" dirty="0" smtClean="0"/>
              <a:t>Yves </a:t>
            </a:r>
            <a:r>
              <a:rPr lang="en-US" dirty="0" err="1" smtClean="0"/>
              <a:t>Younan</a:t>
            </a:r>
            <a:r>
              <a:rPr lang="en-US" dirty="0" smtClean="0"/>
              <a:t>, </a:t>
            </a:r>
            <a:r>
              <a:rPr lang="en-US" dirty="0" err="1" smtClean="0"/>
              <a:t>Sourcefire</a:t>
            </a:r>
            <a:r>
              <a:rPr lang="en-US" dirty="0" smtClean="0"/>
              <a:t>: https://info.sourcefire.com/25yearsof_security_vulnerabilities_preregister.html</a:t>
            </a:r>
          </a:p>
          <a:p>
            <a:endParaRPr lang="en-US" dirty="0" smtClean="0"/>
          </a:p>
        </p:txBody>
      </p:sp>
      <p:sp>
        <p:nvSpPr>
          <p:cNvPr id="4" name="Slide Number Placeholder 3"/>
          <p:cNvSpPr>
            <a:spLocks noGrp="1"/>
          </p:cNvSpPr>
          <p:nvPr>
            <p:ph type="sldNum" sz="quarter" idx="10"/>
          </p:nvPr>
        </p:nvSpPr>
        <p:spPr/>
        <p:txBody>
          <a:bodyPr/>
          <a:lstStyle/>
          <a:p>
            <a:fld id="{582956C1-5FAD-4C0F-8309-22DC033F6368}" type="slidenum">
              <a:rPr lang="en-US" smtClean="0"/>
              <a:pPr/>
              <a:t>57</a:t>
            </a:fld>
            <a:endParaRPr lang="en-US"/>
          </a:p>
        </p:txBody>
      </p:sp>
    </p:spTree>
    <p:extLst>
      <p:ext uri="{BB962C8B-B14F-4D97-AF65-F5344CB8AC3E}">
        <p14:creationId xmlns:p14="http://schemas.microsoft.com/office/powerpoint/2010/main" val="25445743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Steve&gt; Each bar on this chart represents a single product.  The colored portions represent the percentage of vulnerabilities associated with that vendor that have a CVSS score in the given range.  For example, for Office, more than 80% of vulnerabilities are CVSS 9 or higher, whereas for “Linux” (the kernel maintainers), only a couple percent have CVSS above 9, and almost 30% are CVSS less than 4.  You can see the publication bias here as well – for some products, there are almost no low-severity vulnerabilities published.  This seems counter-intuitive, since one would expect the number of low-severity issues to far exceed the number of high-severity issues.  So this may be publication bias on the part of some researchers and some vendors.  Perhaps related: for the products with a significant percentage of high-severity vulnerabilities, maybe people don’t *need* to look for low-severity issues.  Whatever it is, there’s probably publication bias going on somewhere.</a:t>
            </a:r>
          </a:p>
          <a:p>
            <a:endParaRPr lang="en-US" dirty="0" smtClean="0"/>
          </a:p>
          <a:p>
            <a:r>
              <a:rPr lang="en-US" dirty="0" smtClean="0">
                <a:hlinkClick r:id="rId3"/>
              </a:rPr>
              <a:t>http://www.cvedetails.com/top-50-product-cvssscore-distribution.php</a:t>
            </a:r>
            <a:endParaRPr lang="en-US" dirty="0" smtClean="0"/>
          </a:p>
          <a:p>
            <a:r>
              <a:rPr lang="en-US" dirty="0" smtClean="0"/>
              <a:t>Using</a:t>
            </a:r>
            <a:r>
              <a:rPr lang="en-US" baseline="0" dirty="0" smtClean="0"/>
              <a:t> data from 3 PM July 8, 2013, t</a:t>
            </a:r>
            <a:r>
              <a:rPr lang="en-US" dirty="0" smtClean="0"/>
              <a:t>he “% Of Total” columns were consulted,</a:t>
            </a:r>
            <a:r>
              <a:rPr lang="en-US" baseline="0" dirty="0" smtClean="0"/>
              <a:t> and combined into the specified ranges. </a:t>
            </a:r>
            <a:endParaRPr lang="en-US" dirty="0" smtClean="0"/>
          </a:p>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58</a:t>
            </a:fld>
            <a:endParaRPr lang="en-US"/>
          </a:p>
        </p:txBody>
      </p:sp>
    </p:spTree>
    <p:extLst>
      <p:ext uri="{BB962C8B-B14F-4D97-AF65-F5344CB8AC3E}">
        <p14:creationId xmlns:p14="http://schemas.microsoft.com/office/powerpoint/2010/main" val="17917058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Steve&gt; </a:t>
            </a:r>
            <a:r>
              <a:rPr lang="en-US" baseline="0" dirty="0" smtClean="0"/>
              <a:t>Each bar on this chart represents a single vendor.  The colored portions represent the percentage of vulnerabilities associated with that vendor that have a CVSS score in the given range.  For example, for Adobe, more than 70% of vulnerabilities are CVSS 9 or higher, whereas for “Linux” (the kernel maintainers), only a couple percent have CVSS above 9, and almost 30% are CVSS less than 4. You can see the publication bias here as well – for some vendors, there are almost no low-severity vulnerabilities published.  This seems counter-intuitive, since one would expect the number of low-severity issues to far exceed the number of high-severity issues.  So this may be publication bias on the part of some researchers and some vendors.  Perhaps related: for the vendors with a significant percentage of high-severity vulnerabilities, maybe people don’t *need* to look for low-severity issues.  Whatever it is, there’s probably publication bias going on somewhere.</a:t>
            </a:r>
          </a:p>
          <a:p>
            <a:r>
              <a:rPr lang="en-US" dirty="0" smtClean="0"/>
              <a:t>Brian&gt; </a:t>
            </a:r>
            <a:r>
              <a:rPr lang="en-US" dirty="0" err="1" smtClean="0"/>
              <a:t>Oooh</a:t>
            </a:r>
            <a:r>
              <a:rPr lang="en-US" dirty="0" smtClean="0"/>
              <a:t> pretty colors!</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http://www.cvedetails.com/top-50-vendor-cvssscore-distribution.php</a:t>
            </a:r>
            <a:endParaRPr lang="en-US" dirty="0" smtClean="0"/>
          </a:p>
          <a:p>
            <a:r>
              <a:rPr lang="en-US" dirty="0" smtClean="0"/>
              <a:t>Using</a:t>
            </a:r>
            <a:r>
              <a:rPr lang="en-US" baseline="0" dirty="0" smtClean="0"/>
              <a:t> data from 3 PM July 8, 2013, t</a:t>
            </a:r>
            <a:r>
              <a:rPr lang="en-US" dirty="0" smtClean="0"/>
              <a:t>he “% Of Total” columns were consulted,</a:t>
            </a:r>
            <a:r>
              <a:rPr lang="en-US" baseline="0" dirty="0" smtClean="0"/>
              <a:t> and combined into the specified ranges.  </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59</a:t>
            </a:fld>
            <a:endParaRPr lang="en-US"/>
          </a:p>
        </p:txBody>
      </p:sp>
    </p:spTree>
    <p:extLst>
      <p:ext uri="{BB962C8B-B14F-4D97-AF65-F5344CB8AC3E}">
        <p14:creationId xmlns:p14="http://schemas.microsoft.com/office/powerpoint/2010/main" val="40148177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Image source:</a:t>
            </a:r>
          </a:p>
          <a:p>
            <a:r>
              <a:rPr lang="en-US" dirty="0" smtClean="0"/>
              <a:t>https://encrypted-tbn0.gstatic.com/images?q=tbn:ANd9GcRUtl9st7Q3MvkhlD_p0EiT0CP1cAGB6R1A0BAkSFHlfs0J66M1Ew</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Steve&gt; This Internet Explorer chart,</a:t>
            </a:r>
            <a:r>
              <a:rPr lang="en-US" baseline="0" dirty="0" smtClean="0"/>
              <a:t> while entertaining, shows how dangerous it can be to confuse correlation with causation.  </a:t>
            </a:r>
            <a:r>
              <a:rPr lang="en-US" baseline="0" dirty="0" err="1" smtClean="0"/>
              <a:t>Vuln</a:t>
            </a:r>
            <a:r>
              <a:rPr lang="en-US" baseline="0" dirty="0" smtClean="0"/>
              <a:t> research is changing so dynamically, that some correlations may just be random.  At the very least, </a:t>
            </a:r>
            <a:r>
              <a:rPr lang="en-US" baseline="0" dirty="0" err="1" smtClean="0"/>
              <a:t>vuln</a:t>
            </a:r>
            <a:r>
              <a:rPr lang="en-US" baseline="0" dirty="0" smtClean="0"/>
              <a:t> research is such a diverse environment, yet a handful of people can have a profound effect on </a:t>
            </a:r>
            <a:r>
              <a:rPr lang="en-US" baseline="0" dirty="0" err="1" smtClean="0"/>
              <a:t>vuln</a:t>
            </a:r>
            <a:r>
              <a:rPr lang="en-US" baseline="0" dirty="0" smtClean="0"/>
              <a:t> stats.  The better we get at questioning our assumptions, the better we’ll get at actually understanding what’s going on and what (if anything) can be done about it.</a:t>
            </a:r>
            <a:endParaRPr lang="en-US" dirty="0" smtClean="0"/>
          </a:p>
          <a:p>
            <a:endParaRPr lang="en-US" dirty="0" smtClean="0"/>
          </a:p>
          <a:p>
            <a:r>
              <a:rPr lang="en-US" dirty="0" smtClean="0">
                <a:hlinkClick r:id="rId3"/>
              </a:rPr>
              <a:t>http://gizmodo.com/5977989/internet-explorer-vs-murder-rate-will-be-your-favorite-chart-today</a:t>
            </a:r>
            <a:endParaRPr lang="en-US" dirty="0" smtClean="0"/>
          </a:p>
          <a:p>
            <a:r>
              <a:rPr lang="en-US" dirty="0" smtClean="0">
                <a:hlinkClick r:id="rId4"/>
              </a:rPr>
              <a:t>https://twitter.com/altonncf/status/293392615225823232</a:t>
            </a:r>
            <a:endParaRPr lang="en-US" dirty="0" smtClean="0"/>
          </a:p>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Microsoft and Oracle are examples of the first two bullets.</a:t>
            </a:r>
          </a:p>
          <a:p>
            <a:endParaRPr lang="en-US" dirty="0" smtClean="0"/>
          </a:p>
          <a:p>
            <a:endParaRPr lang="en-US" dirty="0" smtClean="0"/>
          </a:p>
          <a:p>
            <a:r>
              <a:rPr lang="en-US" dirty="0" smtClean="0"/>
              <a:t>Image source:</a:t>
            </a:r>
          </a:p>
          <a:p>
            <a:r>
              <a:rPr lang="en-US" dirty="0" smtClean="0"/>
              <a:t>http://myloveforanimals.files.wordpress.com/2012/04/smug_looking_hedgehog.jpg</a:t>
            </a:r>
          </a:p>
        </p:txBody>
      </p:sp>
      <p:sp>
        <p:nvSpPr>
          <p:cNvPr id="4" name="Slide Number Placeholder 3"/>
          <p:cNvSpPr>
            <a:spLocks noGrp="1"/>
          </p:cNvSpPr>
          <p:nvPr>
            <p:ph type="sldNum" sz="quarter" idx="10"/>
          </p:nvPr>
        </p:nvSpPr>
        <p:spPr/>
        <p:txBody>
          <a:bodyPr/>
          <a:lstStyle/>
          <a:p>
            <a:fld id="{582956C1-5FAD-4C0F-8309-22DC033F6368}" type="slidenum">
              <a:rPr lang="en-US" smtClean="0"/>
              <a:pPr/>
              <a:t>61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Steve&gt; Adobe being #1 is probably</a:t>
            </a:r>
            <a:r>
              <a:rPr lang="en-US" baseline="0" dirty="0" smtClean="0"/>
              <a:t> due to being desktop and thus scored as 10.0 with Windows-user-as-admin score.</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62</a:t>
            </a:fld>
            <a:endParaRPr lang="en-US"/>
          </a:p>
        </p:txBody>
      </p:sp>
    </p:spTree>
    <p:extLst>
      <p:ext uri="{BB962C8B-B14F-4D97-AF65-F5344CB8AC3E}">
        <p14:creationId xmlns:p14="http://schemas.microsoft.com/office/powerpoint/2010/main" val="7876812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BRIAN UP</a:t>
            </a:r>
          </a:p>
          <a:p>
            <a:endParaRPr lang="en-US" dirty="0" smtClean="0"/>
          </a:p>
          <a:p>
            <a:r>
              <a:rPr lang="en-US" dirty="0" smtClean="0"/>
              <a:t>Image source:</a:t>
            </a:r>
          </a:p>
          <a:p>
            <a:r>
              <a:rPr lang="en-US" dirty="0" smtClean="0"/>
              <a:t>http://www.graphics99.com/wp-content/uploads/2012/07/funny-giraffe-tongue-image-for-friendster.jpg</a:t>
            </a:r>
          </a:p>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63</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64</a:t>
            </a:fld>
            <a:endParaRPr lang="en-US"/>
          </a:p>
        </p:txBody>
      </p:sp>
    </p:spTree>
    <p:extLst>
      <p:ext uri="{BB962C8B-B14F-4D97-AF65-F5344CB8AC3E}">
        <p14:creationId xmlns:p14="http://schemas.microsoft.com/office/powerpoint/2010/main" val="41357784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Image source:</a:t>
            </a:r>
          </a:p>
          <a:p>
            <a:r>
              <a:rPr lang="en-US" dirty="0" smtClean="0"/>
              <a:t>http://us.123rf.com/400wm/400/400/balabanovj/balabanovj1104/balabanovj110400090/9327526-ring-tailed-lemur.jpg</a:t>
            </a:r>
          </a:p>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65</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Talking</a:t>
            </a:r>
            <a:r>
              <a:rPr lang="en-US" b="1" baseline="0" dirty="0" smtClean="0"/>
              <a:t> Point&gt; Explain “list of monitored sources”</a:t>
            </a:r>
            <a:endParaRPr lang="en-US" b="1" dirty="0" smtClean="0"/>
          </a:p>
          <a:p>
            <a:endParaRPr lang="en-US" dirty="0" smtClean="0"/>
          </a:p>
          <a:p>
            <a:endParaRPr lang="en-US" dirty="0" smtClean="0"/>
          </a:p>
          <a:p>
            <a:r>
              <a:rPr lang="en-US" dirty="0" smtClean="0"/>
              <a:t>Image source:</a:t>
            </a:r>
          </a:p>
          <a:p>
            <a:r>
              <a:rPr lang="en-US" dirty="0" smtClean="0"/>
              <a:t>https://encrypted-tbn2.gstatic.com/images?q=tbn:ANd9GcR5YIOJTNKJ3gZuHA4Wm1u6hwD5YmsLGDvZhxfIQEmVjtsk91U</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66</a:t>
            </a:fld>
            <a:endParaRPr lang="en-US"/>
          </a:p>
        </p:txBody>
      </p:sp>
    </p:spTree>
    <p:extLst>
      <p:ext uri="{BB962C8B-B14F-4D97-AF65-F5344CB8AC3E}">
        <p14:creationId xmlns:p14="http://schemas.microsoft.com/office/powerpoint/2010/main" val="32618335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Talking point&gt; Fix-avail – covers JVN etc. who only publish when fix is avail.</a:t>
            </a:r>
          </a:p>
          <a:p>
            <a:endParaRPr lang="en-US" b="0" dirty="0" smtClean="0"/>
          </a:p>
          <a:p>
            <a:endParaRPr lang="en-US" b="0" dirty="0" smtClean="0"/>
          </a:p>
          <a:p>
            <a:r>
              <a:rPr lang="en-US" b="0" dirty="0" smtClean="0"/>
              <a:t>Image source:</a:t>
            </a:r>
          </a:p>
          <a:p>
            <a:r>
              <a:rPr lang="en-US" b="0" dirty="0" smtClean="0"/>
              <a:t>http://puffinpalooza.com/wordpress/wp-content/uploads/2010/11/puffin-skip.jpg</a:t>
            </a:r>
            <a:endParaRPr lang="en-US" b="0"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67</a:t>
            </a:fld>
            <a:endParaRPr lang="en-US"/>
          </a:p>
        </p:txBody>
      </p:sp>
    </p:spTree>
    <p:extLst>
      <p:ext uri="{BB962C8B-B14F-4D97-AF65-F5344CB8AC3E}">
        <p14:creationId xmlns:p14="http://schemas.microsoft.com/office/powerpoint/2010/main" val="29276436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Image source:</a:t>
            </a:r>
          </a:p>
          <a:p>
            <a:r>
              <a:rPr lang="en-US" dirty="0" smtClean="0"/>
              <a:t>http://www.meganhelstone.com/wp-content/uploads/2012/04/img-haters-gonna-hate-panda-352.jpeg</a:t>
            </a:r>
          </a:p>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68</a:t>
            </a:fld>
            <a:endParaRPr lang="en-US"/>
          </a:p>
        </p:txBody>
      </p:sp>
    </p:spTree>
    <p:extLst>
      <p:ext uri="{BB962C8B-B14F-4D97-AF65-F5344CB8AC3E}">
        <p14:creationId xmlns:p14="http://schemas.microsoft.com/office/powerpoint/2010/main" val="32261206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Steve&gt; CVE’s minimum coverage</a:t>
            </a:r>
            <a:r>
              <a:rPr lang="en-US" baseline="0" dirty="0" smtClean="0"/>
              <a:t> requirements, as guided by the CVE Editorial Board, have been scoped so that any vulnerabilities from a full-coverage source get CVE IDs; typically this is a major vendor’s public advisories, or various CERTs.  We are also responsible for assigning CVEs for a specific list of vendors and/or products.  Since vendors don’t always publish advisories the moment a </a:t>
            </a:r>
            <a:r>
              <a:rPr lang="en-US" baseline="0" dirty="0" err="1" smtClean="0"/>
              <a:t>vuln</a:t>
            </a:r>
            <a:r>
              <a:rPr lang="en-US" baseline="0" dirty="0" smtClean="0"/>
              <a:t> is published without coordination, we look through the other partial-coverage sources – VDBs, mailing lists, etc. – to find advisories related to a must-have product.  Since ICS-CERT is not a vendor, but it’s a full-coverage source, then *any* product that ICS-CERT thinks is important enough to publish about, indirectly becomes a “must-have” product – even if the product isn’t actually in our must-have products list.  So, through our definition of the sources and products list, we (1) list our own selection bias, but also (2) make more explicit whose publication bias we’re inheriting.</a:t>
            </a:r>
            <a:br>
              <a:rPr lang="en-US" baseline="0" dirty="0" smtClean="0"/>
            </a:b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582956C1-5FAD-4C0F-8309-22DC033F6368}" type="slidenum">
              <a:rPr lang="en-US" smtClean="0"/>
              <a:pPr/>
              <a:t>69</a:t>
            </a:fld>
            <a:endParaRPr lang="en-US"/>
          </a:p>
        </p:txBody>
      </p:sp>
    </p:spTree>
    <p:extLst>
      <p:ext uri="{BB962C8B-B14F-4D97-AF65-F5344CB8AC3E}">
        <p14:creationId xmlns:p14="http://schemas.microsoft.com/office/powerpoint/2010/main" val="24854223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http://cve.mitre.org/data/board/archives/2012-09/msg00000.html</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70</a:t>
            </a:fld>
            <a:endParaRPr lang="en-US"/>
          </a:p>
        </p:txBody>
      </p:sp>
    </p:spTree>
    <p:extLst>
      <p:ext uri="{BB962C8B-B14F-4D97-AF65-F5344CB8AC3E}">
        <p14:creationId xmlns:p14="http://schemas.microsoft.com/office/powerpoint/2010/main" val="3625378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source:</a:t>
            </a:r>
          </a:p>
          <a:p>
            <a:r>
              <a:rPr lang="en-US" dirty="0" smtClean="0"/>
              <a:t>http://thechive.files.wordpress.com/2010/09/goofy-animals-22.jpg?w=500</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8</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Steve&gt; While CVE</a:t>
            </a:r>
            <a:r>
              <a:rPr lang="en-US" baseline="0" dirty="0" smtClean="0"/>
              <a:t> doesn’t track all the precise causes of increases or declines in its publication numbers, t</a:t>
            </a:r>
            <a:r>
              <a:rPr lang="en-US" dirty="0" smtClean="0"/>
              <a:t>he spike in 2012-Q3 is significantly</a:t>
            </a:r>
            <a:r>
              <a:rPr lang="en-US" baseline="0" dirty="0" smtClean="0"/>
              <a:t> impacted by the publication of new CVEs from a single, new analyst.  The numbers went back down noticeably because of several things that CVE has been doing recently, such as improving our content-production process and updating the CVE ID syntax to handle more than 10,000 identifiers.  These areas required active participation by skilled analysts – the same analysts who are producing content.  Thus, content production was affected.  Still, we are producing more content than 2012-Q2 and earlier, at least partially because we have a larger team.</a:t>
            </a:r>
          </a:p>
          <a:p>
            <a:endParaRPr lang="en-US" baseline="0" dirty="0" smtClean="0"/>
          </a:p>
          <a:p>
            <a:r>
              <a:rPr lang="en-US" baseline="0" dirty="0" smtClean="0"/>
              <a:t>Later THIS year, the training for new analysts will be mostly complete, the CVE ID syntax work will be minimal, and process improvements will continue with less overhead than in the early stages.  What do you think will happen to the CVE production numbers then?  They’ll only go up.</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5ED0FB1-AA8C-4DA7-925F-ABB88B41E4FA}" type="slidenum">
              <a:rPr lang="en-US" smtClean="0"/>
              <a:pPr/>
              <a:t>71</a:t>
            </a:fld>
            <a:endParaRPr lang="en-US"/>
          </a:p>
        </p:txBody>
      </p:sp>
    </p:spTree>
    <p:extLst>
      <p:ext uri="{BB962C8B-B14F-4D97-AF65-F5344CB8AC3E}">
        <p14:creationId xmlns:p14="http://schemas.microsoft.com/office/powerpoint/2010/main" val="924575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4,842 = </a:t>
            </a:r>
            <a:r>
              <a:rPr lang="en-US" sz="1200" b="0" i="0" kern="1200" dirty="0" smtClean="0">
                <a:solidFill>
                  <a:schemeClr val="tx1"/>
                </a:solidFill>
                <a:latin typeface="+mn-lt"/>
                <a:ea typeface="+mn-ea"/>
                <a:cs typeface="+mn-cs"/>
              </a:rPr>
              <a:t>http://www.symantec.com/threatreport/topic.jsp?id=vulnerability_trends&amp;aid=total_number_of_vulnerabilities</a:t>
            </a:r>
          </a:p>
          <a:p>
            <a:r>
              <a:rPr lang="en-US" sz="1200" b="0" i="0" kern="1200" dirty="0" smtClean="0">
                <a:solidFill>
                  <a:schemeClr val="tx1"/>
                </a:solidFill>
                <a:latin typeface="+mn-lt"/>
                <a:ea typeface="+mn-ea"/>
                <a:cs typeface="+mn-cs"/>
              </a:rPr>
              <a:t>10,896 = http://osvdb.org/ (Search by date range)</a:t>
            </a:r>
          </a:p>
          <a:p>
            <a:endParaRPr lang="en-US" dirty="0" smtClean="0"/>
          </a:p>
          <a:p>
            <a:r>
              <a:rPr lang="en-US" dirty="0" smtClean="0"/>
              <a:t>OSVDB searching by date range on</a:t>
            </a:r>
            <a:r>
              <a:rPr lang="en-US" baseline="0" dirty="0" smtClean="0"/>
              <a:t> the following dates. This shows we’re constantly adding older entries that affect per-year totals.</a:t>
            </a:r>
            <a:endParaRPr lang="en-US" dirty="0" smtClean="0"/>
          </a:p>
          <a:p>
            <a:r>
              <a:rPr lang="en-US" dirty="0" smtClean="0"/>
              <a:t>2013-01-03 = 8822 </a:t>
            </a:r>
            <a:r>
              <a:rPr lang="en-US" dirty="0" err="1" smtClean="0"/>
              <a:t>vulns</a:t>
            </a:r>
            <a:r>
              <a:rPr lang="en-US" dirty="0" smtClean="0"/>
              <a:t> in 2012</a:t>
            </a:r>
          </a:p>
          <a:p>
            <a:r>
              <a:rPr lang="en-US" dirty="0" smtClean="0"/>
              <a:t>2013-02-01 = 8904 </a:t>
            </a:r>
            <a:r>
              <a:rPr lang="en-US" dirty="0" err="1" smtClean="0"/>
              <a:t>vulns</a:t>
            </a:r>
            <a:r>
              <a:rPr lang="en-US" dirty="0" smtClean="0"/>
              <a:t> in 2012</a:t>
            </a:r>
          </a:p>
          <a:p>
            <a:r>
              <a:rPr lang="en-US" dirty="0" smtClean="0"/>
              <a:t>2013-03-03 = 9002 </a:t>
            </a:r>
            <a:r>
              <a:rPr lang="en-US" dirty="0" err="1" smtClean="0"/>
              <a:t>vulns</a:t>
            </a:r>
            <a:r>
              <a:rPr lang="en-US" dirty="0" smtClean="0"/>
              <a:t> in 2012</a:t>
            </a:r>
          </a:p>
          <a:p>
            <a:r>
              <a:rPr lang="en-US" dirty="0" smtClean="0"/>
              <a:t>2013-04-01 = 9091 </a:t>
            </a:r>
            <a:r>
              <a:rPr lang="en-US" dirty="0" err="1" smtClean="0"/>
              <a:t>vulns</a:t>
            </a:r>
            <a:r>
              <a:rPr lang="en-US" dirty="0" smtClean="0"/>
              <a:t> in 2012</a:t>
            </a:r>
          </a:p>
          <a:p>
            <a:r>
              <a:rPr lang="en-US" dirty="0" smtClean="0"/>
              <a:t>2013-05-01 = 9118 </a:t>
            </a:r>
            <a:r>
              <a:rPr lang="en-US" dirty="0" err="1" smtClean="0"/>
              <a:t>vulns</a:t>
            </a:r>
            <a:r>
              <a:rPr lang="en-US" dirty="0" smtClean="0"/>
              <a:t> in 2012</a:t>
            </a:r>
          </a:p>
          <a:p>
            <a:r>
              <a:rPr lang="en-US" dirty="0" smtClean="0"/>
              <a:t>2013-05-29 = 9171 </a:t>
            </a:r>
            <a:r>
              <a:rPr lang="en-US" dirty="0" err="1" smtClean="0"/>
              <a:t>vulns</a:t>
            </a:r>
            <a:r>
              <a:rPr lang="en-US" dirty="0" smtClean="0"/>
              <a:t> in 2012</a:t>
            </a:r>
          </a:p>
          <a:p>
            <a:r>
              <a:rPr lang="en-US" dirty="0" smtClean="0"/>
              <a:t>2013-07-01 = 9251 </a:t>
            </a:r>
            <a:r>
              <a:rPr lang="en-US" dirty="0" err="1" smtClean="0"/>
              <a:t>vulns</a:t>
            </a:r>
            <a:r>
              <a:rPr lang="en-US" dirty="0" smtClean="0"/>
              <a:t> in 2012</a:t>
            </a:r>
          </a:p>
          <a:p>
            <a:endParaRPr lang="en-US" baseline="0" dirty="0" smtClean="0"/>
          </a:p>
        </p:txBody>
      </p:sp>
      <p:sp>
        <p:nvSpPr>
          <p:cNvPr id="4" name="Slide Number Placeholder 3"/>
          <p:cNvSpPr>
            <a:spLocks noGrp="1"/>
          </p:cNvSpPr>
          <p:nvPr>
            <p:ph type="sldNum" sz="quarter" idx="10"/>
          </p:nvPr>
        </p:nvSpPr>
        <p:spPr/>
        <p:txBody>
          <a:bodyPr/>
          <a:lstStyle/>
          <a:p>
            <a:fld id="{B54C46A4-C786-47A1-976E-94DD6A248F19}" type="slidenum">
              <a:rPr lang="en-US" smtClean="0"/>
              <a:pPr/>
              <a:t>73</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err="1" smtClean="0"/>
              <a:t>Curaguay</a:t>
            </a:r>
            <a:r>
              <a:rPr lang="en-US" dirty="0" smtClean="0"/>
              <a:t> you ask?</a:t>
            </a:r>
          </a:p>
          <a:p>
            <a:r>
              <a:rPr lang="en-US" dirty="0" smtClean="0">
                <a:hlinkClick r:id="rId3"/>
              </a:rPr>
              <a:t>http://en.wikipedia.org/wiki/List_of_fictional_countries</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74</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http://secunia.com/gfx/pdf/Secunia_Half_Year_Report_2010.pdf</a:t>
            </a:r>
          </a:p>
          <a:p>
            <a:r>
              <a:rPr lang="en-US" dirty="0" smtClean="0"/>
              <a:t>P1: A group of ten vendors, including Microsoft, Apple, Oracle, IBM, Adobe, and Cisco, account on average for 38 percent of all vulnerabilities disclosed per year.</a:t>
            </a:r>
          </a:p>
          <a:p>
            <a:r>
              <a:rPr lang="en-US" dirty="0" smtClean="0"/>
              <a:t>P5: Apple, Oracle, Microsoft, HP, Adobe, IBM, VMware, Cisco, Google, Mozilla</a:t>
            </a:r>
          </a:p>
          <a:p>
            <a:r>
              <a:rPr lang="en-US" dirty="0" smtClean="0"/>
              <a:t>P2: Since 2005, no significant up-, or downward trend in the total number of vulnerabilities in the more than 29,000 products covered by </a:t>
            </a:r>
            <a:r>
              <a:rPr lang="en-US" dirty="0" err="1" smtClean="0"/>
              <a:t>Secunia</a:t>
            </a:r>
            <a:r>
              <a:rPr lang="en-US" dirty="0" smtClean="0"/>
              <a:t> Vulnerability Intelligence was observed.</a:t>
            </a:r>
          </a:p>
          <a:p>
            <a:r>
              <a:rPr lang="en-US" dirty="0" smtClean="0"/>
              <a:t>http://news.softpedia.com/news/Number-of-Vulnerabilities-Expected-to-Double-this-Year-147186.shtml</a:t>
            </a:r>
          </a:p>
          <a:p>
            <a:r>
              <a:rPr lang="en-US" dirty="0" smtClean="0"/>
              <a:t>According to vulnerability research company </a:t>
            </a:r>
            <a:r>
              <a:rPr lang="en-US" dirty="0" err="1" smtClean="0"/>
              <a:t>Secunia</a:t>
            </a:r>
            <a:r>
              <a:rPr lang="en-US" dirty="0" smtClean="0"/>
              <a:t>, the number of vulnerabilities is expected to double in 2010 compared to last year. </a:t>
            </a:r>
          </a:p>
          <a:p>
            <a:endParaRPr lang="en-US" dirty="0" smtClean="0"/>
          </a:p>
          <a:p>
            <a:r>
              <a:rPr lang="en-US" dirty="0" smtClean="0"/>
              <a:t>http://www-958.ibm.com/software/data/cognos/manyeyes/visualizations/vulerabilities-per-year</a:t>
            </a:r>
          </a:p>
          <a:p>
            <a:r>
              <a:rPr lang="en-US" dirty="0" smtClean="0"/>
              <a:t>Created at: Mar 30 2011    IBM documented more than 8,000 new vulnerabilities, a 27 percent rise from 2009.</a:t>
            </a:r>
          </a:p>
          <a:p>
            <a:r>
              <a:rPr lang="en-US" dirty="0" smtClean="0"/>
              <a:t>1996 – 2010 by year</a:t>
            </a:r>
          </a:p>
          <a:p>
            <a:endParaRPr lang="en-US" dirty="0" smtClean="0"/>
          </a:p>
          <a:p>
            <a:r>
              <a:rPr lang="en-US" dirty="0" smtClean="0"/>
              <a:t>http://www.symantec.com/threatreport/topic.jsp?id=vulnerability_trends&amp;aid=total_number_of_vulnerabilities</a:t>
            </a:r>
          </a:p>
          <a:p>
            <a:r>
              <a:rPr lang="en-US" dirty="0" smtClean="0"/>
              <a:t>2006 – 2011</a:t>
            </a:r>
            <a:r>
              <a:rPr lang="en-US" baseline="0" dirty="0" smtClean="0"/>
              <a:t> breakdown of </a:t>
            </a:r>
            <a:r>
              <a:rPr lang="en-US" baseline="0" dirty="0" err="1" smtClean="0"/>
              <a:t>vulns</a:t>
            </a:r>
            <a:r>
              <a:rPr lang="en-US" baseline="0" dirty="0" smtClean="0"/>
              <a:t> per year, source “Symantec cloud”</a:t>
            </a:r>
          </a:p>
          <a:p>
            <a:r>
              <a:rPr lang="en-US" dirty="0" smtClean="0"/>
              <a:t>The total number of new vulnerabilities reported in 2011 stood at 4,989. This figure works out to approximately 95 new vulnerabilities a week. </a:t>
            </a:r>
          </a:p>
          <a:p>
            <a:endParaRPr lang="en-US" dirty="0" smtClean="0"/>
          </a:p>
          <a:p>
            <a:r>
              <a:rPr lang="en-US" dirty="0" smtClean="0"/>
              <a:t>http://www.cert.org/stats/</a:t>
            </a:r>
          </a:p>
          <a:p>
            <a:r>
              <a:rPr lang="en-US" dirty="0" smtClean="0"/>
              <a:t>1995</a:t>
            </a:r>
            <a:r>
              <a:rPr lang="en-US" baseline="0" dirty="0" smtClean="0"/>
              <a:t> – 2007 breakdown of </a:t>
            </a:r>
            <a:r>
              <a:rPr lang="en-US" baseline="0" dirty="0" err="1" smtClean="0"/>
              <a:t>vulns</a:t>
            </a:r>
            <a:r>
              <a:rPr lang="en-US" baseline="0" dirty="0" smtClean="0"/>
              <a:t> per year</a:t>
            </a:r>
          </a:p>
          <a:p>
            <a:endParaRPr lang="en-US" baseline="0" dirty="0" smtClean="0"/>
          </a:p>
          <a:p>
            <a:r>
              <a:rPr lang="en-US" dirty="0" smtClean="0"/>
              <a:t>http://www.ibm.com/common/ssi/cgi-bin/ssialias?subtype=XB&amp;infotype=PM&amp;appname=SWGE_WG_WG_USEN&amp;htmlfid=WGE03019USEN&amp;attachment=WGE03019USEN.PDF</a:t>
            </a:r>
          </a:p>
          <a:p>
            <a:r>
              <a:rPr lang="en-US" dirty="0" smtClean="0"/>
              <a:t>At the mid-year point in 2012..  IBM X-Force data continues to demonstrate declines in true exploits, with only 9.7 percent of all publically disclosed vulnerabilities subjected to exploits.</a:t>
            </a:r>
          </a:p>
          <a:p>
            <a:endParaRPr lang="en-US" dirty="0" smtClean="0"/>
          </a:p>
          <a:p>
            <a:r>
              <a:rPr lang="en-US" dirty="0" smtClean="0"/>
              <a:t>Image</a:t>
            </a:r>
            <a:r>
              <a:rPr lang="en-US" baseline="0" dirty="0" smtClean="0"/>
              <a:t> source:</a:t>
            </a:r>
          </a:p>
          <a:p>
            <a:r>
              <a:rPr lang="en-US" dirty="0" smtClean="0"/>
              <a:t>http://upload.wikimedia.org/wikipedia/commons/8/81/Rhynchocyon_petersi_from_side.jpg</a:t>
            </a:r>
          </a:p>
        </p:txBody>
      </p:sp>
      <p:sp>
        <p:nvSpPr>
          <p:cNvPr id="4" name="Slide Number Placeholder 3"/>
          <p:cNvSpPr>
            <a:spLocks noGrp="1"/>
          </p:cNvSpPr>
          <p:nvPr>
            <p:ph type="sldNum" sz="quarter" idx="10"/>
          </p:nvPr>
        </p:nvSpPr>
        <p:spPr/>
        <p:txBody>
          <a:bodyPr/>
          <a:lstStyle/>
          <a:p>
            <a:fld id="{B54C46A4-C786-47A1-976E-94DD6A248F19}" type="slidenum">
              <a:rPr lang="en-US" smtClean="0"/>
              <a:pPr/>
              <a:t>75</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Steve&gt; One of the most common misconceptions of vulnerability information is that you can compare numbers between different sources.  That’s simply not true.  This visualization shows how CVE, ISS X-Force, </a:t>
            </a:r>
            <a:r>
              <a:rPr lang="en-US" dirty="0" err="1" smtClean="0"/>
              <a:t>Bugtraq</a:t>
            </a:r>
            <a:r>
              <a:rPr lang="en-US" baseline="0" dirty="0" smtClean="0"/>
              <a:t> ID, OSVDB, and </a:t>
            </a:r>
            <a:r>
              <a:rPr lang="en-US" baseline="0" dirty="0" err="1" smtClean="0"/>
              <a:t>Secunia</a:t>
            </a:r>
            <a:r>
              <a:rPr lang="en-US" baseline="0" dirty="0" smtClean="0"/>
              <a:t> – all well-known data sources – can vary widely in how they “count” vulnerabilities even when they have the same information available.</a:t>
            </a:r>
          </a:p>
          <a:p>
            <a:endParaRPr lang="en-US" baseline="0" dirty="0" smtClean="0"/>
          </a:p>
          <a:p>
            <a:r>
              <a:rPr lang="en-US" baseline="0" dirty="0" smtClean="0"/>
              <a:t>OSVDB actively tries to assign a unique identifier for each unique vulnerability; however, often they do not have the details to determine this, so sometimes they default to creating separate IDs for each executable program in a product, even though it’s possible (but not known) that those programs share a common library.  Given the same starting information, OSVDB typically generates more identifiers than CVE.</a:t>
            </a:r>
          </a:p>
          <a:p>
            <a:endParaRPr lang="en-US" baseline="0" dirty="0" smtClean="0"/>
          </a:p>
          <a:p>
            <a:r>
              <a:rPr lang="en-US" baseline="0" dirty="0" err="1" smtClean="0"/>
              <a:t>Secunia</a:t>
            </a:r>
            <a:r>
              <a:rPr lang="en-US" baseline="0" dirty="0" smtClean="0"/>
              <a:t> typically structures its IDs based on “actions” that a </a:t>
            </a:r>
            <a:r>
              <a:rPr lang="en-US" baseline="0" dirty="0" err="1" smtClean="0"/>
              <a:t>sysadmin</a:t>
            </a:r>
            <a:r>
              <a:rPr lang="en-US" baseline="0" dirty="0" smtClean="0"/>
              <a:t> has to take, typically in the form of a patching activity.  As a result, many vulnerabilities of different types and severities can be included in a single ID that is centered around a vendor patch that fixes all the relevant vulnerabilities.  Simultaneously, different vendor patches will receive different IDs from </a:t>
            </a:r>
            <a:r>
              <a:rPr lang="en-US" baseline="0" dirty="0" err="1" smtClean="0"/>
              <a:t>Secunia</a:t>
            </a:r>
            <a:r>
              <a:rPr lang="en-US" baseline="0" dirty="0" smtClean="0"/>
              <a:t>.  As a result, given the same vulnerability information, </a:t>
            </a:r>
            <a:r>
              <a:rPr lang="en-US" baseline="0" dirty="0" err="1" smtClean="0"/>
              <a:t>Secunia</a:t>
            </a:r>
            <a:r>
              <a:rPr lang="en-US" baseline="0" dirty="0" smtClean="0"/>
              <a:t> often generates fewer identifiers than CVE; but they also generate multiple identifiers for the same CVE, whereas the other sources discussed in this try to ensure that a unique vulnerability is never associated with more than one identifier.</a:t>
            </a:r>
          </a:p>
          <a:p>
            <a:endParaRPr lang="en-US" baseline="0" dirty="0" smtClean="0"/>
          </a:p>
          <a:p>
            <a:r>
              <a:rPr lang="en-US" baseline="0" dirty="0" smtClean="0"/>
              <a:t>ISS X-Force typically creates separate identifiers for different vulnerability type and different affected versions, which is roughly in line with CVE.</a:t>
            </a:r>
          </a:p>
          <a:p>
            <a:endParaRPr lang="en-US" baseline="0" dirty="0" smtClean="0"/>
          </a:p>
          <a:p>
            <a:r>
              <a:rPr lang="en-US" baseline="0" dirty="0" smtClean="0"/>
              <a:t>The </a:t>
            </a:r>
            <a:r>
              <a:rPr lang="en-US" baseline="0" dirty="0" err="1" smtClean="0"/>
              <a:t>Bugtraq</a:t>
            </a:r>
            <a:r>
              <a:rPr lang="en-US" baseline="0" dirty="0" smtClean="0"/>
              <a:t> ID has evolved over the years since its introduction in 1999.  In the early years, it was often in line with CVE’s choices, but in recent years it has begun to collect multiple issues of multiple types into the same identifier.  Accordingly, given the same starting vulnerability information, there are fewer </a:t>
            </a:r>
            <a:r>
              <a:rPr lang="en-US" baseline="0" dirty="0" err="1" smtClean="0"/>
              <a:t>Bugtraq</a:t>
            </a:r>
            <a:r>
              <a:rPr lang="en-US" baseline="0" dirty="0" smtClean="0"/>
              <a:t> IDs than CVEs.</a:t>
            </a:r>
            <a:endParaRPr lang="en-US" dirty="0"/>
          </a:p>
        </p:txBody>
      </p:sp>
      <p:sp>
        <p:nvSpPr>
          <p:cNvPr id="4" name="Slide Number Placeholder 3"/>
          <p:cNvSpPr>
            <a:spLocks noGrp="1"/>
          </p:cNvSpPr>
          <p:nvPr>
            <p:ph type="sldNum" sz="quarter" idx="10"/>
          </p:nvPr>
        </p:nvSpPr>
        <p:spPr/>
        <p:txBody>
          <a:bodyPr/>
          <a:lstStyle/>
          <a:p>
            <a:fld id="{DAAE4FC5-8D69-4309-A595-047F189D46F5}" type="slidenum">
              <a:rPr lang="en-US" smtClean="0"/>
              <a:pPr/>
              <a:t>76</a:t>
            </a:fld>
            <a:endParaRPr lang="en-US"/>
          </a:p>
        </p:txBody>
      </p:sp>
    </p:spTree>
    <p:extLst>
      <p:ext uri="{BB962C8B-B14F-4D97-AF65-F5344CB8AC3E}">
        <p14:creationId xmlns:p14="http://schemas.microsoft.com/office/powerpoint/2010/main" val="17648447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http://xforce.iss.net/xforce/xfdb/60219</a:t>
            </a:r>
          </a:p>
          <a:p>
            <a:r>
              <a:rPr lang="en-US" dirty="0" smtClean="0"/>
              <a:t>http://direct.osvdb.org/93234</a:t>
            </a:r>
          </a:p>
          <a:p>
            <a:endParaRPr lang="en-US" dirty="0" smtClean="0"/>
          </a:p>
          <a:p>
            <a:r>
              <a:rPr lang="en-US" dirty="0" smtClean="0"/>
              <a:t>http://cve.mitre.org/cgi-bin/cvename.cgi?name=CVE-2012-5601</a:t>
            </a:r>
          </a:p>
          <a:p>
            <a:r>
              <a:rPr lang="en-US" dirty="0" smtClean="0"/>
              <a:t>http://www.securityfocus.com/bid/60325</a:t>
            </a:r>
          </a:p>
          <a:p>
            <a:endParaRPr lang="en-US" dirty="0" smtClean="0"/>
          </a:p>
          <a:p>
            <a:pPr marL="0" indent="0">
              <a:buFont typeface="Wingdings"/>
              <a:buNone/>
            </a:pPr>
            <a:r>
              <a:rPr lang="en-US" dirty="0" smtClean="0"/>
              <a:t>&gt; </a:t>
            </a:r>
            <a:r>
              <a:rPr lang="en-US" dirty="0" err="1" smtClean="0"/>
              <a:t>egrep</a:t>
            </a:r>
            <a:r>
              <a:rPr lang="en-US" dirty="0" smtClean="0"/>
              <a:t> '\*\* REJECT \*\*' candidates.txt | </a:t>
            </a:r>
            <a:r>
              <a:rPr lang="en-US" dirty="0" err="1" smtClean="0"/>
              <a:t>wc</a:t>
            </a:r>
            <a:r>
              <a:rPr lang="en-US" dirty="0" smtClean="0"/>
              <a:t> -l</a:t>
            </a:r>
          </a:p>
          <a:p>
            <a:pPr marL="0" indent="0">
              <a:buFont typeface="Wingdings"/>
              <a:buNone/>
            </a:pPr>
            <a:endParaRPr lang="en-US" dirty="0" smtClean="0"/>
          </a:p>
          <a:p>
            <a:r>
              <a:rPr lang="en-US" dirty="0" smtClean="0"/>
              <a:t>&gt; find . -type f -exec </a:t>
            </a:r>
            <a:r>
              <a:rPr lang="en-US" dirty="0" err="1" smtClean="0"/>
              <a:t>grep</a:t>
            </a:r>
            <a:r>
              <a:rPr lang="en-US" dirty="0" smtClean="0"/>
              <a:t> -H RETIRED {} \; | cut -f1 -d\:  | sort -u | </a:t>
            </a:r>
            <a:r>
              <a:rPr lang="en-US" dirty="0" err="1" smtClean="0"/>
              <a:t>wc</a:t>
            </a:r>
            <a:r>
              <a:rPr lang="en-US" dirty="0" smtClean="0"/>
              <a:t> -l</a:t>
            </a:r>
          </a:p>
          <a:p>
            <a:r>
              <a:rPr lang="en-US" dirty="0" smtClean="0"/>
              <a:t>554           (+3 in 60000 range as of 6/1/2013)</a:t>
            </a:r>
          </a:p>
          <a:p>
            <a:endParaRPr lang="en-US" dirty="0" smtClean="0"/>
          </a:p>
          <a:p>
            <a:r>
              <a:rPr lang="en-US" dirty="0" smtClean="0"/>
              <a:t>Image source:</a:t>
            </a:r>
          </a:p>
          <a:p>
            <a:r>
              <a:rPr lang="en-US" dirty="0" smtClean="0"/>
              <a:t>http://emol.org/scott/images/manatee.jpg</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77</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Briefly mentioned in </a:t>
            </a:r>
            <a:r>
              <a:rPr lang="en-US" dirty="0" smtClean="0">
                <a:hlinkClick r:id="rId3"/>
              </a:rPr>
              <a:t>http://blog.osvdb.org/2009/12/19/adobe-qualys-cve-and-math/</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78</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Steve&gt; Platypus are strange, yet</a:t>
            </a:r>
            <a:r>
              <a:rPr lang="en-US" baseline="0" dirty="0" smtClean="0"/>
              <a:t> beautiful </a:t>
            </a:r>
            <a:r>
              <a:rPr lang="en-US" dirty="0" smtClean="0"/>
              <a:t>creatures with lots of different parts.  They lay eggs, just like </a:t>
            </a:r>
            <a:r>
              <a:rPr lang="en-US" baseline="0" dirty="0" smtClean="0"/>
              <a:t>old-school buffer overflow exploits.</a:t>
            </a:r>
          </a:p>
          <a:p>
            <a:r>
              <a:rPr lang="en-US" baseline="0" dirty="0" smtClean="0"/>
              <a:t>Brian&gt; We used a platypus effectively earlier, so how about an Aye </a:t>
            </a:r>
            <a:r>
              <a:rPr lang="en-US" baseline="0" dirty="0" err="1" smtClean="0"/>
              <a:t>Aye</a:t>
            </a:r>
            <a:r>
              <a:rPr lang="en-US" baseline="0" dirty="0" smtClean="0"/>
              <a:t>!</a:t>
            </a:r>
          </a:p>
          <a:p>
            <a:endParaRPr lang="en-US" baseline="0" dirty="0" smtClean="0"/>
          </a:p>
          <a:p>
            <a:r>
              <a:rPr lang="en-US" baseline="0" dirty="0" smtClean="0"/>
              <a:t>Image source:</a:t>
            </a:r>
          </a:p>
          <a:p>
            <a:r>
              <a:rPr lang="en-US" dirty="0" smtClean="0"/>
              <a:t>http://i2.wp.com/listverse.com/wp-content/uploads/2013/03/050419_aye-aye.jpg?resize=600%2C421</a:t>
            </a:r>
          </a:p>
          <a:p>
            <a:r>
              <a:rPr lang="en-US" dirty="0" err="1" smtClean="0"/>
              <a:t>Backstory</a:t>
            </a:r>
            <a:r>
              <a:rPr lang="en-US" dirty="0" smtClean="0"/>
              <a:t>:</a:t>
            </a:r>
          </a:p>
          <a:p>
            <a:r>
              <a:rPr lang="en-US" dirty="0" smtClean="0">
                <a:hlinkClick r:id="rId3"/>
              </a:rPr>
              <a:t>http://listverse.com/2013/03/25/10-weird-cases-of-incredible-animal-evolution/</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79</a:t>
            </a:fld>
            <a:endParaRPr lang="en-US"/>
          </a:p>
        </p:txBody>
      </p:sp>
    </p:spTree>
    <p:extLst>
      <p:ext uri="{BB962C8B-B14F-4D97-AF65-F5344CB8AC3E}">
        <p14:creationId xmlns:p14="http://schemas.microsoft.com/office/powerpoint/2010/main" val="3269339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82956C1-5FAD-4C0F-8309-22DC033F6368}" type="slidenum">
              <a:rPr lang="en-US" smtClean="0"/>
              <a:pPr/>
              <a:t>80</a:t>
            </a:fld>
            <a:endParaRPr lang="en-US"/>
          </a:p>
        </p:txBody>
      </p:sp>
    </p:spTree>
    <p:extLst>
      <p:ext uri="{BB962C8B-B14F-4D97-AF65-F5344CB8AC3E}">
        <p14:creationId xmlns:p14="http://schemas.microsoft.com/office/powerpoint/2010/main" val="13703048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Image source:</a:t>
            </a:r>
          </a:p>
          <a:p>
            <a:r>
              <a:rPr lang="en-US" dirty="0" smtClean="0"/>
              <a:t>http://justinadayswork.files.wordpress.com/2010/04/hedgehog.jpg</a:t>
            </a:r>
          </a:p>
          <a:p>
            <a:endParaRPr lang="en-US" dirty="0" smtClean="0"/>
          </a:p>
        </p:txBody>
      </p:sp>
      <p:sp>
        <p:nvSpPr>
          <p:cNvPr id="4" name="Slide Number Placeholder 3"/>
          <p:cNvSpPr>
            <a:spLocks noGrp="1"/>
          </p:cNvSpPr>
          <p:nvPr>
            <p:ph type="sldNum" sz="quarter" idx="10"/>
          </p:nvPr>
        </p:nvSpPr>
        <p:spPr/>
        <p:txBody>
          <a:bodyPr/>
          <a:lstStyle/>
          <a:p>
            <a:fld id="{582956C1-5FAD-4C0F-8309-22DC033F6368}" type="slidenum">
              <a:rPr lang="en-US" smtClean="0"/>
              <a:pPr/>
              <a:t>81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smtClean="0"/>
              <a:t>STEVE</a:t>
            </a:r>
            <a:r>
              <a:rPr lang="en-US" sz="2800" b="1" baseline="0" dirty="0" smtClean="0"/>
              <a:t> UP</a:t>
            </a:r>
            <a:endParaRPr lang="en-US" sz="2800" b="1" dirty="0" smtClean="0"/>
          </a:p>
          <a:p>
            <a:endParaRPr lang="en-US" dirty="0" smtClean="0"/>
          </a:p>
          <a:p>
            <a:endParaRPr lang="en-US" dirty="0" smtClean="0"/>
          </a:p>
          <a:p>
            <a:r>
              <a:rPr lang="en-US" dirty="0" smtClean="0">
                <a:hlinkClick r:id="rId3"/>
              </a:rPr>
              <a:t>http://en.wikipedia.org/wiki/Epidemiology</a:t>
            </a:r>
            <a:endParaRPr lang="en-US" dirty="0" smtClean="0"/>
          </a:p>
          <a:p>
            <a:r>
              <a:rPr lang="en-US" dirty="0" smtClean="0">
                <a:hlinkClick r:id="rId4"/>
              </a:rPr>
              <a:t>http://en.wikipedia.org/wiki/Design_of_experiments</a:t>
            </a:r>
            <a:endParaRPr lang="en-US" dirty="0" smtClean="0"/>
          </a:p>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9</a:t>
            </a:fld>
            <a:endParaRPr lang="en-US"/>
          </a:p>
        </p:txBody>
      </p:sp>
    </p:spTree>
    <p:extLst>
      <p:ext uri="{BB962C8B-B14F-4D97-AF65-F5344CB8AC3E}">
        <p14:creationId xmlns:p14="http://schemas.microsoft.com/office/powerpoint/2010/main" val="105813944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82</a:t>
            </a:fld>
            <a:endParaRPr lang="en-US"/>
          </a:p>
        </p:txBody>
      </p:sp>
    </p:spTree>
    <p:extLst>
      <p:ext uri="{BB962C8B-B14F-4D97-AF65-F5344CB8AC3E}">
        <p14:creationId xmlns:p14="http://schemas.microsoft.com/office/powerpoint/2010/main" val="198357317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NSS Labs: https://www.nsslabs.com/system/files/public-report/files/Vulnerability%20Threat%20Trends.pdf</a:t>
            </a:r>
          </a:p>
          <a:p>
            <a:r>
              <a:rPr lang="en-US" dirty="0" smtClean="0"/>
              <a:t>               http://blog.osvdb.org/2013/02/06/cve-vulnerabilities-how-your-dataset-influences-statistics/</a:t>
            </a:r>
          </a:p>
          <a:p>
            <a:r>
              <a:rPr lang="en-US" dirty="0" smtClean="0"/>
              <a:t>Yves </a:t>
            </a:r>
            <a:r>
              <a:rPr lang="en-US" dirty="0" err="1" smtClean="0"/>
              <a:t>Younan</a:t>
            </a:r>
            <a:r>
              <a:rPr lang="en-US" dirty="0" smtClean="0"/>
              <a:t>, </a:t>
            </a:r>
            <a:r>
              <a:rPr lang="en-US" dirty="0" err="1" smtClean="0"/>
              <a:t>Sourcefire</a:t>
            </a:r>
            <a:r>
              <a:rPr lang="en-US" dirty="0" smtClean="0"/>
              <a:t>: https://info.sourcefire.com/25yearsof_security_vulnerabilities_preregister.html</a:t>
            </a:r>
          </a:p>
          <a:p>
            <a:r>
              <a:rPr lang="en-US" dirty="0" smtClean="0"/>
              <a:t>SC </a:t>
            </a:r>
            <a:r>
              <a:rPr lang="en-US" dirty="0" err="1" smtClean="0"/>
              <a:t>Mag</a:t>
            </a:r>
            <a:r>
              <a:rPr lang="en-US" dirty="0" smtClean="0"/>
              <a:t> / Alex Horan / CORE:</a:t>
            </a:r>
            <a:r>
              <a:rPr lang="en-US" baseline="0" dirty="0" smtClean="0"/>
              <a:t> http://www.scmagazine.com/the-ghosts-of-microsoft-patch-present-and-future/article/273882/           [Now shows correction on </a:t>
            </a:r>
            <a:r>
              <a:rPr lang="en-US" baseline="0" dirty="0" err="1" smtClean="0"/>
              <a:t>vuln</a:t>
            </a:r>
            <a:r>
              <a:rPr lang="en-US" baseline="0" dirty="0" smtClean="0"/>
              <a:t> </a:t>
            </a:r>
            <a:r>
              <a:rPr lang="en-US" baseline="0" dirty="0" err="1" smtClean="0"/>
              <a:t>vs</a:t>
            </a:r>
            <a:r>
              <a:rPr lang="en-US" baseline="0" dirty="0" smtClean="0"/>
              <a:t> advisory]</a:t>
            </a:r>
          </a:p>
          <a:p>
            <a:r>
              <a:rPr lang="en-US" baseline="0" dirty="0" smtClean="0"/>
              <a:t>                                           http://blog.osvdb.org/2012/12/31/advisories-vulnerabilities-and-how-it-affects-statistics/</a:t>
            </a:r>
          </a:p>
          <a:p>
            <a:r>
              <a:rPr lang="en-US" baseline="0" dirty="0" err="1" smtClean="0"/>
              <a:t>Qualys</a:t>
            </a:r>
            <a:r>
              <a:rPr lang="en-US" baseline="0" dirty="0" smtClean="0"/>
              <a:t> / </a:t>
            </a:r>
            <a:r>
              <a:rPr lang="en-US" baseline="0" dirty="0" err="1" smtClean="0"/>
              <a:t>Elinor</a:t>
            </a:r>
            <a:r>
              <a:rPr lang="en-US" baseline="0" dirty="0" smtClean="0"/>
              <a:t> Mills: http://news.cnet.com/8301-27080_3-10417785-245.html</a:t>
            </a:r>
          </a:p>
          <a:p>
            <a:r>
              <a:rPr lang="en-US" baseline="0" dirty="0" smtClean="0"/>
              <a:t>                              http://blog.osvdb.org/2009/12/19/adobe-qualys-cve-and-math/</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Gunter </a:t>
            </a:r>
            <a:r>
              <a:rPr lang="en-US" dirty="0" err="1" smtClean="0"/>
              <a:t>Ollman</a:t>
            </a:r>
            <a:r>
              <a:rPr lang="en-US" dirty="0" smtClean="0"/>
              <a:t>:</a:t>
            </a:r>
            <a:r>
              <a:rPr lang="en-US" baseline="0" dirty="0" smtClean="0"/>
              <a:t> http://blogs.iss.net/archive/2008Top10VulnResearc.html</a:t>
            </a:r>
            <a:endParaRPr lang="en-US" dirty="0" smtClean="0"/>
          </a:p>
          <a:p>
            <a:r>
              <a:rPr lang="en-US" baseline="0" dirty="0" smtClean="0"/>
              <a:t>IBM: http://www.eweek.com/c/a/Security/Report-MS-Apple-Oracle-Are-Top-Vulnerable-Vendors/</a:t>
            </a:r>
          </a:p>
          <a:p>
            <a:r>
              <a:rPr lang="en-US" baseline="0" dirty="0" smtClean="0"/>
              <a:t>        http://blog.osvdb.org/2007/09/19/2007-top-vulnerable-vendors/</a:t>
            </a:r>
          </a:p>
          <a:p>
            <a:endParaRPr lang="en-US" dirty="0" smtClean="0"/>
          </a:p>
          <a:p>
            <a:r>
              <a:rPr lang="en-US" dirty="0" smtClean="0"/>
              <a:t>Image source and information:</a:t>
            </a:r>
          </a:p>
          <a:p>
            <a:r>
              <a:rPr lang="en-US" dirty="0" smtClean="0">
                <a:hlinkClick r:id="rId3"/>
              </a:rPr>
              <a:t>http://en.wikipedia.org/wiki/Pink_fairy_armadillo</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83</a:t>
            </a:fld>
            <a:endParaRPr lang="en-US"/>
          </a:p>
        </p:txBody>
      </p:sp>
    </p:spTree>
    <p:extLst>
      <p:ext uri="{BB962C8B-B14F-4D97-AF65-F5344CB8AC3E}">
        <p14:creationId xmlns:p14="http://schemas.microsoft.com/office/powerpoint/2010/main" val="33002791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http://www.securityweek.com/dirty-dozen-list-top-desktop-applications-security-vulnerabilities</a:t>
            </a:r>
            <a:endParaRPr lang="en-US" dirty="0" smtClean="0"/>
          </a:p>
          <a:p>
            <a:r>
              <a:rPr lang="en-US" dirty="0" smtClean="0">
                <a:hlinkClick r:id="rId4"/>
              </a:rPr>
              <a:t>http://www.eweek.com/security/software-vulnerabilities-rise-again-after-5-year-decline/</a:t>
            </a:r>
            <a:endParaRPr lang="en-US" dirty="0" smtClean="0"/>
          </a:p>
          <a:p>
            <a:r>
              <a:rPr lang="en-US" baseline="0" dirty="0" smtClean="0"/>
              <a:t>http://blog.osvdb.org/2009/12/19/adobe-qualys-cve-and-math</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84</a:t>
            </a:fld>
            <a:endParaRPr lang="en-US"/>
          </a:p>
        </p:txBody>
      </p:sp>
    </p:spTree>
    <p:extLst>
      <p:ext uri="{BB962C8B-B14F-4D97-AF65-F5344CB8AC3E}">
        <p14:creationId xmlns:p14="http://schemas.microsoft.com/office/powerpoint/2010/main" val="110884995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hlinkClick r:id="rId3"/>
              </a:rPr>
              <a:t>http://www.scmagazine.com/the-ghosts-of-microsoft-patch-present-and-future/article/273882/1/</a:t>
            </a:r>
            <a:endParaRPr lang="en-US" dirty="0" smtClean="0"/>
          </a:p>
          <a:p>
            <a:r>
              <a:rPr lang="en-US" dirty="0" smtClean="0">
                <a:hlinkClick r:id="rId4"/>
              </a:rPr>
              <a:t>http://news.cnet.com/8301-27080_3-10417785-245.html</a:t>
            </a:r>
            <a:endParaRPr lang="en-US" dirty="0" smtClean="0"/>
          </a:p>
          <a:p>
            <a:r>
              <a:rPr lang="en-US" dirty="0" smtClean="0">
                <a:hlinkClick r:id="rId5"/>
              </a:rPr>
              <a:t>http://blog.osvdb.org/2009/12/19/adobe-qualys-cve-and-math/</a:t>
            </a:r>
            <a:endParaRPr lang="en-US" dirty="0" smtClean="0"/>
          </a:p>
          <a:p>
            <a:r>
              <a:rPr lang="en-US" dirty="0" smtClean="0">
                <a:hlinkClick r:id="rId6"/>
              </a:rPr>
              <a:t>http://www.eweek.com/security/software-vulnerabilities-rise-again-after-5-year-decline/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85</a:t>
            </a:fld>
            <a:endParaRPr lang="en-US"/>
          </a:p>
        </p:txBody>
      </p:sp>
    </p:spTree>
    <p:extLst>
      <p:ext uri="{BB962C8B-B14F-4D97-AF65-F5344CB8AC3E}">
        <p14:creationId xmlns:p14="http://schemas.microsoft.com/office/powerpoint/2010/main" val="21037404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OSVDB:</a:t>
            </a:r>
          </a:p>
          <a:p>
            <a:r>
              <a:rPr lang="en-US" dirty="0" smtClean="0"/>
              <a:t>Myth/Fake = a vulnerability that is reported to cross</a:t>
            </a:r>
            <a:r>
              <a:rPr lang="en-US" baseline="0" dirty="0" smtClean="0"/>
              <a:t> privilege boundaries, and doesn’t, or is entirely inaccurate. Tracked since ~ early 2008 I think?</a:t>
            </a:r>
          </a:p>
          <a:p>
            <a:r>
              <a:rPr lang="en-US" baseline="0" dirty="0" smtClean="0"/>
              <a:t>Not a </a:t>
            </a:r>
            <a:r>
              <a:rPr lang="en-US" baseline="0" dirty="0" err="1" smtClean="0"/>
              <a:t>Vuln</a:t>
            </a:r>
            <a:r>
              <a:rPr lang="en-US" baseline="0" dirty="0" smtClean="0"/>
              <a:t> = a reported issue, usually </a:t>
            </a:r>
            <a:r>
              <a:rPr lang="en-US" baseline="0" dirty="0" err="1" smtClean="0"/>
              <a:t>DoS</a:t>
            </a:r>
            <a:r>
              <a:rPr lang="en-US" baseline="0" dirty="0" smtClean="0"/>
              <a:t>, that is no different than the user closing the app. Tracked since 2013-01-13.</a:t>
            </a:r>
          </a:p>
          <a:p>
            <a:endParaRPr lang="en-US" baseline="0" dirty="0" smtClean="0"/>
          </a:p>
          <a:p>
            <a:r>
              <a:rPr lang="en-US" baseline="0" dirty="0" smtClean="0"/>
              <a:t>Image source:</a:t>
            </a:r>
          </a:p>
          <a:p>
            <a:r>
              <a:rPr lang="en-US" baseline="0" dirty="0" smtClean="0"/>
              <a:t>http://thingsicareabout.files.wordpress.com/2009/05/screenshot26.png</a:t>
            </a:r>
          </a:p>
          <a:p>
            <a:r>
              <a:rPr lang="en-US" baseline="0" dirty="0" smtClean="0"/>
              <a:t>Must see video of this glorious beast, the Pygmy Jerboa:</a:t>
            </a:r>
          </a:p>
          <a:p>
            <a:r>
              <a:rPr lang="en-US" dirty="0" smtClean="0">
                <a:hlinkClick r:id="rId3"/>
              </a:rPr>
              <a:t>http://www.youtube.com/watch?v=PJnn-wMPU9w</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582956C1-5FAD-4C0F-8309-22DC033F6368}" type="slidenum">
              <a:rPr lang="en-US" smtClean="0"/>
              <a:pPr/>
              <a:t>86</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Image source:</a:t>
            </a:r>
          </a:p>
          <a:p>
            <a:r>
              <a:rPr lang="en-US" dirty="0" smtClean="0"/>
              <a:t>https://encrypted-tbn2.gstatic.com/images?q=tbn:ANd9GcRybUtk2qkZjHPyr3Y7IWcO6pqtLM6TIN1XRf4Dm_zxmpqbC5g_7Q</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87</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Steve&gt; </a:t>
            </a:r>
            <a:r>
              <a:rPr lang="en-US" baseline="0" dirty="0" smtClean="0"/>
              <a:t>Maybe this belongs in “show your methods”?   </a:t>
            </a:r>
            <a:r>
              <a:rPr lang="en-US" dirty="0" smtClean="0"/>
              <a:t>I don’t know how to debunk this and/or what this pie</a:t>
            </a:r>
            <a:r>
              <a:rPr lang="en-US" baseline="0" dirty="0" smtClean="0"/>
              <a:t> chart is even made of.  Almost certainly affected by how the phone “package” is counted (e.g. how is an “OS” defined? Similar issue).  Keyword searches for “</a:t>
            </a:r>
            <a:r>
              <a:rPr lang="en-US" baseline="0" dirty="0" err="1" smtClean="0"/>
              <a:t>iphone</a:t>
            </a:r>
            <a:r>
              <a:rPr lang="en-US" baseline="0" dirty="0" smtClean="0"/>
              <a:t>” is only ~130; doing an NVD search using CPE only yields about 70.  Don’t know where the 210 came from at all.  Maybe it was an “</a:t>
            </a:r>
            <a:r>
              <a:rPr lang="en-US" baseline="0" dirty="0" err="1" smtClean="0"/>
              <a:t>iphone_os</a:t>
            </a:r>
            <a:r>
              <a:rPr lang="en-US" baseline="0" dirty="0" smtClean="0"/>
              <a:t>” search in NVD, which currently has 248 CVEs: </a:t>
            </a:r>
            <a:r>
              <a:rPr lang="en-US" dirty="0" smtClean="0">
                <a:hlinkClick r:id="rId3"/>
              </a:rPr>
              <a:t>http://web.nvd.nist.gov/view/vuln/search-results?adv_search=true&amp;cves=on&amp;cve_id=&amp;query=&amp;cwe_id=&amp;cpe_vendor=cpe%3A%2F%3Aapple&amp;cpe_product=cpe%3A%2Fo%3Aapple%3Aiphone_os&amp;cpe_version=&amp;pub_date_start_month=-1&amp;pub_date_start_year=-1&amp;pub_date_end_month=-1&amp;pub_date_end_year=-1&amp;mod_date_start_month=-1&amp;mod_date_start_year=-1&amp;mod_date_end_month=-1&amp;mod_date_end_year=-1&amp;cvss_sev_base=&amp;cvss_av=&amp;cvss_ac=&amp;cvss_au=&amp;cvss_c=&amp;cvss_i=&amp;cvss_a=</a:t>
            </a:r>
            <a:endParaRPr lang="en-US" dirty="0" smtClean="0"/>
          </a:p>
          <a:p>
            <a:r>
              <a:rPr lang="en-US" baseline="0" dirty="0" smtClean="0"/>
              <a:t>Many matches for </a:t>
            </a:r>
            <a:r>
              <a:rPr lang="en-US" baseline="0" dirty="0" err="1" smtClean="0"/>
              <a:t>WebKit</a:t>
            </a:r>
            <a:r>
              <a:rPr lang="en-US" baseline="0" dirty="0" smtClean="0"/>
              <a:t> (yet obviously </a:t>
            </a:r>
            <a:r>
              <a:rPr lang="en-US" baseline="0" dirty="0" err="1" smtClean="0"/>
              <a:t>WebKit</a:t>
            </a:r>
            <a:r>
              <a:rPr lang="en-US" baseline="0" dirty="0" smtClean="0"/>
              <a:t> isn’t covered in these </a:t>
            </a:r>
            <a:r>
              <a:rPr lang="en-US" strike="sngStrike" baseline="0" dirty="0" smtClean="0"/>
              <a:t>Android</a:t>
            </a:r>
            <a:r>
              <a:rPr lang="en-US" baseline="0" dirty="0" smtClean="0"/>
              <a:t> </a:t>
            </a:r>
            <a:r>
              <a:rPr lang="en-US" baseline="0" dirty="0" err="1" smtClean="0"/>
              <a:t>iOS</a:t>
            </a:r>
            <a:r>
              <a:rPr lang="en-US" baseline="0" dirty="0" smtClean="0"/>
              <a:t> stats), also some other third-party apps. Oh, there are a lot of </a:t>
            </a:r>
            <a:r>
              <a:rPr lang="en-US" baseline="0" dirty="0" err="1" smtClean="0"/>
              <a:t>WebKit</a:t>
            </a:r>
            <a:r>
              <a:rPr lang="en-US" baseline="0" dirty="0" smtClean="0"/>
              <a:t> 9.3 scores, too.</a:t>
            </a:r>
          </a:p>
          <a:p>
            <a:r>
              <a:rPr lang="en-US" baseline="0" dirty="0" smtClean="0"/>
              <a:t>Brian&gt; Imagine the skew is “</a:t>
            </a:r>
            <a:r>
              <a:rPr lang="en-US" baseline="0" dirty="0" err="1" smtClean="0"/>
              <a:t>iOS</a:t>
            </a:r>
            <a:r>
              <a:rPr lang="en-US" baseline="0" dirty="0" smtClean="0"/>
              <a:t>” </a:t>
            </a:r>
            <a:r>
              <a:rPr lang="en-US" baseline="0" dirty="0" err="1" smtClean="0"/>
              <a:t>vulns</a:t>
            </a:r>
            <a:r>
              <a:rPr lang="en-US" baseline="0" dirty="0" smtClean="0"/>
              <a:t> which can affect Mac OS X and in many cases the </a:t>
            </a:r>
            <a:r>
              <a:rPr lang="en-US" baseline="0" dirty="0" err="1" smtClean="0"/>
              <a:t>iPhone</a:t>
            </a:r>
            <a:r>
              <a:rPr lang="en-US" baseline="0" dirty="0" smtClean="0"/>
              <a:t>.</a:t>
            </a:r>
          </a:p>
          <a:p>
            <a:endParaRPr lang="en-US" baseline="0" dirty="0" smtClean="0"/>
          </a:p>
          <a:p>
            <a:r>
              <a:rPr lang="en-US" baseline="0" dirty="0" smtClean="0"/>
              <a:t>Commentary on this graph after </a:t>
            </a:r>
            <a:r>
              <a:rPr lang="en-US" baseline="0" dirty="0" err="1" smtClean="0"/>
              <a:t>Sourcefire</a:t>
            </a:r>
            <a:r>
              <a:rPr lang="en-US" baseline="0" dirty="0" smtClean="0"/>
              <a:t> paper: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https://twitter.com/dinodaizovi/status/319845582241935360</a:t>
            </a:r>
          </a:p>
          <a:p>
            <a:r>
              <a:rPr lang="en-US" baseline="0" dirty="0" smtClean="0"/>
              <a:t>https://twitter.com/i0n1c/status/316503407357751296</a:t>
            </a:r>
          </a:p>
          <a:p>
            <a:r>
              <a:rPr lang="en-US" baseline="0" dirty="0" smtClean="0"/>
              <a:t>https://twitter.com/i0n1c/status/316502612654571520</a:t>
            </a:r>
          </a:p>
          <a:p>
            <a:r>
              <a:rPr lang="en-US" baseline="0" dirty="0" smtClean="0"/>
              <a:t>https://twitter.com/i0n1c/status/316502388120883200</a:t>
            </a:r>
          </a:p>
          <a:p>
            <a:endParaRPr lang="en-US" baseline="0" dirty="0" smtClean="0"/>
          </a:p>
          <a:p>
            <a:r>
              <a:rPr lang="en-US" baseline="0" dirty="0" smtClean="0"/>
              <a:t>Same flawed analysis, different researcher:</a:t>
            </a:r>
          </a:p>
          <a:p>
            <a:r>
              <a:rPr lang="en-US" baseline="0" smtClean="0"/>
              <a:t>http://mobile.theverge.com/2013/7/16/4527326/android-versus-ios-security</a:t>
            </a:r>
          </a:p>
          <a:p>
            <a:endParaRPr lang="en-US" baseline="0" dirty="0" smtClean="0"/>
          </a:p>
        </p:txBody>
      </p:sp>
      <p:sp>
        <p:nvSpPr>
          <p:cNvPr id="4" name="Slide Number Placeholder 3"/>
          <p:cNvSpPr>
            <a:spLocks noGrp="1"/>
          </p:cNvSpPr>
          <p:nvPr>
            <p:ph type="sldNum" sz="quarter" idx="10"/>
          </p:nvPr>
        </p:nvSpPr>
        <p:spPr/>
        <p:txBody>
          <a:bodyPr/>
          <a:lstStyle/>
          <a:p>
            <a:fld id="{582956C1-5FAD-4C0F-8309-22DC033F6368}" type="slidenum">
              <a:rPr lang="en-US" smtClean="0"/>
              <a:pPr/>
              <a:t>88</a:t>
            </a:fld>
            <a:endParaRPr lang="en-US"/>
          </a:p>
        </p:txBody>
      </p:sp>
    </p:spTree>
    <p:extLst>
      <p:ext uri="{BB962C8B-B14F-4D97-AF65-F5344CB8AC3E}">
        <p14:creationId xmlns:p14="http://schemas.microsoft.com/office/powerpoint/2010/main" val="396955544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Symantec 2010 Browser Stats</a:t>
            </a:r>
          </a:p>
          <a:p>
            <a:r>
              <a:rPr lang="en-US" dirty="0" smtClean="0"/>
              <a:t>http://www.symantec.com/threatreport/topic.jsp?id=vulnerability_trends&amp;aid=browser_vulnerabilities</a:t>
            </a:r>
          </a:p>
          <a:p>
            <a:r>
              <a:rPr lang="en-US" dirty="0" smtClean="0"/>
              <a:t>Symantec 2011 Browser Stats</a:t>
            </a:r>
          </a:p>
          <a:p>
            <a:r>
              <a:rPr lang="en-US" dirty="0" smtClean="0"/>
              <a:t>Symantec-internet_security_threat_report-2011_21239364.en-us</a:t>
            </a:r>
          </a:p>
          <a:p>
            <a:r>
              <a:rPr lang="en-US" dirty="0" smtClean="0"/>
              <a:t>Symantec</a:t>
            </a:r>
            <a:r>
              <a:rPr lang="en-US" baseline="0" dirty="0" smtClean="0"/>
              <a:t> 2012 Browser Stats</a:t>
            </a:r>
          </a:p>
          <a:p>
            <a:r>
              <a:rPr lang="en-US" dirty="0" smtClean="0"/>
              <a:t>Symantec-internet_security_threat_report-2012.pdf</a:t>
            </a:r>
          </a:p>
          <a:p>
            <a:endParaRPr lang="en-US" dirty="0" smtClean="0"/>
          </a:p>
          <a:p>
            <a:r>
              <a:rPr lang="en-US" dirty="0" smtClean="0"/>
              <a:t>Image source:</a:t>
            </a:r>
          </a:p>
          <a:p>
            <a:r>
              <a:rPr lang="en-US" dirty="0" smtClean="0">
                <a:hlinkClick r:id="rId3"/>
              </a:rPr>
              <a:t>http://lapbandgalsjourney.blogspot.com/2011/07/i-has-sad.html</a:t>
            </a:r>
            <a:endParaRPr lang="en-US" dirty="0" smtClean="0"/>
          </a:p>
        </p:txBody>
      </p:sp>
      <p:sp>
        <p:nvSpPr>
          <p:cNvPr id="4" name="Slide Number Placeholder 3"/>
          <p:cNvSpPr>
            <a:spLocks noGrp="1"/>
          </p:cNvSpPr>
          <p:nvPr>
            <p:ph type="sldNum" sz="quarter" idx="10"/>
          </p:nvPr>
        </p:nvSpPr>
        <p:spPr/>
        <p:txBody>
          <a:bodyPr/>
          <a:lstStyle/>
          <a:p>
            <a:fld id="{582956C1-5FAD-4C0F-8309-22DC033F6368}" type="slidenum">
              <a:rPr lang="en-US" smtClean="0"/>
              <a:pPr/>
              <a:t>89</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Image source:</a:t>
            </a:r>
          </a:p>
          <a:p>
            <a:r>
              <a:rPr lang="en-US" dirty="0" smtClean="0"/>
              <a:t>http://weknowmemes.com/wp-content/uploads/2012/10/how-about-no-bear-meme.jpg</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90</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https://code.google.com/p/chromium/issues/detail?id=121645#c12</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91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Steve&gt; In the past couple years, I’ve become more</a:t>
            </a:r>
            <a:r>
              <a:rPr lang="en-US" baseline="0" dirty="0" smtClean="0"/>
              <a:t> interested in how medical research has wrestled with bias for hundreds of years.  Vulnerability research might never get to that level of sophistication, but at the very least we should try to get a better handle on the scale of the problem.</a:t>
            </a:r>
            <a:endParaRPr lang="en-US" dirty="0" smtClean="0"/>
          </a:p>
          <a:p>
            <a:endParaRPr lang="en-US" dirty="0" smtClean="0"/>
          </a:p>
          <a:p>
            <a:r>
              <a:rPr lang="en-US" dirty="0" smtClean="0"/>
              <a:t>“Publication Requirements” isn’t exactly fair for</a:t>
            </a:r>
            <a:r>
              <a:rPr lang="en-US" baseline="0" dirty="0" smtClean="0"/>
              <a:t> </a:t>
            </a:r>
            <a:r>
              <a:rPr lang="en-US" baseline="0" dirty="0" err="1" smtClean="0"/>
              <a:t>vuln</a:t>
            </a:r>
            <a:r>
              <a:rPr lang="en-US" baseline="0" dirty="0" smtClean="0"/>
              <a:t> research. But it does speak to the lack of standards for disclosing vulnerabilities, and is interesting on a social level to see what a researcher feels is important about the vulnerability.</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10</a:t>
            </a:fld>
            <a:endParaRPr lang="en-US"/>
          </a:p>
        </p:txBody>
      </p:sp>
    </p:spTree>
    <p:extLst>
      <p:ext uri="{BB962C8B-B14F-4D97-AF65-F5344CB8AC3E}">
        <p14:creationId xmlns:p14="http://schemas.microsoft.com/office/powerpoint/2010/main" val="161984875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Data source: Gunter </a:t>
            </a:r>
            <a:r>
              <a:rPr lang="en-US" baseline="0" dirty="0" err="1" smtClean="0"/>
              <a:t>Ollman</a:t>
            </a:r>
            <a:r>
              <a:rPr lang="en-US" baseline="0" dirty="0" smtClean="0"/>
              <a:t> - http://blogs.iss.net/archive/2008Top10VulnResearc.html</a:t>
            </a:r>
          </a:p>
          <a:p>
            <a:endParaRPr lang="en-US" baseline="0" dirty="0" smtClean="0"/>
          </a:p>
          <a:p>
            <a:r>
              <a:rPr lang="en-US" baseline="0" dirty="0" smtClean="0"/>
              <a:t>Image source:</a:t>
            </a:r>
          </a:p>
          <a:p>
            <a:r>
              <a:rPr lang="en-US" baseline="0" dirty="0" smtClean="0"/>
              <a:t>http://science.nature.nps.gov/im/units/ucbn/monitor/pika/pika_group/images/Pika/TSS_Pika_NAPC_07.JPG</a:t>
            </a:r>
            <a:endParaRPr lang="en-US" baseline="0"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92</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Brian&gt; Note, </a:t>
            </a:r>
            <a:r>
              <a:rPr lang="en-US" dirty="0" err="1" smtClean="0"/>
              <a:t>Jurczyk’s</a:t>
            </a:r>
            <a:r>
              <a:rPr lang="en-US" dirty="0" smtClean="0"/>
              <a:t> </a:t>
            </a:r>
            <a:r>
              <a:rPr lang="en-US" dirty="0" err="1" smtClean="0"/>
              <a:t>vuln</a:t>
            </a:r>
            <a:r>
              <a:rPr lang="en-US" dirty="0" smtClean="0"/>
              <a:t> count went from 358 to 411 in a matter of days after extensive </a:t>
            </a:r>
            <a:r>
              <a:rPr lang="en-US" dirty="0" err="1" smtClean="0"/>
              <a:t>FFmpeg</a:t>
            </a:r>
            <a:r>
              <a:rPr lang="en-US" baseline="0" dirty="0" smtClean="0"/>
              <a:t> commit digging by OSVDB.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source: Jan 2012 to current, per OSVDB:</a:t>
            </a:r>
          </a:p>
          <a:p>
            <a:r>
              <a:rPr lang="en-US" dirty="0" smtClean="0"/>
              <a:t>http://osvdb.org/creditees/8276-mateusz-j00ru-jurczyk</a:t>
            </a:r>
          </a:p>
          <a:p>
            <a:r>
              <a:rPr lang="en-US" baseline="0" dirty="0" smtClean="0"/>
              <a:t>http://osvdb.org/creditees/6740-gynvael-coldwind</a:t>
            </a:r>
          </a:p>
          <a:p>
            <a:r>
              <a:rPr lang="en-US" baseline="0" dirty="0" smtClean="0"/>
              <a:t>http://osvdb.org/creditees/6691-benjamin-kunz-mejri (note lack of CVE. Most VDBs ignore his advisories due to horrible disclosures, inaccurate reports, etc.)</a:t>
            </a:r>
          </a:p>
          <a:p>
            <a:r>
              <a:rPr lang="en-US" baseline="0" dirty="0" smtClean="0"/>
              <a:t>http://osvdb.org/creditees/5195-high-tech-bridge-sa</a:t>
            </a:r>
          </a:p>
          <a:p>
            <a:r>
              <a:rPr lang="en-US" baseline="0" dirty="0" smtClean="0"/>
              <a:t>http://osvdb.org/creditees/6822-suman-jana</a:t>
            </a:r>
          </a:p>
          <a:p>
            <a:r>
              <a:rPr lang="en-US" baseline="0" dirty="0" smtClean="0"/>
              <a:t>http://osvdb.org/creditees/4375-janek-vind-waraxe</a:t>
            </a:r>
          </a:p>
          <a:p>
            <a:r>
              <a:rPr lang="en-US" baseline="0" dirty="0" smtClean="0"/>
              <a:t>http://osvdb.org/creditees/6823-vitaly-shmatikov</a:t>
            </a:r>
          </a:p>
          <a:p>
            <a:r>
              <a:rPr lang="en-US" baseline="0" dirty="0" smtClean="0"/>
              <a:t>http://osvdb.org/creditees/5589-abhishek-arya-inferno</a:t>
            </a:r>
          </a:p>
          <a:p>
            <a:r>
              <a:rPr lang="en-US" baseline="0" dirty="0" smtClean="0"/>
              <a:t>http://osvdb.org/creditees/4780-gjoko-krstic</a:t>
            </a:r>
          </a:p>
          <a:p>
            <a:endParaRPr lang="en-US" baseline="0" dirty="0" smtClean="0"/>
          </a:p>
        </p:txBody>
      </p:sp>
      <p:sp>
        <p:nvSpPr>
          <p:cNvPr id="4" name="Slide Number Placeholder 3"/>
          <p:cNvSpPr>
            <a:spLocks noGrp="1"/>
          </p:cNvSpPr>
          <p:nvPr>
            <p:ph type="sldNum" sz="quarter" idx="10"/>
          </p:nvPr>
        </p:nvSpPr>
        <p:spPr/>
        <p:txBody>
          <a:bodyPr/>
          <a:lstStyle/>
          <a:p>
            <a:fld id="{582956C1-5FAD-4C0F-8309-22DC033F6368}" type="slidenum">
              <a:rPr lang="en-US" smtClean="0"/>
              <a:pPr/>
              <a:t>93</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Image source:</a:t>
            </a:r>
          </a:p>
          <a:p>
            <a:r>
              <a:rPr lang="en-US" dirty="0" smtClean="0">
                <a:hlinkClick r:id="rId3"/>
              </a:rPr>
              <a:t>http://www.dailyvowelmovements.com/2012/08/you-otter-be-ashamed-of-yourself.html</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94</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STEVE UP</a:t>
            </a:r>
          </a:p>
          <a:p>
            <a:endParaRPr lang="en-US" dirty="0" smtClean="0"/>
          </a:p>
          <a:p>
            <a:r>
              <a:rPr lang="en-US" dirty="0" smtClean="0"/>
              <a:t>People will do these studies with stats, and not ask why the stats are that way. They just analyze, conclude, move on.  Understanding the source of bias – i.e., asking</a:t>
            </a:r>
            <a:r>
              <a:rPr lang="en-US" baseline="0" dirty="0" smtClean="0"/>
              <a:t> “why” and having a defensible answer – is the way to good stats.</a:t>
            </a:r>
            <a:endParaRPr lang="en-US" dirty="0" smtClean="0"/>
          </a:p>
        </p:txBody>
      </p:sp>
      <p:sp>
        <p:nvSpPr>
          <p:cNvPr id="4" name="Slide Number Placeholder 3"/>
          <p:cNvSpPr>
            <a:spLocks noGrp="1"/>
          </p:cNvSpPr>
          <p:nvPr>
            <p:ph type="sldNum" sz="quarter" idx="10"/>
          </p:nvPr>
        </p:nvSpPr>
        <p:spPr/>
        <p:txBody>
          <a:bodyPr/>
          <a:lstStyle/>
          <a:p>
            <a:fld id="{582956C1-5FAD-4C0F-8309-22DC033F6368}" type="slidenum">
              <a:rPr lang="en-US" smtClean="0"/>
              <a:pPr/>
              <a:t>95</a:t>
            </a:fld>
            <a:endParaRPr lang="en-US"/>
          </a:p>
        </p:txBody>
      </p:sp>
    </p:spTree>
    <p:extLst>
      <p:ext uri="{BB962C8B-B14F-4D97-AF65-F5344CB8AC3E}">
        <p14:creationId xmlns:p14="http://schemas.microsoft.com/office/powerpoint/2010/main" val="137030480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Brian Krebs gets why vulnerability stats are a complicated problem: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http://krebsonsecurity.com/2010/11/why-counting-flaws-is-flawed/</a:t>
            </a:r>
            <a:endParaRPr lang="en-US" dirty="0" smtClean="0"/>
          </a:p>
          <a:p>
            <a:endParaRPr lang="en-US" dirty="0" smtClean="0"/>
          </a:p>
          <a:p>
            <a:r>
              <a:rPr lang="en-US" dirty="0" smtClean="0"/>
              <a:t>Image source:</a:t>
            </a:r>
          </a:p>
          <a:p>
            <a:r>
              <a:rPr lang="en-US" dirty="0" smtClean="0"/>
              <a:t>http://www.weruletheinternet.com/wp-content/uploads/images/2012/march/happy_animals/happy_animals_13.jpg</a:t>
            </a:r>
          </a:p>
          <a:p>
            <a:r>
              <a:rPr lang="en-US" dirty="0" smtClean="0"/>
              <a:t>Brian&gt; For</a:t>
            </a:r>
            <a:r>
              <a:rPr lang="en-US" baseline="0" dirty="0" smtClean="0"/>
              <a:t> my beloved co-presenter, who does not know what a Stoat is:</a:t>
            </a:r>
          </a:p>
          <a:p>
            <a:r>
              <a:rPr lang="en-US" dirty="0" smtClean="0">
                <a:hlinkClick r:id="rId4"/>
              </a:rPr>
              <a:t>http://en.wikipedia.org/wiki/Stoat</a:t>
            </a:r>
            <a:endParaRPr lang="en-US" dirty="0" smtClean="0"/>
          </a:p>
          <a:p>
            <a:r>
              <a:rPr lang="en-US" dirty="0" smtClean="0"/>
              <a:t>Steve&gt;</a:t>
            </a:r>
            <a:r>
              <a:rPr lang="en-US" baseline="0" dirty="0" smtClean="0"/>
              <a:t> </a:t>
            </a:r>
            <a:r>
              <a:rPr lang="en-US" baseline="0" dirty="0" err="1" smtClean="0"/>
              <a:t>awwwww</a:t>
            </a:r>
            <a:r>
              <a:rPr lang="en-US" baseline="0" dirty="0" smtClean="0"/>
              <a:t>, how </a:t>
            </a:r>
            <a:r>
              <a:rPr lang="en-US" baseline="0" dirty="0" err="1" smtClean="0"/>
              <a:t>cuuuuuute</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96</a:t>
            </a:fld>
            <a:endParaRPr lang="en-US"/>
          </a:p>
        </p:txBody>
      </p:sp>
    </p:spTree>
    <p:extLst>
      <p:ext uri="{BB962C8B-B14F-4D97-AF65-F5344CB8AC3E}">
        <p14:creationId xmlns:p14="http://schemas.microsoft.com/office/powerpoint/2010/main" val="203893938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http://krebsonsecurity.com/2010/11/why-counting-flaws-is-flawed/</a:t>
            </a:r>
            <a:endParaRPr lang="en-US" dirty="0" smtClean="0"/>
          </a:p>
          <a:p>
            <a:r>
              <a:rPr lang="en-US" dirty="0" smtClean="0">
                <a:hlinkClick r:id="rId4"/>
              </a:rPr>
              <a:t>http://voices.washingtonpost.com/securityfix/2007/01/internet_explorer_unsafe_for_2.html</a:t>
            </a:r>
            <a:endParaRPr lang="en-US" dirty="0" smtClean="0"/>
          </a:p>
          <a:p>
            <a:r>
              <a:rPr lang="en-US" dirty="0" smtClean="0">
                <a:hlinkClick r:id="rId5"/>
              </a:rPr>
              <a:t>http://www.washingtonpost.com/wp-srv/technology/daily/graphics/index20070104.html</a:t>
            </a:r>
            <a:endParaRPr lang="en-US" dirty="0" smtClean="0"/>
          </a:p>
          <a:p>
            <a:endParaRPr lang="en-US" dirty="0" smtClean="0"/>
          </a:p>
          <a:p>
            <a:pPr>
              <a:buFont typeface="Arial" charset="0"/>
              <a:buNone/>
            </a:pPr>
            <a:r>
              <a:rPr lang="en-US" dirty="0" smtClean="0"/>
              <a:t>Brian’s disclaimer&gt; VDB</a:t>
            </a:r>
            <a:r>
              <a:rPr lang="en-US" baseline="0" dirty="0" smtClean="0"/>
              <a:t> exposure to high-end exploit code is very skewed. We see a lot of public sources, but we don’t see certain black markets, </a:t>
            </a:r>
            <a:r>
              <a:rPr lang="en-US" baseline="0" dirty="0" err="1" smtClean="0"/>
              <a:t>vuln</a:t>
            </a:r>
            <a:r>
              <a:rPr lang="en-US" baseline="0" dirty="0" smtClean="0"/>
              <a:t>-sharing clubs, random </a:t>
            </a:r>
            <a:r>
              <a:rPr lang="en-US" baseline="0" dirty="0" err="1" smtClean="0"/>
              <a:t>pastebins</a:t>
            </a:r>
            <a:r>
              <a:rPr lang="en-US" baseline="0" dirty="0" smtClean="0"/>
              <a:t>, etc. Those are limited disclosure, but still public to some degree as they are shared within an organization, sometimes leak out to friends, etc.</a:t>
            </a:r>
          </a:p>
          <a:p>
            <a:pPr>
              <a:buFont typeface="Arial" charset="0"/>
              <a:buNone/>
            </a:pPr>
            <a:endParaRPr lang="en-US" baseline="0" dirty="0" smtClean="0"/>
          </a:p>
          <a:p>
            <a:pPr>
              <a:buFont typeface="Arial" charset="0"/>
              <a:buNone/>
            </a:pPr>
            <a:r>
              <a:rPr lang="en-US" baseline="0" dirty="0" smtClean="0"/>
              <a:t>Steve’s disclaimer&gt; For CVE, we tried to cover claimed exploits from reliable pay-to-play sources who didn’t actually publish, but the lack of actionable details and risk of duplicates became too high a price to pay.   Search CVE for “reliable” if you want to see some examples.</a:t>
            </a:r>
          </a:p>
          <a:p>
            <a:pPr>
              <a:buFont typeface="Arial" charset="0"/>
              <a:buChar char="•"/>
            </a:pPr>
            <a:endParaRPr lang="en-US" baseline="0" dirty="0" smtClean="0"/>
          </a:p>
          <a:p>
            <a:pPr>
              <a:buFont typeface="Arial" charset="0"/>
              <a:buNone/>
            </a:pPr>
            <a:r>
              <a:rPr lang="en-US" baseline="0" dirty="0" smtClean="0"/>
              <a:t>Image source:</a:t>
            </a:r>
          </a:p>
          <a:p>
            <a:pPr>
              <a:buFont typeface="Arial" charset="0"/>
              <a:buNone/>
            </a:pPr>
            <a:r>
              <a:rPr lang="en-US" dirty="0" smtClean="0"/>
              <a:t>http://advocatesforanimalrights.org/wp-content/uploads/2012/04/happy-cat.jpg</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97</a:t>
            </a:fld>
            <a:endParaRPr lang="en-US"/>
          </a:p>
        </p:txBody>
      </p:sp>
    </p:spTree>
    <p:extLst>
      <p:ext uri="{BB962C8B-B14F-4D97-AF65-F5344CB8AC3E}">
        <p14:creationId xmlns:p14="http://schemas.microsoft.com/office/powerpoint/2010/main" val="170699234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http://news.cnet.com/8301-27080_3-10417785-245.html</a:t>
            </a:r>
            <a:r>
              <a:rPr lang="en-US" dirty="0" smtClean="0"/>
              <a:t> – “Firefox, Adobe top buggiest-software list”</a:t>
            </a:r>
          </a:p>
          <a:p>
            <a:endParaRPr lang="en-US" dirty="0" smtClean="0"/>
          </a:p>
          <a:p>
            <a:r>
              <a:rPr lang="en-US" dirty="0" smtClean="0"/>
              <a:t>Image source:</a:t>
            </a:r>
          </a:p>
          <a:p>
            <a:r>
              <a:rPr lang="en-US" dirty="0" smtClean="0"/>
              <a:t>http://justcuteanimals.com/wp-content/uploads/2013/02/cute-animals-happy-baby-duck-duckling-pics.jpg</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98</a:t>
            </a:fld>
            <a:endParaRPr lang="en-US"/>
          </a:p>
        </p:txBody>
      </p:sp>
    </p:spTree>
    <p:extLst>
      <p:ext uri="{BB962C8B-B14F-4D97-AF65-F5344CB8AC3E}">
        <p14:creationId xmlns:p14="http://schemas.microsoft.com/office/powerpoint/2010/main" val="145295846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http://www.securityweek.com/dirty-dozen-list-top-desktop-applications-security-vulnerabilities</a:t>
            </a:r>
            <a:endParaRPr lang="en-US" dirty="0" smtClean="0"/>
          </a:p>
          <a:p>
            <a:endParaRPr lang="en-US" dirty="0" smtClean="0"/>
          </a:p>
          <a:p>
            <a:endParaRPr lang="en-US" dirty="0" smtClean="0"/>
          </a:p>
          <a:p>
            <a:r>
              <a:rPr lang="en-US" dirty="0" smtClean="0"/>
              <a:t>Image source:</a:t>
            </a:r>
          </a:p>
          <a:p>
            <a:r>
              <a:rPr lang="en-US" dirty="0" smtClean="0"/>
              <a:t>http://24.media.tumblr.com/tumblr_ma6z2806xI1rnvcm6o1_1280.jpg</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99</a:t>
            </a:fld>
            <a:endParaRPr lang="en-US"/>
          </a:p>
        </p:txBody>
      </p:sp>
    </p:spTree>
    <p:extLst>
      <p:ext uri="{BB962C8B-B14F-4D97-AF65-F5344CB8AC3E}">
        <p14:creationId xmlns:p14="http://schemas.microsoft.com/office/powerpoint/2010/main" val="236123591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http://blogs.iss.net/archive/2008Top10VulnResearc.html</a:t>
            </a:r>
            <a:endParaRPr lang="en-US" dirty="0" smtClean="0"/>
          </a:p>
          <a:p>
            <a:r>
              <a:rPr lang="en-US" dirty="0" smtClean="0">
                <a:hlinkClick r:id="rId4"/>
              </a:rPr>
              <a:t>https://twitter.com/aloria/status/352997990824292352</a:t>
            </a:r>
            <a:endParaRPr lang="en-US" dirty="0" smtClean="0"/>
          </a:p>
          <a:p>
            <a:endParaRPr lang="en-US" dirty="0" smtClean="0"/>
          </a:p>
          <a:p>
            <a:r>
              <a:rPr lang="en-US" dirty="0" smtClean="0"/>
              <a:t>Image source:</a:t>
            </a:r>
          </a:p>
          <a:p>
            <a:r>
              <a:rPr lang="en-US" dirty="0" smtClean="0"/>
              <a:t>Google “brought you some toast”,</a:t>
            </a:r>
            <a:r>
              <a:rPr lang="en-US" baseline="0" dirty="0" smtClean="0"/>
              <a:t> it’s all over. No clue where original came from.</a:t>
            </a:r>
            <a:endParaRPr lang="en-US" dirty="0"/>
          </a:p>
        </p:txBody>
      </p:sp>
      <p:sp>
        <p:nvSpPr>
          <p:cNvPr id="4" name="Slide Number Placeholder 3"/>
          <p:cNvSpPr>
            <a:spLocks noGrp="1"/>
          </p:cNvSpPr>
          <p:nvPr>
            <p:ph type="sldNum" sz="quarter" idx="10"/>
          </p:nvPr>
        </p:nvSpPr>
        <p:spPr/>
        <p:txBody>
          <a:bodyPr/>
          <a:lstStyle/>
          <a:p>
            <a:fld id="{582956C1-5FAD-4C0F-8309-22DC033F6368}" type="slidenum">
              <a:rPr lang="en-US" smtClean="0"/>
              <a:pPr/>
              <a:t>100</a:t>
            </a:fld>
            <a:endParaRPr lang="en-US"/>
          </a:p>
        </p:txBody>
      </p:sp>
    </p:spTree>
    <p:extLst>
      <p:ext uri="{BB962C8B-B14F-4D97-AF65-F5344CB8AC3E}">
        <p14:creationId xmlns:p14="http://schemas.microsoft.com/office/powerpoint/2010/main" val="138392105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Quote from:</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http://blogs.iss.net/archive/2008Top10VulnResearc.html</a:t>
            </a:r>
            <a:endParaRPr lang="en-US" dirty="0" smtClean="0"/>
          </a:p>
          <a:p>
            <a:endParaRPr lang="en-US" dirty="0" smtClean="0"/>
          </a:p>
          <a:p>
            <a:r>
              <a:rPr lang="en-US" dirty="0" smtClean="0"/>
              <a:t>Image and back story for Guinea Pig Armor, that fetched $24,300 for the Metropolitan Guinea Pig Rescue:</a:t>
            </a:r>
          </a:p>
          <a:p>
            <a:r>
              <a:rPr lang="en-US" dirty="0" smtClean="0">
                <a:hlinkClick r:id="rId4"/>
              </a:rPr>
              <a:t>http://www.huffingtonpost.com/2013/06/16/guinea-pig-armor_n_3449820.html</a:t>
            </a:r>
            <a:endParaRPr lang="en-US" dirty="0" smtClean="0"/>
          </a:p>
          <a:p>
            <a:r>
              <a:rPr lang="en-US" dirty="0" smtClean="0">
                <a:hlinkClick r:id="rId5"/>
              </a:rPr>
              <a:t>http://www.ebay.com/itm/Hand-made-Guinea-Pig-Scale-Mail-and-Helmet-Armor/321142440749?ssPageName=WDVW&amp;rd=1&amp;ih=011&amp;category=121854&amp;cmd=ViewItem#viTabs_0</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82956C1-5FAD-4C0F-8309-22DC033F6368}" type="slidenum">
              <a:rPr lang="en-US" smtClean="0"/>
              <a:pPr/>
              <a:t>101</a:t>
            </a:fld>
            <a:endParaRPr lang="en-US"/>
          </a:p>
        </p:txBody>
      </p:sp>
    </p:spTree>
    <p:extLst>
      <p:ext uri="{BB962C8B-B14F-4D97-AF65-F5344CB8AC3E}">
        <p14:creationId xmlns:p14="http://schemas.microsoft.com/office/powerpoint/2010/main" val="1687649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30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13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4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hyperlink" Target="http://cve.mitre.org/" TargetMode="Externa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7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6.xml"/><Relationship Id="rId1" Type="http://schemas.openxmlformats.org/officeDocument/2006/relationships/slideLayout" Target="../slideLayouts/slideLayout6.xml"/><Relationship Id="rId5" Type="http://schemas.openxmlformats.org/officeDocument/2006/relationships/image" Target="../media/image75.png"/><Relationship Id="rId4" Type="http://schemas.openxmlformats.org/officeDocument/2006/relationships/image" Target="../media/image74.png"/></Relationships>
</file>

<file path=ppt/slides/_rels/slide8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dirty="0" smtClean="0"/>
              <a:t>Buying Into the Bias: </a:t>
            </a:r>
            <a:br>
              <a:rPr lang="en-US" dirty="0" smtClean="0"/>
            </a:br>
            <a:r>
              <a:rPr lang="en-US" dirty="0" smtClean="0"/>
              <a:t>Why Vulnerability Statistics Suck</a:t>
            </a:r>
            <a:endParaRPr lang="en-US" dirty="0"/>
          </a:p>
        </p:txBody>
      </p:sp>
      <p:sp>
        <p:nvSpPr>
          <p:cNvPr id="3" name="Subtitle 2"/>
          <p:cNvSpPr>
            <a:spLocks noGrp="1"/>
          </p:cNvSpPr>
          <p:nvPr>
            <p:ph type="subTitle" idx="1"/>
          </p:nvPr>
        </p:nvSpPr>
        <p:spPr>
          <a:xfrm>
            <a:off x="952500" y="6096000"/>
            <a:ext cx="7239000" cy="609600"/>
          </a:xfrm>
        </p:spPr>
        <p:txBody>
          <a:bodyPr>
            <a:normAutofit/>
          </a:bodyPr>
          <a:lstStyle/>
          <a:p>
            <a:r>
              <a:rPr lang="en-US" sz="2400" dirty="0" smtClean="0">
                <a:solidFill>
                  <a:schemeClr val="tx1"/>
                </a:solidFill>
              </a:rPr>
              <a:t>Steve </a:t>
            </a:r>
            <a:r>
              <a:rPr lang="en-US" sz="2400" dirty="0" err="1" smtClean="0">
                <a:solidFill>
                  <a:schemeClr val="tx1"/>
                </a:solidFill>
              </a:rPr>
              <a:t>Christey</a:t>
            </a:r>
            <a:r>
              <a:rPr lang="en-US" sz="2400" dirty="0" smtClean="0">
                <a:solidFill>
                  <a:schemeClr val="tx1"/>
                </a:solidFill>
              </a:rPr>
              <a:t> (MITRE) &amp; Brian Martin (OSF)</a:t>
            </a:r>
            <a:endParaRPr lang="en-US" sz="2400" dirty="0">
              <a:solidFill>
                <a:schemeClr val="tx1"/>
              </a:solidFill>
            </a:endParaRPr>
          </a:p>
        </p:txBody>
      </p:sp>
      <p:pic>
        <p:nvPicPr>
          <p:cNvPr id="4" name="Picture 3" descr="derp-BLsVxt5CYAAjHEf.jpg"/>
          <p:cNvPicPr>
            <a:picLocks noChangeAspect="1"/>
          </p:cNvPicPr>
          <p:nvPr/>
        </p:nvPicPr>
        <p:blipFill>
          <a:blip r:embed="rId3" cstate="print"/>
          <a:stretch>
            <a:fillRect/>
          </a:stretch>
        </p:blipFill>
        <p:spPr>
          <a:xfrm>
            <a:off x="1611713" y="1828800"/>
            <a:ext cx="5920575" cy="4114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143000"/>
          </a:xfrm>
        </p:spPr>
        <p:txBody>
          <a:bodyPr>
            <a:normAutofit fontScale="90000"/>
          </a:bodyPr>
          <a:lstStyle/>
          <a:p>
            <a:r>
              <a:rPr lang="en-US" dirty="0"/>
              <a:t>Disease </a:t>
            </a:r>
            <a:r>
              <a:rPr lang="en-US" dirty="0" smtClean="0"/>
              <a:t>Research:</a:t>
            </a:r>
            <a:br>
              <a:rPr lang="en-US" dirty="0" smtClean="0"/>
            </a:br>
            <a:r>
              <a:rPr lang="en-US" dirty="0" smtClean="0"/>
              <a:t>Epidemiology </a:t>
            </a:r>
            <a:r>
              <a:rPr lang="en-US" dirty="0"/>
              <a:t>vs. Vulnerability Research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4400571"/>
              </p:ext>
            </p:extLst>
          </p:nvPr>
        </p:nvGraphicFramePr>
        <p:xfrm>
          <a:off x="266700" y="1524001"/>
          <a:ext cx="8610600" cy="4925192"/>
        </p:xfrm>
        <a:graphic>
          <a:graphicData uri="http://schemas.openxmlformats.org/drawingml/2006/table">
            <a:tbl>
              <a:tblPr firstRow="1" bandRow="1">
                <a:tableStyleId>{5C22544A-7EE6-4342-B048-85BDC9FD1C3A}</a:tableStyleId>
              </a:tblPr>
              <a:tblGrid>
                <a:gridCol w="1738679"/>
                <a:gridCol w="2987492"/>
                <a:gridCol w="3884429"/>
              </a:tblGrid>
              <a:tr h="558447">
                <a:tc>
                  <a:txBody>
                    <a:bodyPr/>
                    <a:lstStyle/>
                    <a:p>
                      <a:endParaRPr lang="en-US" sz="1800" dirty="0"/>
                    </a:p>
                  </a:txBody>
                  <a:tcPr>
                    <a:noFill/>
                  </a:tcPr>
                </a:tc>
                <a:tc>
                  <a:txBody>
                    <a:bodyPr/>
                    <a:lstStyle/>
                    <a:p>
                      <a:pPr algn="ctr"/>
                      <a:r>
                        <a:rPr lang="en-US" sz="1800" dirty="0" smtClean="0"/>
                        <a:t>Epidemiology</a:t>
                      </a:r>
                      <a:endParaRPr lang="en-US" sz="1800" dirty="0"/>
                    </a:p>
                  </a:txBody>
                  <a:tcPr anchor="ctr"/>
                </a:tc>
                <a:tc>
                  <a:txBody>
                    <a:bodyPr/>
                    <a:lstStyle/>
                    <a:p>
                      <a:pPr algn="ctr"/>
                      <a:r>
                        <a:rPr lang="en-US" sz="1800" dirty="0" smtClean="0"/>
                        <a:t>Vulnerability Research</a:t>
                      </a:r>
                      <a:endParaRPr lang="en-US" sz="1800" dirty="0"/>
                    </a:p>
                  </a:txBody>
                  <a:tcPr anchor="ctr"/>
                </a:tc>
              </a:tr>
              <a:tr h="395566">
                <a:tc>
                  <a:txBody>
                    <a:bodyPr/>
                    <a:lstStyle/>
                    <a:p>
                      <a:r>
                        <a:rPr lang="en-US" sz="1800" dirty="0" smtClean="0"/>
                        <a:t>Goal</a:t>
                      </a:r>
                      <a:endParaRPr lang="en-US" sz="1800" dirty="0"/>
                    </a:p>
                  </a:txBody>
                  <a:tcPr anchor="ctr"/>
                </a:tc>
                <a:tc>
                  <a:txBody>
                    <a:bodyPr/>
                    <a:lstStyle/>
                    <a:p>
                      <a:r>
                        <a:rPr lang="en-US" sz="1800" dirty="0" smtClean="0"/>
                        <a:t>Improve the public health</a:t>
                      </a:r>
                      <a:endParaRPr lang="en-US" sz="1800" dirty="0"/>
                    </a:p>
                  </a:txBody>
                  <a:tcPr anchor="ctr"/>
                </a:tc>
                <a:tc>
                  <a:txBody>
                    <a:bodyPr/>
                    <a:lstStyle/>
                    <a:p>
                      <a:r>
                        <a:rPr lang="en-US" sz="1800" dirty="0" smtClean="0"/>
                        <a:t>SAVE</a:t>
                      </a:r>
                      <a:r>
                        <a:rPr lang="en-US" sz="1800" baseline="0" dirty="0" smtClean="0"/>
                        <a:t> ALL THE THINGZ ON THA INTERWEBZ! * (attention whoring)</a:t>
                      </a:r>
                      <a:endParaRPr lang="en-US" sz="1800" dirty="0"/>
                    </a:p>
                  </a:txBody>
                  <a:tcPr anchor="ctr"/>
                </a:tc>
              </a:tr>
              <a:tr h="617705">
                <a:tc>
                  <a:txBody>
                    <a:bodyPr/>
                    <a:lstStyle/>
                    <a:p>
                      <a:r>
                        <a:rPr lang="en-US" sz="1800" dirty="0" smtClean="0"/>
                        <a:t>Objects of Study</a:t>
                      </a:r>
                      <a:endParaRPr lang="en-US" sz="1800" dirty="0"/>
                    </a:p>
                  </a:txBody>
                  <a:tcPr anchor="ctr"/>
                </a:tc>
                <a:tc>
                  <a:txBody>
                    <a:bodyPr/>
                    <a:lstStyle/>
                    <a:p>
                      <a:r>
                        <a:rPr lang="en-US" sz="1800" dirty="0" smtClean="0"/>
                        <a:t>People/Diseases</a:t>
                      </a:r>
                      <a:endParaRPr lang="en-US" sz="1800" dirty="0"/>
                    </a:p>
                  </a:txBody>
                  <a:tcPr anchor="ctr"/>
                </a:tc>
                <a:tc>
                  <a:txBody>
                    <a:bodyPr/>
                    <a:lstStyle/>
                    <a:p>
                      <a:r>
                        <a:rPr lang="en-US" sz="1800" dirty="0" smtClean="0"/>
                        <a:t>Software</a:t>
                      </a:r>
                      <a:r>
                        <a:rPr lang="en-US" sz="1800" baseline="0" dirty="0" smtClean="0"/>
                        <a:t>/</a:t>
                      </a:r>
                      <a:r>
                        <a:rPr lang="en-US" sz="1800" dirty="0" smtClean="0"/>
                        <a:t>Vulnerabilities</a:t>
                      </a:r>
                      <a:endParaRPr lang="en-US" sz="1800" dirty="0"/>
                    </a:p>
                  </a:txBody>
                  <a:tcPr anchor="ctr"/>
                </a:tc>
              </a:tr>
              <a:tr h="617705">
                <a:tc>
                  <a:txBody>
                    <a:bodyPr/>
                    <a:lstStyle/>
                    <a:p>
                      <a:r>
                        <a:rPr lang="en-US" sz="1800" dirty="0" smtClean="0"/>
                        <a:t>Populations</a:t>
                      </a:r>
                      <a:endParaRPr lang="en-US" sz="1800" dirty="0"/>
                    </a:p>
                  </a:txBody>
                  <a:tcPr anchor="ctr"/>
                </a:tc>
                <a:tc>
                  <a:txBody>
                    <a:bodyPr/>
                    <a:lstStyle/>
                    <a:p>
                      <a:r>
                        <a:rPr lang="en-US" sz="1800" dirty="0" smtClean="0"/>
                        <a:t>Groups of people</a:t>
                      </a:r>
                      <a:endParaRPr lang="en-US" sz="1800" dirty="0"/>
                    </a:p>
                  </a:txBody>
                  <a:tcPr anchor="ctr"/>
                </a:tc>
                <a:tc>
                  <a:txBody>
                    <a:bodyPr/>
                    <a:lstStyle/>
                    <a:p>
                      <a:r>
                        <a:rPr lang="en-US" sz="1800" dirty="0" smtClean="0"/>
                        <a:t>Groups</a:t>
                      </a:r>
                      <a:r>
                        <a:rPr lang="en-US" sz="1800" baseline="0" dirty="0" smtClean="0"/>
                        <a:t> of vulnerabilities (as seen in multi-</a:t>
                      </a:r>
                      <a:r>
                        <a:rPr lang="en-US" sz="1800" baseline="0" dirty="0" err="1" smtClean="0"/>
                        <a:t>vuln</a:t>
                      </a:r>
                      <a:r>
                        <a:rPr lang="en-US" sz="1800" baseline="0" dirty="0" smtClean="0"/>
                        <a:t> disclosures)</a:t>
                      </a:r>
                      <a:endParaRPr lang="en-US" sz="1800" dirty="0"/>
                    </a:p>
                  </a:txBody>
                  <a:tcPr anchor="ctr"/>
                </a:tc>
              </a:tr>
              <a:tr h="882435">
                <a:tc>
                  <a:txBody>
                    <a:bodyPr/>
                    <a:lstStyle/>
                    <a:p>
                      <a:r>
                        <a:rPr lang="en-US" sz="1800" dirty="0" smtClean="0"/>
                        <a:t>Measurement Devices (Tools of the Trade)</a:t>
                      </a:r>
                      <a:endParaRPr lang="en-US" sz="1800" dirty="0"/>
                    </a:p>
                  </a:txBody>
                  <a:tcPr anchor="ctr"/>
                </a:tc>
                <a:tc>
                  <a:txBody>
                    <a:bodyPr/>
                    <a:lstStyle/>
                    <a:p>
                      <a:r>
                        <a:rPr lang="en-US" sz="1800" dirty="0" smtClean="0"/>
                        <a:t>Blood pressure monitors, thermometers,</a:t>
                      </a:r>
                      <a:r>
                        <a:rPr lang="en-US" sz="1800" baseline="0" dirty="0" smtClean="0"/>
                        <a:t> lab tests, observation</a:t>
                      </a:r>
                      <a:endParaRPr lang="en-US" sz="1800" dirty="0"/>
                    </a:p>
                  </a:txBody>
                  <a:tcPr anchor="ctr"/>
                </a:tc>
                <a:tc>
                  <a:txBody>
                    <a:bodyPr/>
                    <a:lstStyle/>
                    <a:p>
                      <a:r>
                        <a:rPr lang="en-US" sz="1800" baseline="0" dirty="0" smtClean="0"/>
                        <a:t>Automated code scanners w/high FP/FN rates, </a:t>
                      </a:r>
                      <a:r>
                        <a:rPr lang="en-US" sz="1800" baseline="0" dirty="0" err="1" smtClean="0"/>
                        <a:t>fuzzers</a:t>
                      </a:r>
                      <a:r>
                        <a:rPr lang="en-US" sz="1800" baseline="0" dirty="0" smtClean="0"/>
                        <a:t>, c</a:t>
                      </a:r>
                      <a:r>
                        <a:rPr lang="en-US" sz="1800" dirty="0" smtClean="0"/>
                        <a:t>offee-fueled</a:t>
                      </a:r>
                      <a:r>
                        <a:rPr lang="en-US" sz="1800" baseline="0" dirty="0" smtClean="0"/>
                        <a:t> malcontents staring at code at 3 AM</a:t>
                      </a:r>
                      <a:endParaRPr lang="en-US" sz="1800" dirty="0"/>
                    </a:p>
                  </a:txBody>
                  <a:tcPr anchor="ctr"/>
                </a:tc>
              </a:tr>
              <a:tr h="617705">
                <a:tc>
                  <a:txBody>
                    <a:bodyPr/>
                    <a:lstStyle/>
                    <a:p>
                      <a:r>
                        <a:rPr lang="en-US" sz="1800" dirty="0" smtClean="0"/>
                        <a:t>Publication Requirements</a:t>
                      </a:r>
                      <a:endParaRPr lang="en-US" sz="1800" dirty="0"/>
                    </a:p>
                  </a:txBody>
                  <a:tcPr anchor="ctr"/>
                </a:tc>
                <a:tc>
                  <a:txBody>
                    <a:bodyPr/>
                    <a:lstStyle/>
                    <a:p>
                      <a:r>
                        <a:rPr lang="en-US" sz="1800" dirty="0" smtClean="0"/>
                        <a:t>Refereed journals with peer review</a:t>
                      </a:r>
                      <a:endParaRPr lang="en-US" sz="1800" dirty="0"/>
                    </a:p>
                  </a:txBody>
                  <a:tcPr anchor="ctr"/>
                </a:tc>
                <a:tc>
                  <a:txBody>
                    <a:bodyPr/>
                    <a:lstStyle/>
                    <a:p>
                      <a:r>
                        <a:rPr lang="en-US" sz="1800" dirty="0" smtClean="0"/>
                        <a:t>Ability to send email</a:t>
                      </a:r>
                      <a:endParaRPr lang="en-US" sz="1800" dirty="0"/>
                    </a:p>
                  </a:txBody>
                  <a:tcPr anchor="ctr"/>
                </a:tc>
              </a:tr>
              <a:tr h="882435">
                <a:tc>
                  <a:txBody>
                    <a:bodyPr/>
                    <a:lstStyle/>
                    <a:p>
                      <a:r>
                        <a:rPr lang="en-US" sz="1800" dirty="0" smtClean="0"/>
                        <a:t>Sampling Methods</a:t>
                      </a:r>
                      <a:endParaRPr lang="en-US" sz="1800" dirty="0"/>
                    </a:p>
                  </a:txBody>
                  <a:tcPr anchor="ctr"/>
                </a:tc>
                <a:tc>
                  <a:txBody>
                    <a:bodyPr/>
                    <a:lstStyle/>
                    <a:p>
                      <a:r>
                        <a:rPr lang="en-US" sz="1800" dirty="0" smtClean="0"/>
                        <a:t>Using</a:t>
                      </a:r>
                      <a:r>
                        <a:rPr lang="en-US" sz="1800" baseline="0" dirty="0" smtClean="0"/>
                        <a:t> industry established methodologies and formal documentation.</a:t>
                      </a:r>
                      <a:endParaRPr lang="en-US" sz="1800" dirty="0"/>
                    </a:p>
                  </a:txBody>
                  <a:tcPr anchor="ctr"/>
                </a:tc>
                <a:tc>
                  <a:txBody>
                    <a:bodyPr/>
                    <a:lstStyle/>
                    <a:p>
                      <a:r>
                        <a:rPr lang="en-US" sz="1800" dirty="0" smtClean="0"/>
                        <a:t>Using wildly erratic</a:t>
                      </a:r>
                      <a:r>
                        <a:rPr lang="en-US" sz="1800" baseline="0" dirty="0" smtClean="0"/>
                        <a:t> </a:t>
                      </a:r>
                      <a:r>
                        <a:rPr lang="en-US" sz="1800" dirty="0" smtClean="0"/>
                        <a:t>methodologies, no standards for documentation or disclosure</a:t>
                      </a:r>
                      <a:endParaRPr lang="en-US" sz="1800" dirty="0"/>
                    </a:p>
                  </a:txBody>
                  <a:tcPr anchor="ctr"/>
                </a:tc>
              </a:tr>
            </a:tbl>
          </a:graphicData>
        </a:graphic>
      </p:graphicFrame>
      <p:sp>
        <p:nvSpPr>
          <p:cNvPr id="5" name="TextBox 4"/>
          <p:cNvSpPr txBox="1"/>
          <p:nvPr/>
        </p:nvSpPr>
        <p:spPr>
          <a:xfrm>
            <a:off x="609600" y="6488668"/>
            <a:ext cx="7190879" cy="369332"/>
          </a:xfrm>
          <a:prstGeom prst="rect">
            <a:avLst/>
          </a:prstGeom>
          <a:noFill/>
        </p:spPr>
        <p:txBody>
          <a:bodyPr wrap="none" rtlCol="0">
            <a:spAutoFit/>
          </a:bodyPr>
          <a:lstStyle/>
          <a:p>
            <a:r>
              <a:rPr lang="en-US" dirty="0" smtClean="0"/>
              <a:t>* Goal not shared by all researchers.  Please to be rolling with this, </a:t>
            </a:r>
            <a:r>
              <a:rPr lang="en-US" dirty="0" err="1" smtClean="0"/>
              <a:t>kthxbye</a:t>
            </a:r>
            <a:endParaRPr lang="en-US" dirty="0"/>
          </a:p>
        </p:txBody>
      </p:sp>
    </p:spTree>
    <p:extLst>
      <p:ext uri="{BB962C8B-B14F-4D97-AF65-F5344CB8AC3E}">
        <p14:creationId xmlns:p14="http://schemas.microsoft.com/office/powerpoint/2010/main" val="111339171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Good: Show Your Selection Bias</a:t>
            </a:r>
            <a:endParaRPr lang="en-US" dirty="0"/>
          </a:p>
        </p:txBody>
      </p:sp>
      <p:sp>
        <p:nvSpPr>
          <p:cNvPr id="3" name="Content Placeholder 2"/>
          <p:cNvSpPr>
            <a:spLocks noGrp="1"/>
          </p:cNvSpPr>
          <p:nvPr>
            <p:ph idx="1"/>
          </p:nvPr>
        </p:nvSpPr>
        <p:spPr>
          <a:xfrm>
            <a:off x="152400" y="2590800"/>
            <a:ext cx="8686800" cy="1295400"/>
          </a:xfrm>
        </p:spPr>
        <p:txBody>
          <a:bodyPr>
            <a:normAutofit fontScale="92500" lnSpcReduction="20000"/>
          </a:bodyPr>
          <a:lstStyle/>
          <a:p>
            <a:r>
              <a:rPr lang="en-US" dirty="0" smtClean="0"/>
              <a:t>“entirely possible” means it </a:t>
            </a:r>
            <a:r>
              <a:rPr lang="en-US" u="sng" dirty="0" smtClean="0"/>
              <a:t>may</a:t>
            </a:r>
            <a:r>
              <a:rPr lang="en-US" dirty="0" smtClean="0"/>
              <a:t> be true. There is no ‘may’, there is ‘</a:t>
            </a:r>
            <a:r>
              <a:rPr lang="en-US" u="sng" dirty="0" smtClean="0"/>
              <a:t>absolutely</a:t>
            </a:r>
            <a:r>
              <a:rPr lang="en-US" dirty="0" smtClean="0"/>
              <a:t> happens’ or ‘unknown’.</a:t>
            </a:r>
          </a:p>
          <a:p>
            <a:r>
              <a:rPr lang="en-US" dirty="0" smtClean="0"/>
              <a:t>Yet CVSS operates off “</a:t>
            </a:r>
            <a:r>
              <a:rPr lang="en-US" u="sng" dirty="0" smtClean="0"/>
              <a:t>may</a:t>
            </a:r>
            <a:r>
              <a:rPr lang="en-US" dirty="0" smtClean="0"/>
              <a:t> be true”. Woe is us!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4000500"/>
            <a:ext cx="5181600" cy="2857500"/>
          </a:xfrm>
          <a:prstGeom prst="rect">
            <a:avLst/>
          </a:prstGeom>
        </p:spPr>
      </p:pic>
      <p:sp>
        <p:nvSpPr>
          <p:cNvPr id="6" name="Rectangle 5"/>
          <p:cNvSpPr/>
          <p:nvPr/>
        </p:nvSpPr>
        <p:spPr>
          <a:xfrm>
            <a:off x="304800" y="1143000"/>
            <a:ext cx="8458200" cy="1200329"/>
          </a:xfrm>
          <a:prstGeom prst="rect">
            <a:avLst/>
          </a:prstGeom>
          <a:solidFill>
            <a:schemeClr val="bg1"/>
          </a:solidFill>
        </p:spPr>
        <p:txBody>
          <a:bodyPr wrap="square">
            <a:spAutoFit/>
          </a:bodyPr>
          <a:lstStyle/>
          <a:p>
            <a:r>
              <a:rPr lang="en-US" sz="2400" i="1" dirty="0" smtClean="0"/>
              <a:t>“… it’s </a:t>
            </a:r>
            <a:r>
              <a:rPr lang="en-US" sz="2400" i="1" dirty="0"/>
              <a:t>entirely possible that some vulnerabilities may be missed because they were disclosed on non-public lists or couldn’t be verified as actually being a real vulnerability.” – Gunter </a:t>
            </a:r>
            <a:r>
              <a:rPr lang="en-US" sz="2400" i="1" dirty="0" err="1"/>
              <a:t>Ollman</a:t>
            </a:r>
            <a:endParaRPr lang="en-US" sz="2400" i="1" dirty="0"/>
          </a:p>
        </p:txBody>
      </p:sp>
    </p:spTree>
    <p:extLst>
      <p:ext uri="{BB962C8B-B14F-4D97-AF65-F5344CB8AC3E}">
        <p14:creationId xmlns:p14="http://schemas.microsoft.com/office/powerpoint/2010/main" val="49914738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Good: Show Your Abstraction Bias</a:t>
            </a:r>
            <a:endParaRPr lang="en-US" dirty="0"/>
          </a:p>
        </p:txBody>
      </p:sp>
      <p:sp>
        <p:nvSpPr>
          <p:cNvPr id="3" name="Content Placeholder 2"/>
          <p:cNvSpPr>
            <a:spLocks noGrp="1"/>
          </p:cNvSpPr>
          <p:nvPr>
            <p:ph idx="1"/>
          </p:nvPr>
        </p:nvSpPr>
        <p:spPr>
          <a:xfrm>
            <a:off x="152400" y="2514600"/>
            <a:ext cx="8763000" cy="2362200"/>
          </a:xfrm>
        </p:spPr>
        <p:txBody>
          <a:bodyPr>
            <a:normAutofit/>
          </a:bodyPr>
          <a:lstStyle/>
          <a:p>
            <a:r>
              <a:rPr lang="en-US" dirty="0" smtClean="0"/>
              <a:t>That’s the good, but as noted, X-Force changed their abstraction method once, maybe twice. </a:t>
            </a:r>
          </a:p>
          <a:p>
            <a:r>
              <a:rPr lang="en-US" dirty="0" smtClean="0"/>
              <a:t>You did notice that…</a:t>
            </a:r>
          </a:p>
          <a:p>
            <a:r>
              <a:rPr lang="en-US" dirty="0" smtClean="0"/>
              <a:t>Now what?</a:t>
            </a:r>
            <a:endParaRPr lang="en-US" dirty="0"/>
          </a:p>
        </p:txBody>
      </p:sp>
      <p:sp>
        <p:nvSpPr>
          <p:cNvPr id="5" name="Rectangle 4"/>
          <p:cNvSpPr/>
          <p:nvPr/>
        </p:nvSpPr>
        <p:spPr>
          <a:xfrm>
            <a:off x="571500" y="1066800"/>
            <a:ext cx="8001000" cy="1323439"/>
          </a:xfrm>
          <a:prstGeom prst="rect">
            <a:avLst/>
          </a:prstGeom>
          <a:solidFill>
            <a:schemeClr val="bg1"/>
          </a:solidFill>
        </p:spPr>
        <p:txBody>
          <a:bodyPr wrap="square">
            <a:spAutoFit/>
          </a:bodyPr>
          <a:lstStyle/>
          <a:p>
            <a:r>
              <a:rPr lang="en-US" sz="2000" i="1" dirty="0"/>
              <a:t>“Multiple vulnerabilities affecting the same product, the same version, and through the same vector, but with different parameters will be counted as a single vulnerability by X-Force (since they will require the same remediation and/or protection).” – Gunter </a:t>
            </a:r>
            <a:r>
              <a:rPr lang="en-US" sz="2000" i="1" dirty="0" err="1"/>
              <a:t>Ollman</a:t>
            </a:r>
            <a:endParaRPr lang="en-US" sz="2000" i="1" dirty="0"/>
          </a:p>
        </p:txBody>
      </p:sp>
      <p:pic>
        <p:nvPicPr>
          <p:cNvPr id="6" name="Picture 5" descr="gpig-armor.jpg"/>
          <p:cNvPicPr>
            <a:picLocks noChangeAspect="1"/>
          </p:cNvPicPr>
          <p:nvPr/>
        </p:nvPicPr>
        <p:blipFill>
          <a:blip r:embed="rId3" cstate="print"/>
          <a:stretch>
            <a:fillRect/>
          </a:stretch>
        </p:blipFill>
        <p:spPr>
          <a:xfrm>
            <a:off x="4495800" y="3682716"/>
            <a:ext cx="4502150" cy="3003834"/>
          </a:xfrm>
          <a:prstGeom prst="rect">
            <a:avLst/>
          </a:prstGeom>
        </p:spPr>
      </p:pic>
      <p:sp>
        <p:nvSpPr>
          <p:cNvPr id="7" name="TextBox 6"/>
          <p:cNvSpPr txBox="1"/>
          <p:nvPr/>
        </p:nvSpPr>
        <p:spPr>
          <a:xfrm>
            <a:off x="762000" y="6019800"/>
            <a:ext cx="3657600" cy="646331"/>
          </a:xfrm>
          <a:prstGeom prst="rect">
            <a:avLst/>
          </a:prstGeom>
          <a:noFill/>
        </p:spPr>
        <p:txBody>
          <a:bodyPr wrap="square" rtlCol="0">
            <a:spAutoFit/>
          </a:bodyPr>
          <a:lstStyle/>
          <a:p>
            <a:r>
              <a:rPr lang="en-US" dirty="0" smtClean="0"/>
              <a:t>Now, put your armor on to protect you from that Jericho bastard.</a:t>
            </a:r>
            <a:endParaRPr lang="en-US" dirty="0"/>
          </a:p>
        </p:txBody>
      </p:sp>
    </p:spTree>
    <p:extLst>
      <p:ext uri="{BB962C8B-B14F-4D97-AF65-F5344CB8AC3E}">
        <p14:creationId xmlns:p14="http://schemas.microsoft.com/office/powerpoint/2010/main" val="291240791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Good: Units of Measurement</a:t>
            </a:r>
            <a:endParaRPr lang="en-US" dirty="0"/>
          </a:p>
        </p:txBody>
      </p:sp>
      <p:sp>
        <p:nvSpPr>
          <p:cNvPr id="4" name="Rectangle 3"/>
          <p:cNvSpPr/>
          <p:nvPr/>
        </p:nvSpPr>
        <p:spPr>
          <a:xfrm>
            <a:off x="571500" y="990600"/>
            <a:ext cx="8001000" cy="1200329"/>
          </a:xfrm>
          <a:prstGeom prst="rect">
            <a:avLst/>
          </a:prstGeom>
          <a:solidFill>
            <a:schemeClr val="bg1"/>
          </a:solidFill>
        </p:spPr>
        <p:txBody>
          <a:bodyPr wrap="square">
            <a:spAutoFit/>
          </a:bodyPr>
          <a:lstStyle/>
          <a:p>
            <a:r>
              <a:rPr lang="en-US" sz="2400" i="1" dirty="0" smtClean="0"/>
              <a:t>“… the </a:t>
            </a:r>
            <a:r>
              <a:rPr lang="en-US" sz="2400" i="1" dirty="0"/>
              <a:t>number of vulnerabilities </a:t>
            </a:r>
            <a:r>
              <a:rPr lang="en-US" sz="2400" i="1" dirty="0" smtClean="0"/>
              <a:t>[was] an </a:t>
            </a:r>
            <a:r>
              <a:rPr lang="en-US" sz="2400" i="1" dirty="0"/>
              <a:t>increase of 26 percent year-over-year, </a:t>
            </a:r>
            <a:r>
              <a:rPr lang="en-US" sz="2400" i="1" u="sng" dirty="0"/>
              <a:t>as counted by their </a:t>
            </a:r>
            <a:r>
              <a:rPr lang="en-US" sz="2400" i="1" u="sng" dirty="0" smtClean="0"/>
              <a:t>[CVE] identifiers</a:t>
            </a:r>
            <a:r>
              <a:rPr lang="en-US" sz="2400" i="1" dirty="0" smtClean="0"/>
              <a:t>.” – Robert Lemos on NSS Labs report</a:t>
            </a:r>
            <a:endParaRPr lang="en-US" sz="2400" i="1" dirty="0"/>
          </a:p>
        </p:txBody>
      </p:sp>
      <p:sp>
        <p:nvSpPr>
          <p:cNvPr id="5" name="Content Placeholder 2"/>
          <p:cNvSpPr>
            <a:spLocks noGrp="1"/>
          </p:cNvSpPr>
          <p:nvPr>
            <p:ph idx="1"/>
          </p:nvPr>
        </p:nvSpPr>
        <p:spPr>
          <a:xfrm>
            <a:off x="152400" y="2438400"/>
            <a:ext cx="8763000" cy="2057400"/>
          </a:xfrm>
        </p:spPr>
        <p:txBody>
          <a:bodyPr>
            <a:normAutofit lnSpcReduction="10000"/>
          </a:bodyPr>
          <a:lstStyle/>
          <a:p>
            <a:r>
              <a:rPr lang="en-US" dirty="0" smtClean="0"/>
              <a:t>Definitely good, but do you also specifically outline why counting by a CVE is bad? If not, laymen will assume CVE == </a:t>
            </a:r>
            <a:r>
              <a:rPr lang="en-US" dirty="0" err="1" smtClean="0"/>
              <a:t>vuln</a:t>
            </a:r>
            <a:r>
              <a:rPr lang="en-US" dirty="0" smtClean="0"/>
              <a:t>.</a:t>
            </a:r>
          </a:p>
          <a:p>
            <a:r>
              <a:rPr lang="en-US" dirty="0" err="1" smtClean="0"/>
              <a:t>Vuln</a:t>
            </a:r>
            <a:r>
              <a:rPr lang="en-US" dirty="0" smtClean="0"/>
              <a:t> stats are sorcery**. Explain it to them gently.</a:t>
            </a:r>
            <a:endParaRPr lang="en-US" dirty="0"/>
          </a:p>
        </p:txBody>
      </p:sp>
      <p:pic>
        <p:nvPicPr>
          <p:cNvPr id="6" name="Picture 5" descr="sorcery.jpg"/>
          <p:cNvPicPr>
            <a:picLocks noChangeAspect="1"/>
          </p:cNvPicPr>
          <p:nvPr/>
        </p:nvPicPr>
        <p:blipFill>
          <a:blip r:embed="rId3" cstate="print"/>
          <a:stretch>
            <a:fillRect/>
          </a:stretch>
        </p:blipFill>
        <p:spPr>
          <a:xfrm>
            <a:off x="2514600" y="4419600"/>
            <a:ext cx="4114800" cy="2278090"/>
          </a:xfrm>
          <a:prstGeom prst="rect">
            <a:avLst/>
          </a:prstGeom>
        </p:spPr>
      </p:pic>
    </p:spTree>
    <p:extLst>
      <p:ext uri="{BB962C8B-B14F-4D97-AF65-F5344CB8AC3E}">
        <p14:creationId xmlns:p14="http://schemas.microsoft.com/office/powerpoint/2010/main" val="212478088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Good Methods, Bad Data – Part 1</a:t>
            </a:r>
            <a:endParaRPr lang="en-US" dirty="0"/>
          </a:p>
        </p:txBody>
      </p:sp>
      <p:sp>
        <p:nvSpPr>
          <p:cNvPr id="3" name="Content Placeholder 2"/>
          <p:cNvSpPr txBox="1">
            <a:spLocks/>
          </p:cNvSpPr>
          <p:nvPr/>
        </p:nvSpPr>
        <p:spPr>
          <a:xfrm>
            <a:off x="457200" y="914401"/>
            <a:ext cx="8229600" cy="685799"/>
          </a:xfrm>
          <a:prstGeom prst="rect">
            <a:avLst/>
          </a:prstGeom>
        </p:spPr>
        <p:txBody>
          <a:bodyPr/>
          <a:lstStyle/>
          <a:p>
            <a:pPr marL="342900" lvl="0" indent="-342900">
              <a:spcBef>
                <a:spcPct val="20000"/>
              </a:spcBef>
              <a:buFont typeface="Arial" pitchFamily="34" charset="0"/>
              <a:buChar char="•"/>
            </a:pPr>
            <a:r>
              <a:rPr lang="en-US" sz="3200" dirty="0" smtClean="0"/>
              <a:t>Good: NSS Labs visualization of vendors/</a:t>
            </a:r>
            <a:r>
              <a:rPr lang="en-US" sz="3200" dirty="0" err="1" smtClean="0"/>
              <a:t>vulns</a:t>
            </a:r>
            <a:r>
              <a:rPr lang="en-US" sz="3200" dirty="0" smtClean="0"/>
              <a:t>:</a:t>
            </a:r>
          </a:p>
        </p:txBody>
      </p:sp>
      <p:pic>
        <p:nvPicPr>
          <p:cNvPr id="4" name="Picture 3" descr="nss-vendor-stats.png"/>
          <p:cNvPicPr>
            <a:picLocks noChangeAspect="1"/>
          </p:cNvPicPr>
          <p:nvPr/>
        </p:nvPicPr>
        <p:blipFill>
          <a:blip r:embed="rId3" cstate="print"/>
          <a:stretch>
            <a:fillRect/>
          </a:stretch>
        </p:blipFill>
        <p:spPr>
          <a:xfrm>
            <a:off x="1069534" y="1600200"/>
            <a:ext cx="7004933" cy="3810000"/>
          </a:xfrm>
          <a:prstGeom prst="rect">
            <a:avLst/>
          </a:prstGeom>
        </p:spPr>
      </p:pic>
      <p:sp>
        <p:nvSpPr>
          <p:cNvPr id="5" name="Content Placeholder 2"/>
          <p:cNvSpPr txBox="1">
            <a:spLocks/>
          </p:cNvSpPr>
          <p:nvPr/>
        </p:nvSpPr>
        <p:spPr>
          <a:xfrm>
            <a:off x="304800" y="5562600"/>
            <a:ext cx="8534400" cy="1143000"/>
          </a:xfrm>
          <a:prstGeom prst="rect">
            <a:avLst/>
          </a:prstGeom>
        </p:spPr>
        <p:txBody>
          <a:bodyPr/>
          <a:lstStyle/>
          <a:p>
            <a:pPr marL="342900" lvl="0" indent="-342900">
              <a:spcBef>
                <a:spcPct val="20000"/>
              </a:spcBef>
              <a:buFont typeface="Arial" pitchFamily="34" charset="0"/>
              <a:buChar char="•"/>
            </a:pPr>
            <a:r>
              <a:rPr lang="en-US" sz="2800" dirty="0" smtClean="0"/>
              <a:t>Bad: Major vendors part of larger ecosystem, not reflected in CVE data</a:t>
            </a:r>
            <a:r>
              <a:rPr lang="en-US" sz="2800" dirty="0"/>
              <a:t> </a:t>
            </a:r>
            <a:r>
              <a:rPr lang="en-US" sz="2800" dirty="0" smtClean="0"/>
              <a:t>(better coverage of “Joe </a:t>
            </a:r>
            <a:r>
              <a:rPr lang="en-US" sz="2800" dirty="0" err="1" smtClean="0"/>
              <a:t>Schmoe</a:t>
            </a:r>
            <a:r>
              <a:rPr lang="en-US" sz="2800" dirty="0" smtClean="0"/>
              <a:t>” vendors in 2006 than 2013)</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Good Methods, Bad Data – Part 2</a:t>
            </a:r>
            <a:endParaRPr lang="en-US" dirty="0"/>
          </a:p>
        </p:txBody>
      </p:sp>
      <p:sp>
        <p:nvSpPr>
          <p:cNvPr id="3" name="Content Placeholder 2"/>
          <p:cNvSpPr txBox="1">
            <a:spLocks/>
          </p:cNvSpPr>
          <p:nvPr/>
        </p:nvSpPr>
        <p:spPr>
          <a:xfrm>
            <a:off x="457200" y="914401"/>
            <a:ext cx="8229600" cy="685799"/>
          </a:xfrm>
          <a:prstGeom prst="rect">
            <a:avLst/>
          </a:prstGeom>
        </p:spPr>
        <p:txBody>
          <a:bodyPr/>
          <a:lstStyle/>
          <a:p>
            <a:pPr marL="342900" indent="-342900">
              <a:spcBef>
                <a:spcPct val="20000"/>
              </a:spcBef>
              <a:buFont typeface="Arial" pitchFamily="34" charset="0"/>
              <a:buChar char="•"/>
            </a:pPr>
            <a:r>
              <a:rPr lang="en-US" sz="3200" dirty="0" smtClean="0"/>
              <a:t>Good: NSS Labs attack complexity graph:</a:t>
            </a:r>
          </a:p>
        </p:txBody>
      </p:sp>
      <p:sp>
        <p:nvSpPr>
          <p:cNvPr id="5" name="Content Placeholder 2"/>
          <p:cNvSpPr txBox="1">
            <a:spLocks/>
          </p:cNvSpPr>
          <p:nvPr/>
        </p:nvSpPr>
        <p:spPr>
          <a:xfrm>
            <a:off x="304800" y="5562600"/>
            <a:ext cx="8534400" cy="1143000"/>
          </a:xfrm>
          <a:prstGeom prst="rect">
            <a:avLst/>
          </a:prstGeom>
        </p:spPr>
        <p:txBody>
          <a:bodyPr/>
          <a:lstStyle/>
          <a:p>
            <a:pPr marL="342900" lvl="0" indent="-342900">
              <a:spcBef>
                <a:spcPct val="20000"/>
              </a:spcBef>
              <a:buFont typeface="Arial" pitchFamily="34" charset="0"/>
              <a:buChar char="•"/>
            </a:pPr>
            <a:r>
              <a:rPr lang="en-US" sz="3200" dirty="0" smtClean="0"/>
              <a:t>Bad: CVSS ‘Access Complexity’ significantly lacks granularity. Severity-based publication bias.</a:t>
            </a:r>
          </a:p>
        </p:txBody>
      </p:sp>
      <p:pic>
        <p:nvPicPr>
          <p:cNvPr id="6" name="Picture 5" descr="nss-complexity.png"/>
          <p:cNvPicPr>
            <a:picLocks noChangeAspect="1"/>
          </p:cNvPicPr>
          <p:nvPr/>
        </p:nvPicPr>
        <p:blipFill>
          <a:blip r:embed="rId3" cstate="print"/>
          <a:stretch>
            <a:fillRect/>
          </a:stretch>
        </p:blipFill>
        <p:spPr>
          <a:xfrm>
            <a:off x="1136073" y="1676400"/>
            <a:ext cx="6871855" cy="3657600"/>
          </a:xfrm>
          <a:prstGeom prst="rect">
            <a:avLst/>
          </a:prstGeom>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fontScale="90000"/>
          </a:bodyPr>
          <a:lstStyle/>
          <a:p>
            <a:r>
              <a:rPr lang="en-US" dirty="0" smtClean="0"/>
              <a:t>Good: Using CVSS </a:t>
            </a:r>
            <a:r>
              <a:rPr lang="en-US" strike="sngStrike" dirty="0" smtClean="0"/>
              <a:t>Correctly</a:t>
            </a:r>
            <a:r>
              <a:rPr lang="en-US" dirty="0"/>
              <a:t/>
            </a:r>
            <a:br>
              <a:rPr lang="en-US" dirty="0"/>
            </a:br>
            <a:r>
              <a:rPr lang="en-US" dirty="0" smtClean="0"/>
              <a:t>Less Wrongly</a:t>
            </a:r>
            <a:endParaRPr lang="en-US" dirty="0"/>
          </a:p>
        </p:txBody>
      </p:sp>
      <p:sp>
        <p:nvSpPr>
          <p:cNvPr id="3" name="Content Placeholder 2"/>
          <p:cNvSpPr txBox="1">
            <a:spLocks/>
          </p:cNvSpPr>
          <p:nvPr/>
        </p:nvSpPr>
        <p:spPr>
          <a:xfrm>
            <a:off x="228600" y="1295400"/>
            <a:ext cx="8534400" cy="2438400"/>
          </a:xfrm>
          <a:prstGeom prst="rect">
            <a:avLst/>
          </a:prstGeom>
        </p:spPr>
        <p:txBody>
          <a:bodyPr/>
          <a:lstStyle/>
          <a:p>
            <a:pPr marL="342900" lvl="0" indent="-342900">
              <a:spcBef>
                <a:spcPct val="20000"/>
              </a:spcBef>
              <a:buFont typeface="Arial" pitchFamily="34" charset="0"/>
              <a:buChar char="•"/>
            </a:pPr>
            <a:r>
              <a:rPr lang="en-US" sz="3200" dirty="0" smtClean="0"/>
              <a:t>The CVSS vectors are a </a:t>
            </a:r>
            <a:r>
              <a:rPr lang="en-US" sz="3200" strike="sngStrike" dirty="0" smtClean="0"/>
              <a:t>gold</a:t>
            </a:r>
            <a:r>
              <a:rPr lang="en-US" sz="3200" dirty="0" smtClean="0"/>
              <a:t> silver mine of better, more granular information</a:t>
            </a:r>
          </a:p>
          <a:p>
            <a:pPr marL="342900" indent="-342900">
              <a:spcBef>
                <a:spcPct val="20000"/>
              </a:spcBef>
              <a:buFont typeface="Arial" pitchFamily="34" charset="0"/>
              <a:buChar char="•"/>
            </a:pPr>
            <a:r>
              <a:rPr lang="en-US" sz="3200" dirty="0" smtClean="0"/>
              <a:t>Still not granular enough for experts such as this audience (you know you’re the minority, right?)</a:t>
            </a:r>
          </a:p>
        </p:txBody>
      </p:sp>
      <p:sp>
        <p:nvSpPr>
          <p:cNvPr id="4" name="Content Placeholder 2"/>
          <p:cNvSpPr txBox="1">
            <a:spLocks/>
          </p:cNvSpPr>
          <p:nvPr/>
        </p:nvSpPr>
        <p:spPr>
          <a:xfrm>
            <a:off x="228600" y="3505200"/>
            <a:ext cx="4572000" cy="3200400"/>
          </a:xfrm>
          <a:prstGeom prst="rect">
            <a:avLst/>
          </a:prstGeom>
        </p:spPr>
        <p:txBody>
          <a:bodyPr/>
          <a:lstStyle/>
          <a:p>
            <a:pPr marL="342900" lvl="0" indent="-342900">
              <a:spcBef>
                <a:spcPct val="20000"/>
              </a:spcBef>
              <a:buFont typeface="Arial" pitchFamily="34" charset="0"/>
              <a:buChar char="•"/>
            </a:pPr>
            <a:r>
              <a:rPr lang="en-US" sz="3200" dirty="0" smtClean="0"/>
              <a:t>CVSS authentication requirements, or remote vs. local</a:t>
            </a:r>
          </a:p>
          <a:p>
            <a:pPr marL="342900" lvl="0" indent="-342900">
              <a:spcBef>
                <a:spcPct val="20000"/>
              </a:spcBef>
              <a:buFont typeface="Arial" pitchFamily="34" charset="0"/>
              <a:buChar char="•"/>
            </a:pPr>
            <a:r>
              <a:rPr lang="en-US" sz="3200" dirty="0" smtClean="0"/>
              <a:t>Look at distribution of CVSS scores, not raw counts</a:t>
            </a:r>
          </a:p>
        </p:txBody>
      </p:sp>
      <p:pic>
        <p:nvPicPr>
          <p:cNvPr id="5" name="Picture 4" descr="chris_p_bacon.jpg"/>
          <p:cNvPicPr>
            <a:picLocks noChangeAspect="1"/>
          </p:cNvPicPr>
          <p:nvPr/>
        </p:nvPicPr>
        <p:blipFill>
          <a:blip r:embed="rId3" cstate="print"/>
          <a:stretch>
            <a:fillRect/>
          </a:stretch>
        </p:blipFill>
        <p:spPr>
          <a:xfrm>
            <a:off x="4724400" y="3526393"/>
            <a:ext cx="4239674" cy="3166507"/>
          </a:xfrm>
          <a:prstGeom prst="rect">
            <a:avLst/>
          </a:prstGeom>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Good Methods, Bad Data – Part 3</a:t>
            </a:r>
            <a:endParaRPr lang="en-US" dirty="0"/>
          </a:p>
        </p:txBody>
      </p:sp>
      <p:sp>
        <p:nvSpPr>
          <p:cNvPr id="3" name="Content Placeholder 2"/>
          <p:cNvSpPr txBox="1">
            <a:spLocks/>
          </p:cNvSpPr>
          <p:nvPr/>
        </p:nvSpPr>
        <p:spPr>
          <a:xfrm>
            <a:off x="457200" y="914401"/>
            <a:ext cx="8229600" cy="685799"/>
          </a:xfrm>
          <a:prstGeom prst="rect">
            <a:avLst/>
          </a:prstGeom>
        </p:spPr>
        <p:txBody>
          <a:bodyPr/>
          <a:lstStyle/>
          <a:p>
            <a:pPr marL="342900" lvl="0" indent="-342900">
              <a:spcBef>
                <a:spcPct val="20000"/>
              </a:spcBef>
              <a:buFont typeface="Arial" pitchFamily="34" charset="0"/>
              <a:buChar char="•"/>
            </a:pPr>
            <a:r>
              <a:rPr lang="en-US" sz="3200" dirty="0" smtClean="0"/>
              <a:t>Good: NSS Labs new vs. recurring vendors:</a:t>
            </a:r>
          </a:p>
          <a:p>
            <a:pPr marL="342900" indent="-342900">
              <a:spcBef>
                <a:spcPct val="20000"/>
              </a:spcBef>
              <a:buFont typeface="Arial" pitchFamily="34" charset="0"/>
              <a:buChar char="•"/>
            </a:pPr>
            <a:endParaRPr lang="en-US" sz="3200" dirty="0" smtClean="0"/>
          </a:p>
        </p:txBody>
      </p:sp>
      <p:sp>
        <p:nvSpPr>
          <p:cNvPr id="5" name="Content Placeholder 2"/>
          <p:cNvSpPr txBox="1">
            <a:spLocks/>
          </p:cNvSpPr>
          <p:nvPr/>
        </p:nvSpPr>
        <p:spPr>
          <a:xfrm>
            <a:off x="0" y="5410200"/>
            <a:ext cx="9144000" cy="1447800"/>
          </a:xfrm>
          <a:prstGeom prst="rect">
            <a:avLst/>
          </a:prstGeom>
        </p:spPr>
        <p:txBody>
          <a:bodyPr/>
          <a:lstStyle/>
          <a:p>
            <a:pPr marL="342900" lvl="0" indent="-342900">
              <a:spcBef>
                <a:spcPct val="20000"/>
              </a:spcBef>
              <a:buFont typeface="Arial" pitchFamily="34" charset="0"/>
              <a:buChar char="•"/>
            </a:pPr>
            <a:r>
              <a:rPr lang="en-US" sz="2800" dirty="0" smtClean="0"/>
              <a:t>Bad: partially due to increased CVE coverage? More vendor types? (if CVE doesn’t know for sure, maybe you don’t know for sure either?)</a:t>
            </a:r>
          </a:p>
        </p:txBody>
      </p:sp>
      <p:pic>
        <p:nvPicPr>
          <p:cNvPr id="7" name="Picture 6" descr="nss-new-recur.png"/>
          <p:cNvPicPr>
            <a:picLocks noChangeAspect="1"/>
          </p:cNvPicPr>
          <p:nvPr/>
        </p:nvPicPr>
        <p:blipFill>
          <a:blip r:embed="rId3" cstate="print"/>
          <a:stretch>
            <a:fillRect/>
          </a:stretch>
        </p:blipFill>
        <p:spPr>
          <a:xfrm>
            <a:off x="2330302" y="1526458"/>
            <a:ext cx="4483396" cy="3731342"/>
          </a:xfrm>
          <a:prstGeom prst="rect">
            <a:avLst/>
          </a:prstGeom>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Telling Good from Bad</a:t>
            </a:r>
            <a:endParaRPr lang="en-US" dirty="0"/>
          </a:p>
        </p:txBody>
      </p:sp>
      <p:sp>
        <p:nvSpPr>
          <p:cNvPr id="3" name="Content Placeholder 2"/>
          <p:cNvSpPr>
            <a:spLocks noGrp="1"/>
          </p:cNvSpPr>
          <p:nvPr>
            <p:ph idx="1"/>
          </p:nvPr>
        </p:nvSpPr>
        <p:spPr>
          <a:xfrm>
            <a:off x="228600" y="990600"/>
            <a:ext cx="8763000" cy="4876800"/>
          </a:xfrm>
        </p:spPr>
        <p:txBody>
          <a:bodyPr>
            <a:normAutofit fontScale="92500"/>
          </a:bodyPr>
          <a:lstStyle/>
          <a:p>
            <a:r>
              <a:rPr lang="en-US" dirty="0" smtClean="0"/>
              <a:t>Were sources cited?</a:t>
            </a:r>
          </a:p>
          <a:p>
            <a:r>
              <a:rPr lang="en-US" dirty="0" smtClean="0"/>
              <a:t>Was source’s coverage consistent?</a:t>
            </a:r>
          </a:p>
          <a:p>
            <a:r>
              <a:rPr lang="en-US" dirty="0" smtClean="0"/>
              <a:t>If multiple sources used, are they consistent in their selection, publication, and abstraction?</a:t>
            </a:r>
          </a:p>
          <a:p>
            <a:pPr lvl="1"/>
            <a:r>
              <a:rPr lang="en-US" dirty="0" smtClean="0"/>
              <a:t>(Answer: NO)</a:t>
            </a:r>
          </a:p>
          <a:p>
            <a:r>
              <a:rPr lang="en-US" dirty="0" smtClean="0"/>
              <a:t>Was the methodology for collecting and interpreting data documented?</a:t>
            </a:r>
          </a:p>
          <a:p>
            <a:r>
              <a:rPr lang="en-US" dirty="0" smtClean="0"/>
              <a:t>Were the units of measurement correctly described?</a:t>
            </a:r>
          </a:p>
          <a:p>
            <a:r>
              <a:rPr lang="en-US" u="sng" dirty="0" smtClean="0"/>
              <a:t>Important</a:t>
            </a:r>
            <a:r>
              <a:rPr lang="en-US" dirty="0" smtClean="0"/>
              <a:t>: Were ALL of the above done?</a:t>
            </a:r>
            <a:endParaRPr lang="en-US" dirty="0"/>
          </a:p>
        </p:txBody>
      </p:sp>
    </p:spTree>
    <p:extLst>
      <p:ext uri="{BB962C8B-B14F-4D97-AF65-F5344CB8AC3E}">
        <p14:creationId xmlns:p14="http://schemas.microsoft.com/office/powerpoint/2010/main" val="75321447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Departing Observations…</a:t>
            </a:r>
            <a:endParaRPr lang="en-US" dirty="0"/>
          </a:p>
        </p:txBody>
      </p:sp>
      <p:sp>
        <p:nvSpPr>
          <p:cNvPr id="3" name="Content Placeholder 2"/>
          <p:cNvSpPr>
            <a:spLocks noGrp="1"/>
          </p:cNvSpPr>
          <p:nvPr>
            <p:ph idx="1"/>
          </p:nvPr>
        </p:nvSpPr>
        <p:spPr>
          <a:xfrm>
            <a:off x="152400" y="1066800"/>
            <a:ext cx="5562600" cy="5486400"/>
          </a:xfrm>
        </p:spPr>
        <p:txBody>
          <a:bodyPr>
            <a:normAutofit fontScale="92500" lnSpcReduction="20000"/>
          </a:bodyPr>
          <a:lstStyle/>
          <a:p>
            <a:r>
              <a:rPr lang="en-US" dirty="0" smtClean="0"/>
              <a:t>We are in the “leeches” stage of </a:t>
            </a:r>
            <a:r>
              <a:rPr lang="en-US" dirty="0" err="1" smtClean="0"/>
              <a:t>infosec</a:t>
            </a:r>
            <a:r>
              <a:rPr lang="en-US" dirty="0" smtClean="0"/>
              <a:t>, in multiple senses of the word.</a:t>
            </a:r>
            <a:endParaRPr lang="en-US" dirty="0" smtClean="0">
              <a:solidFill>
                <a:srgbClr val="C00000"/>
              </a:solidFill>
            </a:endParaRPr>
          </a:p>
          <a:p>
            <a:r>
              <a:rPr lang="en-US" dirty="0" smtClean="0"/>
              <a:t>If you can’t measure it, you can’t manage it. </a:t>
            </a:r>
          </a:p>
          <a:p>
            <a:pPr lvl="1"/>
            <a:r>
              <a:rPr lang="en-US" dirty="0" smtClean="0"/>
              <a:t>For now, “we complain about it, so you can help fix it”</a:t>
            </a:r>
          </a:p>
          <a:p>
            <a:r>
              <a:rPr lang="en-US" dirty="0" smtClean="0"/>
              <a:t>Researchers, Vendors, VDBs all have bias, that may conflict with each other, this wreaks havoc on stats.</a:t>
            </a:r>
          </a:p>
          <a:p>
            <a:r>
              <a:rPr lang="en-US" dirty="0" smtClean="0"/>
              <a:t>Stats are currently about the “what”; we need more of the “how” and “why”</a:t>
            </a:r>
          </a:p>
          <a:p>
            <a:endParaRPr lang="en-US" dirty="0"/>
          </a:p>
        </p:txBody>
      </p:sp>
      <p:pic>
        <p:nvPicPr>
          <p:cNvPr id="4" name="Picture 3" descr="Waving-polar-bear-in-Arctic-greeting-2-500x329.jpg"/>
          <p:cNvPicPr>
            <a:picLocks noChangeAspect="1"/>
          </p:cNvPicPr>
          <p:nvPr/>
        </p:nvPicPr>
        <p:blipFill>
          <a:blip r:embed="rId3" cstate="print"/>
          <a:stretch>
            <a:fillRect/>
          </a:stretch>
        </p:blipFill>
        <p:spPr>
          <a:xfrm>
            <a:off x="5943600" y="1219200"/>
            <a:ext cx="2914418" cy="4953000"/>
          </a:xfrm>
          <a:prstGeom prst="rect">
            <a:avLst/>
          </a:prstGeom>
        </p:spPr>
      </p:pic>
    </p:spTree>
    <p:extLst>
      <p:ext uri="{BB962C8B-B14F-4D97-AF65-F5344CB8AC3E}">
        <p14:creationId xmlns:p14="http://schemas.microsoft.com/office/powerpoint/2010/main" val="25692583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2819400" cy="2286000"/>
          </a:xfrm>
        </p:spPr>
        <p:txBody>
          <a:bodyPr>
            <a:normAutofit/>
          </a:bodyPr>
          <a:lstStyle/>
          <a:p>
            <a:pPr algn="l"/>
            <a:r>
              <a:rPr lang="en-US" dirty="0" smtClean="0"/>
              <a:t>For</a:t>
            </a:r>
            <a:br>
              <a:rPr lang="en-US" dirty="0" smtClean="0"/>
            </a:br>
            <a:r>
              <a:rPr lang="en-US" dirty="0" smtClean="0"/>
              <a:t>More</a:t>
            </a:r>
            <a:br>
              <a:rPr lang="en-US" dirty="0" smtClean="0"/>
            </a:br>
            <a:r>
              <a:rPr lang="en-US" dirty="0" smtClean="0"/>
              <a:t>Exposure…</a:t>
            </a:r>
            <a:endParaRPr lang="en-US" dirty="0"/>
          </a:p>
        </p:txBody>
      </p:sp>
      <p:sp>
        <p:nvSpPr>
          <p:cNvPr id="3" name="Content Placeholder 2"/>
          <p:cNvSpPr txBox="1">
            <a:spLocks/>
          </p:cNvSpPr>
          <p:nvPr/>
        </p:nvSpPr>
        <p:spPr>
          <a:xfrm>
            <a:off x="228600" y="2895600"/>
            <a:ext cx="8534400" cy="3733800"/>
          </a:xfrm>
          <a:prstGeom prst="rect">
            <a:avLst/>
          </a:prstGeom>
        </p:spPr>
        <p:txBody>
          <a:bodyPr/>
          <a:lstStyle/>
          <a:p>
            <a:pPr marL="342900" lvl="0" indent="-342900">
              <a:spcBef>
                <a:spcPct val="20000"/>
              </a:spcBef>
              <a:buFont typeface="Arial" pitchFamily="34" charset="0"/>
              <a:buChar char="•"/>
            </a:pPr>
            <a:r>
              <a:rPr lang="en-US" sz="3200" dirty="0" smtClean="0"/>
              <a:t>VIM</a:t>
            </a:r>
          </a:p>
          <a:p>
            <a:pPr marL="342900" lvl="0" indent="-342900">
              <a:spcBef>
                <a:spcPct val="20000"/>
              </a:spcBef>
              <a:buFont typeface="Arial" pitchFamily="34" charset="0"/>
              <a:buChar char="•"/>
            </a:pPr>
            <a:r>
              <a:rPr lang="en-US" sz="3200" dirty="0" smtClean="0"/>
              <a:t>OSVDB blog</a:t>
            </a:r>
          </a:p>
          <a:p>
            <a:pPr marL="342900" indent="-342900">
              <a:spcBef>
                <a:spcPct val="20000"/>
              </a:spcBef>
              <a:buFont typeface="Arial" pitchFamily="34" charset="0"/>
              <a:buChar char="•"/>
            </a:pPr>
            <a:r>
              <a:rPr lang="en-US" sz="3200" dirty="0" smtClean="0"/>
              <a:t>Critical thought</a:t>
            </a:r>
          </a:p>
          <a:p>
            <a:pPr marL="342900" indent="-342900">
              <a:spcBef>
                <a:spcPct val="20000"/>
              </a:spcBef>
              <a:buFont typeface="Arial" pitchFamily="34" charset="0"/>
              <a:buChar char="•"/>
            </a:pPr>
            <a:r>
              <a:rPr lang="en-US" sz="3200" dirty="0" smtClean="0"/>
              <a:t>OSS-Sec (if a masochist)</a:t>
            </a:r>
          </a:p>
          <a:p>
            <a:pPr marL="342900" lvl="0" indent="-342900">
              <a:spcBef>
                <a:spcPct val="20000"/>
              </a:spcBef>
              <a:buFont typeface="Arial" pitchFamily="34" charset="0"/>
              <a:buChar char="•"/>
            </a:pPr>
            <a:r>
              <a:rPr lang="en-US" sz="3200" dirty="0" smtClean="0"/>
              <a:t>CVE Editor Commentary</a:t>
            </a:r>
          </a:p>
          <a:p>
            <a:pPr marL="342900" lvl="0" indent="-342900">
              <a:spcBef>
                <a:spcPct val="20000"/>
              </a:spcBef>
              <a:buFont typeface="Arial" pitchFamily="34" charset="0"/>
              <a:buChar char="•"/>
            </a:pPr>
            <a:r>
              <a:rPr lang="en-US" sz="3200" dirty="0" smtClean="0"/>
              <a:t>Any good beginner statistics book…</a:t>
            </a:r>
          </a:p>
        </p:txBody>
      </p:sp>
      <p:pic>
        <p:nvPicPr>
          <p:cNvPr id="4" name="Picture 3" descr="aardvark.jpg"/>
          <p:cNvPicPr>
            <a:picLocks noChangeAspect="1"/>
          </p:cNvPicPr>
          <p:nvPr/>
        </p:nvPicPr>
        <p:blipFill>
          <a:blip r:embed="rId3" cstate="print"/>
          <a:stretch>
            <a:fillRect/>
          </a:stretch>
        </p:blipFill>
        <p:spPr>
          <a:xfrm>
            <a:off x="4952999" y="457200"/>
            <a:ext cx="3865473" cy="51816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The Shocking Claim</a:t>
            </a:r>
            <a:endParaRPr lang="en-US" dirty="0"/>
          </a:p>
        </p:txBody>
      </p:sp>
      <p:sp>
        <p:nvSpPr>
          <p:cNvPr id="3" name="Content Placeholder 2"/>
          <p:cNvSpPr>
            <a:spLocks noGrp="1"/>
          </p:cNvSpPr>
          <p:nvPr>
            <p:ph idx="1"/>
          </p:nvPr>
        </p:nvSpPr>
        <p:spPr>
          <a:xfrm>
            <a:off x="304800" y="990600"/>
            <a:ext cx="8077200" cy="5105400"/>
          </a:xfrm>
        </p:spPr>
        <p:txBody>
          <a:bodyPr>
            <a:normAutofit/>
          </a:bodyPr>
          <a:lstStyle/>
          <a:p>
            <a:r>
              <a:rPr lang="en-US" dirty="0" smtClean="0"/>
              <a:t>Bias </a:t>
            </a:r>
            <a:r>
              <a:rPr lang="en-US" dirty="0" smtClean="0"/>
              <a:t>and statistics in </a:t>
            </a:r>
            <a:r>
              <a:rPr lang="en-US" dirty="0" smtClean="0"/>
              <a:t>vulnerability research </a:t>
            </a:r>
            <a:r>
              <a:rPr lang="en-US" dirty="0" smtClean="0"/>
              <a:t>are </a:t>
            </a:r>
            <a:r>
              <a:rPr lang="en-US" dirty="0" smtClean="0"/>
              <a:t>far worse than it is in other disciplines</a:t>
            </a:r>
          </a:p>
          <a:p>
            <a:r>
              <a:rPr lang="en-US" dirty="0" smtClean="0"/>
              <a:t>At least people don’t die (yet?), but still use vulnerable equipment:</a:t>
            </a:r>
          </a:p>
          <a:p>
            <a:pPr lvl="1"/>
            <a:r>
              <a:rPr lang="en-US" dirty="0" smtClean="0"/>
              <a:t>SCADA</a:t>
            </a:r>
          </a:p>
          <a:p>
            <a:pPr lvl="1"/>
            <a:r>
              <a:rPr lang="en-US" dirty="0" smtClean="0"/>
              <a:t>Airplanes</a:t>
            </a:r>
          </a:p>
          <a:p>
            <a:pPr lvl="1"/>
            <a:r>
              <a:rPr lang="en-US" dirty="0" smtClean="0"/>
              <a:t>Automobiles</a:t>
            </a:r>
          </a:p>
          <a:p>
            <a:pPr lvl="1"/>
            <a:r>
              <a:rPr lang="en-US" dirty="0" smtClean="0"/>
              <a:t>Medical Devices</a:t>
            </a:r>
          </a:p>
          <a:p>
            <a:pPr lvl="1"/>
            <a:r>
              <a:rPr lang="en-US" dirty="0" smtClean="0"/>
              <a:t>Oh my…</a:t>
            </a:r>
          </a:p>
        </p:txBody>
      </p:sp>
      <p:pic>
        <p:nvPicPr>
          <p:cNvPr id="4" name="Picture 3" descr="koala_shock_funny.jpg"/>
          <p:cNvPicPr>
            <a:picLocks noChangeAspect="1"/>
          </p:cNvPicPr>
          <p:nvPr/>
        </p:nvPicPr>
        <p:blipFill>
          <a:blip r:embed="rId3" cstate="print"/>
          <a:stretch>
            <a:fillRect/>
          </a:stretch>
        </p:blipFill>
        <p:spPr>
          <a:xfrm>
            <a:off x="5181600" y="2743199"/>
            <a:ext cx="2971800" cy="3964381"/>
          </a:xfrm>
          <a:prstGeom prst="rect">
            <a:avLst/>
          </a:prstGeom>
        </p:spPr>
      </p:pic>
    </p:spTree>
    <p:extLst>
      <p:ext uri="{BB962C8B-B14F-4D97-AF65-F5344CB8AC3E}">
        <p14:creationId xmlns:p14="http://schemas.microsoft.com/office/powerpoint/2010/main" val="260517899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Questions?</a:t>
            </a:r>
            <a:endParaRPr lang="en-US" dirty="0"/>
          </a:p>
        </p:txBody>
      </p:sp>
      <p:pic>
        <p:nvPicPr>
          <p:cNvPr id="3" name="Picture 2" descr="meerkat.jpg"/>
          <p:cNvPicPr>
            <a:picLocks noChangeAspect="1"/>
          </p:cNvPicPr>
          <p:nvPr/>
        </p:nvPicPr>
        <p:blipFill>
          <a:blip r:embed="rId3" cstate="print"/>
          <a:stretch>
            <a:fillRect/>
          </a:stretch>
        </p:blipFill>
        <p:spPr>
          <a:xfrm>
            <a:off x="447741" y="990600"/>
            <a:ext cx="8248519" cy="5486400"/>
          </a:xfrm>
          <a:prstGeom prst="rect">
            <a:avLst/>
          </a:prstGeom>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0"/>
            <a:ext cx="9144000" cy="2286000"/>
          </a:xfrm>
        </p:spPr>
        <p:txBody>
          <a:bodyPr>
            <a:normAutofit fontScale="90000"/>
          </a:bodyPr>
          <a:lstStyle/>
          <a:p>
            <a:r>
              <a:rPr lang="en-US" sz="9600" dirty="0" smtClean="0"/>
              <a:t>OLD, UNUSED</a:t>
            </a:r>
            <a:r>
              <a:rPr lang="en-US" sz="9600" smtClean="0"/>
              <a:t>, OR BACKGROUND </a:t>
            </a:r>
            <a:r>
              <a:rPr lang="en-US" sz="9600" dirty="0" smtClean="0"/>
              <a:t>SLIDES</a:t>
            </a:r>
            <a:endParaRPr lang="en-US" sz="9600" dirty="0"/>
          </a:p>
        </p:txBody>
      </p:sp>
    </p:spTree>
    <p:extLst>
      <p:ext uri="{BB962C8B-B14F-4D97-AF65-F5344CB8AC3E}">
        <p14:creationId xmlns:p14="http://schemas.microsoft.com/office/powerpoint/2010/main" val="261224010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Still-Active Ideas</a:t>
            </a:r>
            <a:endParaRPr lang="en-US" dirty="0"/>
          </a:p>
        </p:txBody>
      </p:sp>
      <p:sp>
        <p:nvSpPr>
          <p:cNvPr id="3" name="Content Placeholder 2"/>
          <p:cNvSpPr txBox="1">
            <a:spLocks/>
          </p:cNvSpPr>
          <p:nvPr/>
        </p:nvSpPr>
        <p:spPr>
          <a:xfrm>
            <a:off x="228600" y="914400"/>
            <a:ext cx="8686800" cy="5791200"/>
          </a:xfrm>
          <a:prstGeom prst="rect">
            <a:avLst/>
          </a:prstGeom>
        </p:spPr>
        <p:txBody>
          <a:bodyPr/>
          <a:lstStyle/>
          <a:p>
            <a:pPr marL="342900" lvl="0" indent="-342900">
              <a:spcBef>
                <a:spcPct val="20000"/>
              </a:spcBef>
              <a:buFont typeface="Arial" pitchFamily="34" charset="0"/>
              <a:buChar char="•"/>
              <a:defRPr/>
            </a:pPr>
            <a:r>
              <a:rPr lang="en-US" sz="2800" dirty="0" smtClean="0"/>
              <a:t>can also do one for the escalation of </a:t>
            </a:r>
            <a:r>
              <a:rPr lang="en-US" sz="2800" dirty="0" err="1" smtClean="0"/>
              <a:t>xss</a:t>
            </a:r>
            <a:r>
              <a:rPr lang="en-US" sz="2800" dirty="0" smtClean="0"/>
              <a:t>/</a:t>
            </a:r>
            <a:r>
              <a:rPr lang="en-US" sz="2800" dirty="0" err="1" smtClean="0"/>
              <a:t>sqli</a:t>
            </a:r>
            <a:r>
              <a:rPr lang="en-US" sz="2800" dirty="0" smtClean="0"/>
              <a:t> to overflow dos to overflow to </a:t>
            </a:r>
            <a:r>
              <a:rPr lang="en-US" sz="2800" dirty="0" err="1" smtClean="0"/>
              <a:t>mem</a:t>
            </a:r>
            <a:r>
              <a:rPr lang="en-US" sz="2800" dirty="0" smtClean="0"/>
              <a:t> corruption etc. </a:t>
            </a:r>
            <a:r>
              <a:rPr lang="en-US" sz="2800" dirty="0" err="1" smtClean="0"/>
              <a:t>i</a:t>
            </a:r>
            <a:r>
              <a:rPr lang="en-US" sz="2800" dirty="0" smtClean="0"/>
              <a:t> like those ideas</a:t>
            </a:r>
          </a:p>
          <a:p>
            <a:pPr marL="342900" lvl="0" indent="-342900">
              <a:spcBef>
                <a:spcPct val="20000"/>
              </a:spcBef>
              <a:buFont typeface="Arial" pitchFamily="34" charset="0"/>
              <a:buChar char="•"/>
              <a:defRPr/>
            </a:pPr>
            <a:endParaRPr lang="en-US" sz="2800" dirty="0" smtClean="0"/>
          </a:p>
          <a:p>
            <a:pPr marL="342900" lvl="0" indent="-342900">
              <a:spcBef>
                <a:spcPct val="20000"/>
              </a:spcBef>
              <a:buFont typeface="Arial" pitchFamily="34" charset="0"/>
              <a:buChar char="•"/>
              <a:defRPr/>
            </a:pPr>
            <a:r>
              <a:rPr lang="en-US" sz="2800" dirty="0" smtClean="0"/>
              <a:t>Should duplicate vs. unique IDs be considered a part of abstraction bias?  Applies to VDBs and some vendors especially. [</a:t>
            </a:r>
            <a:r>
              <a:rPr lang="en-US" sz="2800" dirty="0" smtClean="0">
                <a:solidFill>
                  <a:srgbClr val="C00000"/>
                </a:solidFill>
              </a:rPr>
              <a:t>Only if we can prove that VDBs have dupes and don’t fix them. CVE fixed in a different manner than most, and may introduce bias.]</a:t>
            </a:r>
            <a:endParaRPr lang="en-US" sz="2800" dirty="0" smtClean="0"/>
          </a:p>
          <a:p>
            <a:pPr marL="342900" lvl="0" indent="-342900">
              <a:spcBef>
                <a:spcPct val="20000"/>
              </a:spcBef>
              <a:buFont typeface="Arial" pitchFamily="34" charset="0"/>
              <a:buChar char="•"/>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smtClean="0"/>
              <a:t>OSVDB stats: most popular researchers</a:t>
            </a:r>
            <a:endParaRPr lang="en-US" dirty="0"/>
          </a:p>
        </p:txBody>
      </p:sp>
      <p:sp>
        <p:nvSpPr>
          <p:cNvPr id="3" name="Content Placeholder 2"/>
          <p:cNvSpPr txBox="1">
            <a:spLocks/>
          </p:cNvSpPr>
          <p:nvPr/>
        </p:nvSpPr>
        <p:spPr>
          <a:xfrm>
            <a:off x="228600" y="914400"/>
            <a:ext cx="8229600" cy="4525963"/>
          </a:xfrm>
          <a:prstGeom prst="rect">
            <a:avLst/>
          </a:prstGeom>
        </p:spPr>
        <p:txBody>
          <a:bodyPr/>
          <a:lstStyle/>
          <a:p>
            <a:pPr marL="342900" lvl="0" indent="-342900">
              <a:spcBef>
                <a:spcPct val="20000"/>
              </a:spcBef>
              <a:buFont typeface="Arial" pitchFamily="34" charset="0"/>
              <a:buChar char="•"/>
            </a:pPr>
            <a:r>
              <a:rPr lang="en-US" sz="3200" dirty="0" smtClean="0"/>
              <a:t>shows how the most influential on stats are not necessarily</a:t>
            </a:r>
          </a:p>
          <a:p>
            <a:pPr marL="342900" lvl="0" indent="-342900">
              <a:spcBef>
                <a:spcPct val="20000"/>
              </a:spcBef>
              <a:buFont typeface="Arial" pitchFamily="34" charset="0"/>
              <a:buChar char="•"/>
            </a:pPr>
            <a:r>
              <a:rPr lang="en-US" sz="3200" dirty="0" smtClean="0"/>
              <a:t>well-known</a:t>
            </a:r>
          </a:p>
          <a:p>
            <a:pPr marL="342900" lvl="0" indent="-342900">
              <a:spcBef>
                <a:spcPct val="20000"/>
              </a:spcBef>
              <a:buFont typeface="Arial" pitchFamily="34" charset="0"/>
              <a:buChar char="•"/>
            </a:pPr>
            <a:r>
              <a:rPr lang="en-US" sz="3200" dirty="0" smtClean="0"/>
              <a:t>distribution of </a:t>
            </a:r>
            <a:r>
              <a:rPr lang="en-US" sz="3200" dirty="0" err="1" smtClean="0"/>
              <a:t>vuln</a:t>
            </a:r>
            <a:r>
              <a:rPr lang="en-US" sz="3200" dirty="0" smtClean="0"/>
              <a:t> types?</a:t>
            </a:r>
          </a:p>
          <a:p>
            <a:pPr marL="342900" lvl="0" indent="-342900">
              <a:spcBef>
                <a:spcPct val="20000"/>
              </a:spcBef>
              <a:buFont typeface="Arial" pitchFamily="34" charset="0"/>
              <a:buChar char="•"/>
            </a:pPr>
            <a:r>
              <a:rPr lang="en-US" sz="3200" dirty="0" smtClean="0"/>
              <a:t>distribution of severity</a:t>
            </a:r>
          </a:p>
          <a:p>
            <a:pPr marL="342900" lvl="0" indent="-342900">
              <a:spcBef>
                <a:spcPct val="20000"/>
              </a:spcBef>
              <a:buFont typeface="Arial" pitchFamily="34" charset="0"/>
              <a:buChar char="•"/>
            </a:pPr>
            <a:r>
              <a:rPr lang="en-US" sz="3200" dirty="0" smtClean="0"/>
              <a:t>show how some researchers start with simple </a:t>
            </a:r>
            <a:r>
              <a:rPr lang="en-US" sz="3200" dirty="0" err="1" smtClean="0"/>
              <a:t>vuln</a:t>
            </a:r>
            <a:r>
              <a:rPr lang="en-US" sz="3200" dirty="0" smtClean="0"/>
              <a:t> types, then</a:t>
            </a:r>
          </a:p>
          <a:p>
            <a:pPr marL="342900" lvl="0" indent="-342900">
              <a:spcBef>
                <a:spcPct val="20000"/>
              </a:spcBef>
              <a:buFont typeface="Arial" pitchFamily="34" charset="0"/>
              <a:buChar char="•"/>
            </a:pPr>
            <a:r>
              <a:rPr lang="en-US" sz="3200" dirty="0" smtClean="0"/>
              <a:t>expand; product types, too</a:t>
            </a:r>
          </a:p>
          <a:p>
            <a:pPr marL="342900" indent="-342900">
              <a:spcBef>
                <a:spcPct val="20000"/>
              </a:spcBef>
              <a:buFont typeface="Arial" pitchFamily="34" charset="0"/>
              <a:buChar char="•"/>
            </a:pPr>
            <a:r>
              <a:rPr lang="en-US" sz="3200" dirty="0"/>
              <a:t>the X most popular researchers, and do a line plot of their production over recent years. This would show how a researcher's numbers rise and fall, and their influence is usually only temporary.</a:t>
            </a:r>
          </a:p>
          <a:p>
            <a:pPr marL="342900" lvl="0" indent="-342900">
              <a:spcBef>
                <a:spcPct val="20000"/>
              </a:spcBef>
              <a:buFont typeface="Arial" pitchFamily="34" charset="0"/>
              <a:buChar char="•"/>
            </a:pPr>
            <a:endParaRPr lang="en-US" sz="3200" dirty="0"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sz="2400" dirty="0" smtClean="0">
                <a:solidFill>
                  <a:srgbClr val="FF0000"/>
                </a:solidFill>
              </a:rPr>
              <a:t>A</a:t>
            </a:r>
            <a:r>
              <a:rPr lang="en-US" dirty="0" smtClean="0"/>
              <a:t>dvisory ID</a:t>
            </a:r>
          </a:p>
          <a:p>
            <a:pPr lvl="1"/>
            <a:r>
              <a:rPr lang="en-US" dirty="0" smtClean="0"/>
              <a:t>MS12-067 (Microsoft), SA12345 (</a:t>
            </a:r>
            <a:r>
              <a:rPr lang="en-US" dirty="0" err="1" smtClean="0"/>
              <a:t>Secunia</a:t>
            </a:r>
            <a:r>
              <a:rPr lang="en-US" dirty="0" smtClean="0"/>
              <a:t>), …</a:t>
            </a:r>
          </a:p>
          <a:p>
            <a:pPr lvl="1"/>
            <a:r>
              <a:rPr lang="en-US" dirty="0" smtClean="0"/>
              <a:t>No ID: Oracle, Cisco, …</a:t>
            </a:r>
          </a:p>
          <a:p>
            <a:pPr lvl="1"/>
            <a:r>
              <a:rPr lang="en-US" dirty="0" smtClean="0"/>
              <a:t>HP (multiple IDs)</a:t>
            </a:r>
          </a:p>
          <a:p>
            <a:r>
              <a:rPr lang="en-US" sz="2400" dirty="0" smtClean="0">
                <a:solidFill>
                  <a:srgbClr val="FF0000"/>
                </a:solidFill>
              </a:rPr>
              <a:t>B</a:t>
            </a:r>
            <a:r>
              <a:rPr lang="en-US" dirty="0" smtClean="0"/>
              <a:t>ug ID (often “Vulnerability”)</a:t>
            </a:r>
          </a:p>
          <a:p>
            <a:pPr lvl="1"/>
            <a:r>
              <a:rPr lang="en-US" dirty="0" smtClean="0"/>
              <a:t>CERT-VU, JVN, </a:t>
            </a:r>
            <a:r>
              <a:rPr lang="en-US" dirty="0"/>
              <a:t>Cisco Bug </a:t>
            </a:r>
            <a:r>
              <a:rPr lang="en-US" dirty="0" smtClean="0"/>
              <a:t>ID, OSVDB, …</a:t>
            </a:r>
          </a:p>
          <a:p>
            <a:pPr lvl="1"/>
            <a:r>
              <a:rPr lang="en-US" dirty="0" smtClean="0"/>
              <a:t>Rarely used by researchers</a:t>
            </a:r>
          </a:p>
          <a:p>
            <a:r>
              <a:rPr lang="en-US" sz="2400" dirty="0" smtClean="0">
                <a:solidFill>
                  <a:srgbClr val="FF0000"/>
                </a:solidFill>
              </a:rPr>
              <a:t>C</a:t>
            </a:r>
            <a:r>
              <a:rPr lang="en-US" dirty="0" smtClean="0"/>
              <a:t>oordination ID</a:t>
            </a:r>
          </a:p>
          <a:p>
            <a:pPr lvl="1"/>
            <a:r>
              <a:rPr lang="en-US" dirty="0" smtClean="0"/>
              <a:t>CVE-</a:t>
            </a:r>
            <a:r>
              <a:rPr lang="en-US" dirty="0" err="1" smtClean="0"/>
              <a:t>xxxx</a:t>
            </a:r>
            <a:r>
              <a:rPr lang="en-US" dirty="0" smtClean="0"/>
              <a:t>-</a:t>
            </a:r>
            <a:r>
              <a:rPr lang="en-US" dirty="0" err="1" smtClean="0"/>
              <a:t>yyy</a:t>
            </a:r>
            <a:endParaRPr lang="en-US" dirty="0" smtClean="0"/>
          </a:p>
          <a:p>
            <a:r>
              <a:rPr lang="en-US" dirty="0" smtClean="0"/>
              <a:t>Many things have more than one ID</a:t>
            </a:r>
          </a:p>
          <a:p>
            <a:pPr lvl="1"/>
            <a:r>
              <a:rPr lang="en-US" dirty="0" smtClean="0"/>
              <a:t>cars, computers, books, humans, …</a:t>
            </a:r>
          </a:p>
          <a:p>
            <a:r>
              <a:rPr lang="en-US" dirty="0" smtClean="0"/>
              <a:t>Each ID type serves different purposes and audiences</a:t>
            </a:r>
          </a:p>
          <a:p>
            <a:r>
              <a:rPr lang="en-US" dirty="0" smtClean="0"/>
              <a:t>One ID type can be used (poorly) for a different type of thing</a:t>
            </a:r>
          </a:p>
        </p:txBody>
      </p:sp>
      <p:sp>
        <p:nvSpPr>
          <p:cNvPr id="3" name="Title 2"/>
          <p:cNvSpPr>
            <a:spLocks noGrp="1"/>
          </p:cNvSpPr>
          <p:nvPr>
            <p:ph type="title"/>
          </p:nvPr>
        </p:nvSpPr>
        <p:spPr/>
        <p:txBody>
          <a:bodyPr>
            <a:normAutofit fontScale="90000"/>
          </a:bodyPr>
          <a:lstStyle/>
          <a:p>
            <a:r>
              <a:rPr lang="en-US" dirty="0" smtClean="0"/>
              <a:t>Multiple Types of “Vulnerability” IDs:</a:t>
            </a:r>
            <a:br>
              <a:rPr lang="en-US" dirty="0" smtClean="0"/>
            </a:br>
            <a:r>
              <a:rPr lang="en-US" dirty="0" smtClean="0"/>
              <a:t>The ABCs</a:t>
            </a:r>
            <a:endParaRPr lang="en-US" dirty="0"/>
          </a:p>
        </p:txBody>
      </p:sp>
      <p:sp>
        <p:nvSpPr>
          <p:cNvPr id="7" name="Right Brace 6"/>
          <p:cNvSpPr/>
          <p:nvPr/>
        </p:nvSpPr>
        <p:spPr bwMode="auto">
          <a:xfrm>
            <a:off x="6249725" y="1795988"/>
            <a:ext cx="675861" cy="1837757"/>
          </a:xfrm>
          <a:prstGeom prst="rightBrace">
            <a:avLst/>
          </a:pr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dirty="0" smtClean="0">
              <a:solidFill>
                <a:srgbClr val="000000"/>
              </a:solidFill>
            </a:endParaRPr>
          </a:p>
        </p:txBody>
      </p:sp>
      <p:sp>
        <p:nvSpPr>
          <p:cNvPr id="8" name="TextBox 7"/>
          <p:cNvSpPr txBox="1"/>
          <p:nvPr/>
        </p:nvSpPr>
        <p:spPr>
          <a:xfrm>
            <a:off x="6971691" y="2187798"/>
            <a:ext cx="2022835" cy="1054135"/>
          </a:xfrm>
          <a:prstGeom prst="rect">
            <a:avLst/>
          </a:prstGeom>
          <a:noFill/>
        </p:spPr>
        <p:txBody>
          <a:bodyPr wrap="square" rtlCol="0">
            <a:spAutoFit/>
          </a:bodyPr>
          <a:lstStyle/>
          <a:p>
            <a:pPr algn="ctr" eaLnBrk="0" fontAlgn="base" hangingPunct="0">
              <a:lnSpc>
                <a:spcPts val="2500"/>
              </a:lnSpc>
              <a:spcBef>
                <a:spcPct val="0"/>
              </a:spcBef>
              <a:spcAft>
                <a:spcPts val="1000"/>
              </a:spcAft>
              <a:buClr>
                <a:srgbClr val="FDAA03"/>
              </a:buClr>
            </a:pPr>
            <a:r>
              <a:rPr lang="en-US" i="1" dirty="0" smtClean="0">
                <a:solidFill>
                  <a:srgbClr val="000000"/>
                </a:solidFill>
              </a:rPr>
              <a:t>(counting is only from publisher’s perspective)</a:t>
            </a:r>
            <a:endParaRPr lang="en-US" i="1" dirty="0">
              <a:solidFill>
                <a:srgbClr val="000000"/>
              </a:solidFill>
            </a:endParaRPr>
          </a:p>
        </p:txBody>
      </p:sp>
      <p:sp>
        <p:nvSpPr>
          <p:cNvPr id="9" name="TextBox 8"/>
          <p:cNvSpPr txBox="1"/>
          <p:nvPr/>
        </p:nvSpPr>
        <p:spPr>
          <a:xfrm>
            <a:off x="3076883" y="3824576"/>
            <a:ext cx="3419339" cy="733534"/>
          </a:xfrm>
          <a:prstGeom prst="rect">
            <a:avLst/>
          </a:prstGeom>
          <a:noFill/>
        </p:spPr>
        <p:txBody>
          <a:bodyPr wrap="square" rtlCol="0">
            <a:spAutoFit/>
          </a:bodyPr>
          <a:lstStyle/>
          <a:p>
            <a:pPr algn="ctr" eaLnBrk="0" fontAlgn="base" hangingPunct="0">
              <a:lnSpc>
                <a:spcPts val="2500"/>
              </a:lnSpc>
              <a:spcBef>
                <a:spcPct val="0"/>
              </a:spcBef>
              <a:spcAft>
                <a:spcPts val="1000"/>
              </a:spcAft>
              <a:buClr>
                <a:srgbClr val="FDAA03"/>
              </a:buClr>
            </a:pPr>
            <a:r>
              <a:rPr lang="en-US" i="1" dirty="0" smtClean="0">
                <a:solidFill>
                  <a:srgbClr val="000000"/>
                </a:solidFill>
              </a:rPr>
              <a:t>(counting must be usable by multiple perspectives)</a:t>
            </a:r>
            <a:endParaRPr lang="en-US" i="1" dirty="0">
              <a:solidFill>
                <a:srgbClr val="000000"/>
              </a:solidFill>
            </a:endParaRPr>
          </a:p>
        </p:txBody>
      </p:sp>
    </p:spTree>
    <p:extLst>
      <p:ext uri="{BB962C8B-B14F-4D97-AF65-F5344CB8AC3E}">
        <p14:creationId xmlns:p14="http://schemas.microsoft.com/office/powerpoint/2010/main" val="203942496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Predicting Popular Vulnerability Classes</a:t>
            </a:r>
            <a:endParaRPr lang="en-US" dirty="0"/>
          </a:p>
        </p:txBody>
      </p:sp>
      <p:sp>
        <p:nvSpPr>
          <p:cNvPr id="3" name="Content Placeholder 2"/>
          <p:cNvSpPr>
            <a:spLocks noGrp="1"/>
          </p:cNvSpPr>
          <p:nvPr>
            <p:ph idx="1"/>
          </p:nvPr>
        </p:nvSpPr>
        <p:spPr/>
        <p:txBody>
          <a:bodyPr>
            <a:normAutofit fontScale="92500"/>
          </a:bodyPr>
          <a:lstStyle/>
          <a:p>
            <a:r>
              <a:rPr lang="en-US" dirty="0" smtClean="0"/>
              <a:t>A class may become popular if it has all of these:</a:t>
            </a:r>
          </a:p>
          <a:p>
            <a:pPr lvl="1"/>
            <a:r>
              <a:rPr lang="en-US" dirty="0" smtClean="0"/>
              <a:t>Bad consequences</a:t>
            </a:r>
          </a:p>
          <a:p>
            <a:pPr lvl="2"/>
            <a:r>
              <a:rPr lang="en-US" dirty="0" smtClean="0"/>
              <a:t>Remote code execution, data compromise, security bypass</a:t>
            </a:r>
          </a:p>
          <a:p>
            <a:pPr lvl="1"/>
            <a:r>
              <a:rPr lang="en-US" dirty="0" smtClean="0"/>
              <a:t>Easy to find</a:t>
            </a:r>
          </a:p>
          <a:p>
            <a:pPr lvl="1"/>
            <a:r>
              <a:rPr lang="en-US" dirty="0" smtClean="0"/>
              <a:t>Easy to write exploit code</a:t>
            </a:r>
          </a:p>
          <a:p>
            <a:pPr lvl="1"/>
            <a:r>
              <a:rPr lang="en-US" dirty="0" smtClean="0"/>
              <a:t>Has had a white paper or two written about it</a:t>
            </a:r>
          </a:p>
          <a:p>
            <a:pPr lvl="1"/>
            <a:r>
              <a:rPr lang="en-US" dirty="0" smtClean="0"/>
              <a:t>Has hit very popular software</a:t>
            </a:r>
          </a:p>
          <a:p>
            <a:r>
              <a:rPr lang="en-US" dirty="0" smtClean="0"/>
              <a:t>Past examples: buffer overflows, format strings, SQL injection, PHP file inclusion, XSS, CSRF</a:t>
            </a:r>
          </a:p>
        </p:txBody>
      </p:sp>
      <p:sp>
        <p:nvSpPr>
          <p:cNvPr id="4" name="TextBox 3"/>
          <p:cNvSpPr txBox="1"/>
          <p:nvPr/>
        </p:nvSpPr>
        <p:spPr>
          <a:xfrm>
            <a:off x="1295400" y="5867400"/>
            <a:ext cx="6705600"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b="1" dirty="0" smtClean="0">
                <a:solidFill>
                  <a:schemeClr val="tx1"/>
                </a:solidFill>
              </a:rPr>
              <a:t>Generally there seems to be at least a 2-year lag time between first discovery and rampant exploitation.  Exception: format strings.</a:t>
            </a:r>
            <a:endParaRPr lang="en-US" b="1" dirty="0">
              <a:solidFill>
                <a:schemeClr val="tx1"/>
              </a:solidFill>
            </a:endParaRPr>
          </a:p>
        </p:txBody>
      </p:sp>
    </p:spTree>
    <p:extLst>
      <p:ext uri="{BB962C8B-B14F-4D97-AF65-F5344CB8AC3E}">
        <p14:creationId xmlns:p14="http://schemas.microsoft.com/office/powerpoint/2010/main" val="169672518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Confirmation </a:t>
            </a:r>
            <a:r>
              <a:rPr lang="en-US" dirty="0" smtClean="0"/>
              <a:t>bias</a:t>
            </a:r>
            <a:endParaRPr lang="en-US" dirty="0"/>
          </a:p>
        </p:txBody>
      </p:sp>
      <p:sp>
        <p:nvSpPr>
          <p:cNvPr id="3" name="Content Placeholder 2"/>
          <p:cNvSpPr>
            <a:spLocks noGrp="1"/>
          </p:cNvSpPr>
          <p:nvPr>
            <p:ph idx="1"/>
          </p:nvPr>
        </p:nvSpPr>
        <p:spPr/>
        <p:txBody>
          <a:bodyPr/>
          <a:lstStyle/>
          <a:p>
            <a:r>
              <a:rPr lang="en-US" dirty="0" smtClean="0"/>
              <a:t>Omitting this notion because it’s a cognitive bias, not statistical</a:t>
            </a:r>
          </a:p>
          <a:p>
            <a:r>
              <a:rPr lang="en-US" dirty="0" smtClean="0"/>
              <a:t>“</a:t>
            </a:r>
            <a:r>
              <a:rPr lang="en-US" dirty="0"/>
              <a:t>tendency of people to favor information that confirms their beliefs or </a:t>
            </a:r>
            <a:r>
              <a:rPr lang="en-US" dirty="0" smtClean="0"/>
              <a:t>hypotheses”</a:t>
            </a:r>
          </a:p>
          <a:p>
            <a:pPr lvl="1"/>
            <a:r>
              <a:rPr lang="en-US" dirty="0" smtClean="0"/>
              <a:t>“Unbreakable” Oracle and David Litchfield</a:t>
            </a:r>
          </a:p>
          <a:p>
            <a:pPr lvl="1"/>
            <a:r>
              <a:rPr lang="en-US" dirty="0" smtClean="0"/>
              <a:t>“[X] is more secure than [Y]”!!</a:t>
            </a:r>
            <a:endParaRPr lang="en-US" dirty="0"/>
          </a:p>
        </p:txBody>
      </p:sp>
    </p:spTree>
    <p:extLst>
      <p:ext uri="{BB962C8B-B14F-4D97-AF65-F5344CB8AC3E}">
        <p14:creationId xmlns:p14="http://schemas.microsoft.com/office/powerpoint/2010/main" val="238182550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 Disclosure Practices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2282707"/>
              </p:ext>
            </p:extLst>
          </p:nvPr>
        </p:nvGraphicFramePr>
        <p:xfrm>
          <a:off x="381000" y="1295400"/>
          <a:ext cx="7924801" cy="4511039"/>
        </p:xfrm>
        <a:graphic>
          <a:graphicData uri="http://schemas.openxmlformats.org/drawingml/2006/table">
            <a:tbl>
              <a:tblPr firstRow="1" bandRow="1">
                <a:tableStyleId>{5C22544A-7EE6-4342-B048-85BDC9FD1C3A}</a:tableStyleId>
              </a:tblPr>
              <a:tblGrid>
                <a:gridCol w="1181768"/>
                <a:gridCol w="625642"/>
                <a:gridCol w="478590"/>
                <a:gridCol w="800501"/>
                <a:gridCol w="597836"/>
                <a:gridCol w="764674"/>
                <a:gridCol w="556126"/>
                <a:gridCol w="764674"/>
                <a:gridCol w="764674"/>
                <a:gridCol w="695158"/>
                <a:gridCol w="695158"/>
              </a:tblGrid>
              <a:tr h="533399">
                <a:tc>
                  <a:txBody>
                    <a:bodyPr/>
                    <a:lstStyle/>
                    <a:p>
                      <a:endParaRPr lang="en-US" sz="1400" baseline="0" dirty="0"/>
                    </a:p>
                  </a:txBody>
                  <a:tcPr/>
                </a:tc>
                <a:tc>
                  <a:txBody>
                    <a:bodyPr/>
                    <a:lstStyle/>
                    <a:p>
                      <a:r>
                        <a:rPr lang="en-US" sz="1400" baseline="0" dirty="0" smtClean="0"/>
                        <a:t>Red Hat</a:t>
                      </a:r>
                      <a:endParaRPr lang="en-US" sz="1400" baseline="0" dirty="0"/>
                    </a:p>
                  </a:txBody>
                  <a:tcPr/>
                </a:tc>
                <a:tc>
                  <a:txBody>
                    <a:bodyPr/>
                    <a:lstStyle/>
                    <a:p>
                      <a:r>
                        <a:rPr lang="en-US" sz="1400" baseline="0" dirty="0" smtClean="0"/>
                        <a:t>Mozilla</a:t>
                      </a:r>
                      <a:endParaRPr lang="en-US" sz="1400" baseline="0" dirty="0"/>
                    </a:p>
                  </a:txBody>
                  <a:tcPr/>
                </a:tc>
                <a:tc>
                  <a:txBody>
                    <a:bodyPr/>
                    <a:lstStyle/>
                    <a:p>
                      <a:r>
                        <a:rPr lang="en-US" sz="1400" baseline="0" dirty="0" smtClean="0"/>
                        <a:t>Google</a:t>
                      </a:r>
                      <a:endParaRPr lang="en-US" sz="1400" baseline="0" dirty="0"/>
                    </a:p>
                  </a:txBody>
                  <a:tcPr/>
                </a:tc>
                <a:tc>
                  <a:txBody>
                    <a:bodyPr/>
                    <a:lstStyle/>
                    <a:p>
                      <a:r>
                        <a:rPr lang="en-US" sz="1400" baseline="0" dirty="0" smtClean="0"/>
                        <a:t>MS</a:t>
                      </a:r>
                      <a:endParaRPr lang="en-US" sz="1400" baseline="0" dirty="0"/>
                    </a:p>
                  </a:txBody>
                  <a:tcPr/>
                </a:tc>
                <a:tc>
                  <a:txBody>
                    <a:bodyPr/>
                    <a:lstStyle/>
                    <a:p>
                      <a:r>
                        <a:rPr lang="en-US" sz="1400" baseline="0" dirty="0" smtClean="0"/>
                        <a:t>Juniper</a:t>
                      </a:r>
                      <a:endParaRPr lang="en-US" sz="1400" baseline="0" dirty="0"/>
                    </a:p>
                  </a:txBody>
                  <a:tcPr/>
                </a:tc>
                <a:tc>
                  <a:txBody>
                    <a:bodyPr/>
                    <a:lstStyle/>
                    <a:p>
                      <a:r>
                        <a:rPr lang="en-US" sz="1400" baseline="0" dirty="0" smtClean="0"/>
                        <a:t>HP</a:t>
                      </a:r>
                      <a:endParaRPr lang="en-US" sz="1400" baseline="0" dirty="0"/>
                    </a:p>
                  </a:txBody>
                  <a:tcPr/>
                </a:tc>
                <a:tc>
                  <a:txBody>
                    <a:bodyPr/>
                    <a:lstStyle/>
                    <a:p>
                      <a:r>
                        <a:rPr lang="en-US" sz="1400" baseline="0" dirty="0" smtClean="0"/>
                        <a:t>Oracle</a:t>
                      </a:r>
                      <a:endParaRPr lang="en-US" sz="1400" baseline="0" dirty="0"/>
                    </a:p>
                  </a:txBody>
                  <a:tcPr/>
                </a:tc>
                <a:tc>
                  <a:txBody>
                    <a:bodyPr/>
                    <a:lstStyle/>
                    <a:p>
                      <a:r>
                        <a:rPr lang="en-US" sz="1400" baseline="0" dirty="0" smtClean="0"/>
                        <a:t>Adobe?</a:t>
                      </a:r>
                      <a:endParaRPr lang="en-US" sz="1400" baseline="0" dirty="0"/>
                    </a:p>
                  </a:txBody>
                  <a:tcPr/>
                </a:tc>
                <a:tc>
                  <a:txBody>
                    <a:bodyPr/>
                    <a:lstStyle/>
                    <a:p>
                      <a:r>
                        <a:rPr lang="en-US" sz="1400" baseline="0" dirty="0" smtClean="0"/>
                        <a:t>Cisco</a:t>
                      </a:r>
                      <a:endParaRPr lang="en-US" sz="1400" baseline="0" dirty="0"/>
                    </a:p>
                  </a:txBody>
                  <a:tcPr/>
                </a:tc>
                <a:tc>
                  <a:txBody>
                    <a:bodyPr/>
                    <a:lstStyle/>
                    <a:p>
                      <a:r>
                        <a:rPr lang="en-US" sz="1400" baseline="0" dirty="0" smtClean="0"/>
                        <a:t>Apple</a:t>
                      </a:r>
                      <a:endParaRPr lang="en-US" sz="1400" baseline="0" dirty="0"/>
                    </a:p>
                  </a:txBody>
                  <a:tcPr/>
                </a:tc>
              </a:tr>
              <a:tr h="685801">
                <a:tc>
                  <a:txBody>
                    <a:bodyPr/>
                    <a:lstStyle/>
                    <a:p>
                      <a:r>
                        <a:rPr lang="en-US" sz="1600" dirty="0" smtClean="0"/>
                        <a:t>Own</a:t>
                      </a:r>
                      <a:r>
                        <a:rPr lang="en-US" sz="1600" baseline="0" dirty="0" smtClean="0"/>
                        <a:t> discoveries</a:t>
                      </a:r>
                      <a:endParaRPr lang="en-US" sz="1600" dirty="0"/>
                    </a:p>
                  </a:txBody>
                  <a:tcPr/>
                </a:tc>
                <a:tc>
                  <a:txBody>
                    <a:bodyPr/>
                    <a:lstStyle/>
                    <a:p>
                      <a:r>
                        <a:rPr lang="en-US" dirty="0" smtClean="0"/>
                        <a:t>Y</a:t>
                      </a:r>
                      <a:endParaRPr lang="en-US" dirty="0"/>
                    </a:p>
                  </a:txBody>
                  <a:tcPr/>
                </a:tc>
                <a:tc>
                  <a:txBody>
                    <a:bodyPr/>
                    <a:lstStyle/>
                    <a:p>
                      <a:r>
                        <a:rPr lang="en-US" dirty="0" smtClean="0"/>
                        <a:t>Y</a:t>
                      </a:r>
                      <a:endParaRPr lang="en-US" dirty="0"/>
                    </a:p>
                  </a:txBody>
                  <a:tcPr/>
                </a:tc>
                <a:tc>
                  <a:txBody>
                    <a:bodyPr/>
                    <a:lstStyle/>
                    <a:p>
                      <a:r>
                        <a:rPr lang="en-US" dirty="0" smtClean="0"/>
                        <a:t>Y</a:t>
                      </a:r>
                      <a:endParaRPr lang="en-US" dirty="0"/>
                    </a:p>
                  </a:txBody>
                  <a:tcPr/>
                </a:tc>
                <a:tc>
                  <a:txBody>
                    <a:bodyPr/>
                    <a:lstStyle/>
                    <a:p>
                      <a:r>
                        <a:rPr lang="en-US" dirty="0" smtClean="0"/>
                        <a:t>N</a:t>
                      </a:r>
                      <a:endParaRPr lang="en-US" dirty="0"/>
                    </a:p>
                  </a:txBody>
                  <a:tcPr/>
                </a:tc>
                <a:tc>
                  <a:txBody>
                    <a:bodyPr/>
                    <a:lstStyle/>
                    <a:p>
                      <a:r>
                        <a:rPr lang="en-US" dirty="0" smtClean="0"/>
                        <a:t>No/Yes?</a:t>
                      </a:r>
                      <a:endParaRPr lang="en-US" dirty="0"/>
                    </a:p>
                  </a:txBody>
                  <a:tcPr/>
                </a:tc>
                <a:tc>
                  <a:txBody>
                    <a:bodyPr/>
                    <a:lstStyle/>
                    <a:p>
                      <a:endParaRPr lang="en-US" dirty="0"/>
                    </a:p>
                  </a:txBody>
                  <a:tcPr/>
                </a:tc>
                <a:tc>
                  <a:txBody>
                    <a:bodyPr/>
                    <a:lstStyle/>
                    <a:p>
                      <a:r>
                        <a:rPr lang="en-US" dirty="0" smtClean="0"/>
                        <a:t>Y</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457200">
                <a:tc>
                  <a:txBody>
                    <a:bodyPr/>
                    <a:lstStyle/>
                    <a:p>
                      <a:r>
                        <a:rPr lang="en-US" sz="1600" dirty="0" smtClean="0"/>
                        <a:t>Low-severity</a:t>
                      </a:r>
                      <a:endParaRPr lang="en-US" sz="1600" dirty="0"/>
                    </a:p>
                  </a:txBody>
                  <a:tcPr/>
                </a:tc>
                <a:tc>
                  <a:txBody>
                    <a:bodyPr/>
                    <a:lstStyle/>
                    <a:p>
                      <a:r>
                        <a:rPr lang="en-US" dirty="0" smtClean="0"/>
                        <a:t>Y</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Y</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457200">
                <a:tc>
                  <a:txBody>
                    <a:bodyPr/>
                    <a:lstStyle/>
                    <a:p>
                      <a:r>
                        <a:rPr lang="en-US" sz="1600" dirty="0" smtClean="0"/>
                        <a:t>Tech details</a:t>
                      </a:r>
                      <a:endParaRPr lang="en-US" sz="1600" dirty="0"/>
                    </a:p>
                  </a:txBody>
                  <a:tcPr/>
                </a:tc>
                <a:tc>
                  <a:txBody>
                    <a:bodyPr/>
                    <a:lstStyle/>
                    <a:p>
                      <a:r>
                        <a:rPr lang="en-US" dirty="0" smtClean="0"/>
                        <a:t>Y</a:t>
                      </a:r>
                      <a:endParaRPr lang="en-US" dirty="0"/>
                    </a:p>
                  </a:txBody>
                  <a:tcPr/>
                </a:tc>
                <a:tc>
                  <a:txBody>
                    <a:bodyPr/>
                    <a:lstStyle/>
                    <a:p>
                      <a:r>
                        <a:rPr lang="en-US" dirty="0" smtClean="0"/>
                        <a:t>Y</a:t>
                      </a:r>
                      <a:endParaRPr lang="en-US" dirty="0"/>
                    </a:p>
                  </a:txBody>
                  <a:tcPr/>
                </a:tc>
                <a:tc>
                  <a:txBody>
                    <a:bodyPr/>
                    <a:lstStyle/>
                    <a:p>
                      <a:r>
                        <a:rPr lang="en-US" dirty="0" smtClean="0"/>
                        <a:t>Meh</a:t>
                      </a:r>
                      <a:endParaRPr lang="en-US" dirty="0"/>
                    </a:p>
                  </a:txBody>
                  <a:tcPr/>
                </a:tc>
                <a:tc>
                  <a:txBody>
                    <a:bodyPr/>
                    <a:lstStyle/>
                    <a:p>
                      <a:r>
                        <a:rPr lang="en-US" sz="1600" dirty="0" smtClean="0"/>
                        <a:t>Meh</a:t>
                      </a:r>
                      <a:endParaRPr lang="en-US" sz="1600" dirty="0"/>
                    </a:p>
                  </a:txBody>
                  <a:tcPr/>
                </a:tc>
                <a:tc>
                  <a:txBody>
                    <a:bodyPr/>
                    <a:lstStyle/>
                    <a:p>
                      <a:r>
                        <a:rPr lang="en-US" dirty="0" err="1" smtClean="0"/>
                        <a:t>Meh</a:t>
                      </a:r>
                      <a:endParaRPr lang="en-US" dirty="0"/>
                    </a:p>
                  </a:txBody>
                  <a:tcPr/>
                </a:tc>
                <a:tc>
                  <a:txBody>
                    <a:bodyPr/>
                    <a:lstStyle/>
                    <a:p>
                      <a:r>
                        <a:rPr lang="en-US" dirty="0" smtClean="0"/>
                        <a:t>N</a:t>
                      </a:r>
                      <a:endParaRPr lang="en-US" dirty="0"/>
                    </a:p>
                  </a:txBody>
                  <a:tcPr/>
                </a:tc>
                <a:tc>
                  <a:txBody>
                    <a:bodyPr/>
                    <a:lstStyle/>
                    <a:p>
                      <a:r>
                        <a:rPr lang="en-US" dirty="0" smtClean="0"/>
                        <a:t>N</a:t>
                      </a:r>
                      <a:endParaRPr lang="en-US" dirty="0"/>
                    </a:p>
                  </a:txBody>
                  <a:tcPr/>
                </a:tc>
                <a:tc>
                  <a:txBody>
                    <a:bodyPr/>
                    <a:lstStyle/>
                    <a:p>
                      <a:r>
                        <a:rPr lang="en-US" dirty="0" smtClean="0"/>
                        <a:t>Meh</a:t>
                      </a:r>
                      <a:endParaRPr lang="en-US" dirty="0"/>
                    </a:p>
                  </a:txBody>
                  <a:tcPr/>
                </a:tc>
                <a:tc>
                  <a:txBody>
                    <a:bodyPr/>
                    <a:lstStyle/>
                    <a:p>
                      <a:r>
                        <a:rPr lang="en-US" dirty="0" smtClean="0"/>
                        <a:t>Y</a:t>
                      </a:r>
                      <a:endParaRPr lang="en-US" dirty="0"/>
                    </a:p>
                  </a:txBody>
                  <a:tcPr/>
                </a:tc>
                <a:tc>
                  <a:txBody>
                    <a:bodyPr/>
                    <a:lstStyle/>
                    <a:p>
                      <a:r>
                        <a:rPr lang="en-US" dirty="0" smtClean="0"/>
                        <a:t>Y</a:t>
                      </a:r>
                      <a:endParaRPr lang="en-US" dirty="0"/>
                    </a:p>
                  </a:txBody>
                  <a:tcPr/>
                </a:tc>
              </a:tr>
              <a:tr h="457200">
                <a:tc>
                  <a:txBody>
                    <a:bodyPr/>
                    <a:lstStyle/>
                    <a:p>
                      <a:r>
                        <a:rPr lang="en-US" sz="1600" dirty="0" smtClean="0"/>
                        <a:t>EZ public</a:t>
                      </a:r>
                      <a:r>
                        <a:rPr lang="en-US" sz="1600" baseline="0" dirty="0" smtClean="0"/>
                        <a:t> </a:t>
                      </a:r>
                      <a:r>
                        <a:rPr lang="en-US" sz="1600" baseline="0" dirty="0" err="1" smtClean="0"/>
                        <a:t>adv</a:t>
                      </a:r>
                      <a:r>
                        <a:rPr lang="en-US" sz="1600" baseline="0" dirty="0" smtClean="0"/>
                        <a:t> access</a:t>
                      </a:r>
                      <a:endParaRPr lang="en-US" sz="1600" dirty="0"/>
                    </a:p>
                  </a:txBody>
                  <a:tcPr/>
                </a:tc>
                <a:tc>
                  <a:txBody>
                    <a:bodyPr/>
                    <a:lstStyle/>
                    <a:p>
                      <a:r>
                        <a:rPr lang="en-US" dirty="0" smtClean="0"/>
                        <a:t>Y</a:t>
                      </a:r>
                      <a:endParaRPr lang="en-US" dirty="0"/>
                    </a:p>
                  </a:txBody>
                  <a:tcPr/>
                </a:tc>
                <a:tc>
                  <a:txBody>
                    <a:bodyPr/>
                    <a:lstStyle/>
                    <a:p>
                      <a:r>
                        <a:rPr lang="en-US" dirty="0" smtClean="0"/>
                        <a:t>Y</a:t>
                      </a:r>
                      <a:endParaRPr lang="en-US" dirty="0"/>
                    </a:p>
                  </a:txBody>
                  <a:tcPr/>
                </a:tc>
                <a:tc>
                  <a:txBody>
                    <a:bodyPr/>
                    <a:lstStyle/>
                    <a:p>
                      <a:r>
                        <a:rPr lang="en-US" dirty="0" smtClean="0"/>
                        <a:t>-</a:t>
                      </a:r>
                      <a:endParaRPr lang="en-US" dirty="0"/>
                    </a:p>
                  </a:txBody>
                  <a:tcPr/>
                </a:tc>
                <a:tc>
                  <a:txBody>
                    <a:bodyPr/>
                    <a:lstStyle/>
                    <a:p>
                      <a:r>
                        <a:rPr lang="en-US" dirty="0" smtClean="0"/>
                        <a:t>Y</a:t>
                      </a:r>
                      <a:endParaRPr lang="en-US" dirty="0"/>
                    </a:p>
                  </a:txBody>
                  <a:tcPr/>
                </a:tc>
                <a:tc>
                  <a:txBody>
                    <a:bodyPr/>
                    <a:lstStyle/>
                    <a:p>
                      <a:r>
                        <a:rPr lang="en-US" b="1" dirty="0" smtClean="0">
                          <a:solidFill>
                            <a:srgbClr val="FF0000"/>
                          </a:solidFill>
                        </a:rPr>
                        <a:t>No/Yes</a:t>
                      </a:r>
                      <a:endParaRPr lang="en-US" b="1" dirty="0">
                        <a:solidFill>
                          <a:srgbClr val="FF0000"/>
                        </a:solidFill>
                      </a:endParaRPr>
                    </a:p>
                  </a:txBody>
                  <a:tcPr/>
                </a:tc>
                <a:tc>
                  <a:txBody>
                    <a:bodyPr/>
                    <a:lstStyle/>
                    <a:p>
                      <a:r>
                        <a:rPr lang="en-US" dirty="0" smtClean="0"/>
                        <a:t>Y</a:t>
                      </a:r>
                      <a:endParaRPr lang="en-US" dirty="0"/>
                    </a:p>
                  </a:txBody>
                  <a:tcPr/>
                </a:tc>
                <a:tc>
                  <a:txBody>
                    <a:bodyPr/>
                    <a:lstStyle/>
                    <a:p>
                      <a:r>
                        <a:rPr lang="en-US" dirty="0" smtClean="0"/>
                        <a:t>Y</a:t>
                      </a:r>
                      <a:endParaRPr lang="en-US" dirty="0"/>
                    </a:p>
                  </a:txBody>
                  <a:tcPr/>
                </a:tc>
                <a:tc>
                  <a:txBody>
                    <a:bodyPr/>
                    <a:lstStyle/>
                    <a:p>
                      <a:r>
                        <a:rPr lang="en-US" dirty="0" smtClean="0"/>
                        <a:t>Y</a:t>
                      </a:r>
                      <a:endParaRPr lang="en-US" dirty="0"/>
                    </a:p>
                  </a:txBody>
                  <a:tcPr/>
                </a:tc>
                <a:tc>
                  <a:txBody>
                    <a:bodyPr/>
                    <a:lstStyle/>
                    <a:p>
                      <a:r>
                        <a:rPr lang="en-US" dirty="0" smtClean="0"/>
                        <a:t>Y</a:t>
                      </a:r>
                      <a:endParaRPr lang="en-US" dirty="0"/>
                    </a:p>
                  </a:txBody>
                  <a:tcPr/>
                </a:tc>
                <a:tc>
                  <a:txBody>
                    <a:bodyPr/>
                    <a:lstStyle/>
                    <a:p>
                      <a:r>
                        <a:rPr lang="en-US" dirty="0" smtClean="0"/>
                        <a:t>Y</a:t>
                      </a:r>
                      <a:endParaRPr lang="en-US" dirty="0"/>
                    </a:p>
                  </a:txBody>
                  <a:tcPr/>
                </a:tc>
              </a:tr>
              <a:tr h="609599">
                <a:tc>
                  <a:txBody>
                    <a:bodyPr/>
                    <a:lstStyle/>
                    <a:p>
                      <a:r>
                        <a:rPr lang="en-US" sz="1600" dirty="0" smtClean="0"/>
                        <a:t>Public</a:t>
                      </a:r>
                      <a:r>
                        <a:rPr lang="en-US" sz="1600" baseline="0" dirty="0" smtClean="0"/>
                        <a:t> 0day comment </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Yes</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c>
                  <a:txBody>
                    <a:bodyPr/>
                    <a:lstStyle/>
                    <a:p>
                      <a:endParaRPr lang="en-US" dirty="0"/>
                    </a:p>
                  </a:txBody>
                  <a:tcPr/>
                </a:tc>
                <a:tc>
                  <a:txBody>
                    <a:bodyPr/>
                    <a:lstStyle/>
                    <a:p>
                      <a:r>
                        <a:rPr lang="en-US" dirty="0" smtClean="0"/>
                        <a:t>No</a:t>
                      </a:r>
                      <a:endParaRPr lang="en-US" dirty="0"/>
                    </a:p>
                  </a:txBody>
                  <a:tcPr/>
                </a:tc>
              </a:tr>
              <a:tr h="333476">
                <a:tc>
                  <a:txBody>
                    <a:bodyPr/>
                    <a:lstStyle/>
                    <a:p>
                      <a:r>
                        <a:rPr lang="en-US" sz="1600" dirty="0" smtClean="0"/>
                        <a:t>Cross-refs</a:t>
                      </a:r>
                      <a:endParaRPr lang="en-US" sz="1600" dirty="0"/>
                    </a:p>
                  </a:txBody>
                  <a:tcPr/>
                </a:tc>
                <a:tc>
                  <a:txBody>
                    <a:bodyPr/>
                    <a:lstStyle/>
                    <a:p>
                      <a:r>
                        <a:rPr lang="en-US" dirty="0" smtClean="0"/>
                        <a:t>Y</a:t>
                      </a:r>
                      <a:endParaRPr lang="en-US" dirty="0"/>
                    </a:p>
                  </a:txBody>
                  <a:tcPr/>
                </a:tc>
                <a:tc>
                  <a:txBody>
                    <a:bodyPr/>
                    <a:lstStyle/>
                    <a:p>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r>
              <a:tr h="333476">
                <a:tc>
                  <a:txBody>
                    <a:bodyPr/>
                    <a:lstStyle/>
                    <a:p>
                      <a:r>
                        <a:rPr lang="en-US" sz="1600" dirty="0" smtClean="0"/>
                        <a:t>Bug-level</a:t>
                      </a:r>
                      <a:r>
                        <a:rPr lang="en-US" sz="1600" baseline="0" dirty="0" smtClean="0"/>
                        <a:t> access</a:t>
                      </a:r>
                      <a:endParaRPr lang="en-US" sz="1600" dirty="0"/>
                    </a:p>
                  </a:txBody>
                  <a:tcPr/>
                </a:tc>
                <a:tc>
                  <a:txBody>
                    <a:bodyPr/>
                    <a:lstStyle/>
                    <a:p>
                      <a:r>
                        <a:rPr lang="en-US" dirty="0" smtClean="0"/>
                        <a:t>Yes</a:t>
                      </a:r>
                      <a:endParaRPr lang="en-US" dirty="0"/>
                    </a:p>
                  </a:txBody>
                  <a:tcPr/>
                </a:tc>
                <a:tc>
                  <a:txBody>
                    <a:bodyPr/>
                    <a:lstStyle/>
                    <a:p>
                      <a:r>
                        <a:rPr lang="en-US" dirty="0" smtClean="0"/>
                        <a:t>Ltd</a:t>
                      </a:r>
                      <a:endParaRPr lang="en-US" dirty="0"/>
                    </a:p>
                  </a:txBody>
                  <a:tcPr/>
                </a:tc>
                <a:tc>
                  <a:txBody>
                    <a:bodyPr/>
                    <a:lstStyle/>
                    <a:p>
                      <a:endParaRPr lang="en-US" dirty="0"/>
                    </a:p>
                  </a:txBody>
                  <a:tcPr/>
                </a:tc>
                <a:tc>
                  <a:txBody>
                    <a:bodyPr/>
                    <a:lstStyle/>
                    <a:p>
                      <a:r>
                        <a:rPr lang="en-US" dirty="0" err="1" smtClean="0"/>
                        <a:t>Priv</a:t>
                      </a:r>
                      <a:r>
                        <a:rPr lang="en-US" dirty="0" smtClean="0"/>
                        <a:t>?</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r>
                        <a:rPr lang="en-US" dirty="0" smtClean="0"/>
                        <a:t>Ltd</a:t>
                      </a:r>
                      <a:endParaRPr lang="en-US" dirty="0"/>
                    </a:p>
                  </a:txBody>
                  <a:tcPr/>
                </a:tc>
                <a:tc>
                  <a:txBody>
                    <a:bodyPr/>
                    <a:lstStyle/>
                    <a:p>
                      <a:r>
                        <a:rPr lang="en-US" dirty="0" smtClean="0"/>
                        <a:t>No</a:t>
                      </a:r>
                      <a:endParaRPr lang="en-US" dirty="0"/>
                    </a:p>
                  </a:txBody>
                  <a:tcPr/>
                </a:tc>
              </a:tr>
            </a:tbl>
          </a:graphicData>
        </a:graphic>
      </p:graphicFrame>
      <p:sp>
        <p:nvSpPr>
          <p:cNvPr id="5" name="TextBox 4"/>
          <p:cNvSpPr txBox="1"/>
          <p:nvPr/>
        </p:nvSpPr>
        <p:spPr>
          <a:xfrm>
            <a:off x="8229600" y="3913168"/>
            <a:ext cx="838200" cy="523220"/>
          </a:xfrm>
          <a:prstGeom prst="rect">
            <a:avLst/>
          </a:prstGeom>
          <a:noFill/>
        </p:spPr>
        <p:txBody>
          <a:bodyPr wrap="square" rtlCol="0">
            <a:spAutoFit/>
          </a:bodyPr>
          <a:lstStyle/>
          <a:p>
            <a:r>
              <a:rPr lang="en-US" sz="1400" dirty="0" smtClean="0">
                <a:solidFill>
                  <a:srgbClr val="FF0000"/>
                </a:solidFill>
              </a:rPr>
              <a:t>IBM is not EZ</a:t>
            </a:r>
            <a:endParaRPr lang="en-US" sz="1400" dirty="0">
              <a:solidFill>
                <a:srgbClr val="FF0000"/>
              </a:solidFill>
            </a:endParaRPr>
          </a:p>
        </p:txBody>
      </p:sp>
      <p:sp>
        <p:nvSpPr>
          <p:cNvPr id="6" name="TextBox 5"/>
          <p:cNvSpPr txBox="1"/>
          <p:nvPr/>
        </p:nvSpPr>
        <p:spPr>
          <a:xfrm>
            <a:off x="8021256" y="3266837"/>
            <a:ext cx="1066800" cy="523220"/>
          </a:xfrm>
          <a:prstGeom prst="rect">
            <a:avLst/>
          </a:prstGeom>
          <a:noFill/>
        </p:spPr>
        <p:txBody>
          <a:bodyPr wrap="square" rtlCol="0">
            <a:spAutoFit/>
          </a:bodyPr>
          <a:lstStyle/>
          <a:p>
            <a:r>
              <a:rPr lang="en-US" sz="1400" dirty="0" smtClean="0">
                <a:solidFill>
                  <a:srgbClr val="FF0000"/>
                </a:solidFill>
              </a:rPr>
              <a:t>Affects counting</a:t>
            </a:r>
            <a:endParaRPr lang="en-US" sz="1400" dirty="0">
              <a:solidFill>
                <a:srgbClr val="FF0000"/>
              </a:solidFill>
            </a:endParaRPr>
          </a:p>
        </p:txBody>
      </p:sp>
      <p:sp>
        <p:nvSpPr>
          <p:cNvPr id="7" name="TextBox 6"/>
          <p:cNvSpPr txBox="1"/>
          <p:nvPr/>
        </p:nvSpPr>
        <p:spPr>
          <a:xfrm>
            <a:off x="8109513" y="4458611"/>
            <a:ext cx="1066800" cy="523220"/>
          </a:xfrm>
          <a:prstGeom prst="rect">
            <a:avLst/>
          </a:prstGeom>
          <a:noFill/>
        </p:spPr>
        <p:txBody>
          <a:bodyPr wrap="square" rtlCol="0">
            <a:spAutoFit/>
          </a:bodyPr>
          <a:lstStyle/>
          <a:p>
            <a:r>
              <a:rPr lang="en-US" sz="1400" dirty="0" smtClean="0">
                <a:solidFill>
                  <a:srgbClr val="FF0000"/>
                </a:solidFill>
              </a:rPr>
              <a:t>Affects accuracy</a:t>
            </a:r>
            <a:endParaRPr lang="en-US" sz="1400" dirty="0">
              <a:solidFill>
                <a:srgbClr val="FF0000"/>
              </a:solidFill>
            </a:endParaRPr>
          </a:p>
        </p:txBody>
      </p:sp>
      <p:sp>
        <p:nvSpPr>
          <p:cNvPr id="8" name="TextBox 7"/>
          <p:cNvSpPr txBox="1"/>
          <p:nvPr/>
        </p:nvSpPr>
        <p:spPr>
          <a:xfrm>
            <a:off x="8115300" y="5019449"/>
            <a:ext cx="1066800" cy="523220"/>
          </a:xfrm>
          <a:prstGeom prst="rect">
            <a:avLst/>
          </a:prstGeom>
          <a:noFill/>
        </p:spPr>
        <p:txBody>
          <a:bodyPr wrap="square" rtlCol="0">
            <a:spAutoFit/>
          </a:bodyPr>
          <a:lstStyle/>
          <a:p>
            <a:r>
              <a:rPr lang="en-US" sz="1400" dirty="0" smtClean="0">
                <a:solidFill>
                  <a:srgbClr val="FF0000"/>
                </a:solidFill>
              </a:rPr>
              <a:t>Accuracy/ dupes</a:t>
            </a:r>
            <a:endParaRPr lang="en-US" sz="1400" dirty="0">
              <a:solidFill>
                <a:srgbClr val="FF0000"/>
              </a:solidFill>
            </a:endParaRPr>
          </a:p>
        </p:txBody>
      </p:sp>
      <p:sp>
        <p:nvSpPr>
          <p:cNvPr id="9" name="TextBox 8"/>
          <p:cNvSpPr txBox="1"/>
          <p:nvPr/>
        </p:nvSpPr>
        <p:spPr>
          <a:xfrm>
            <a:off x="8077200" y="5583890"/>
            <a:ext cx="1066800" cy="307777"/>
          </a:xfrm>
          <a:prstGeom prst="rect">
            <a:avLst/>
          </a:prstGeom>
          <a:noFill/>
        </p:spPr>
        <p:txBody>
          <a:bodyPr wrap="square" rtlCol="0">
            <a:spAutoFit/>
          </a:bodyPr>
          <a:lstStyle/>
          <a:p>
            <a:r>
              <a:rPr lang="en-US" sz="1400" dirty="0" smtClean="0">
                <a:solidFill>
                  <a:srgbClr val="FF0000"/>
                </a:solidFill>
              </a:rPr>
              <a:t>Accuracy</a:t>
            </a:r>
            <a:endParaRPr lang="en-US" sz="1400" dirty="0">
              <a:solidFill>
                <a:srgbClr val="FF0000"/>
              </a:solidFill>
            </a:endParaRPr>
          </a:p>
        </p:txBody>
      </p:sp>
      <p:sp>
        <p:nvSpPr>
          <p:cNvPr id="10" name="TextBox 9"/>
          <p:cNvSpPr txBox="1"/>
          <p:nvPr/>
        </p:nvSpPr>
        <p:spPr>
          <a:xfrm>
            <a:off x="8115300" y="2808516"/>
            <a:ext cx="1066800" cy="523220"/>
          </a:xfrm>
          <a:prstGeom prst="rect">
            <a:avLst/>
          </a:prstGeom>
          <a:noFill/>
        </p:spPr>
        <p:txBody>
          <a:bodyPr wrap="square" rtlCol="0">
            <a:spAutoFit/>
          </a:bodyPr>
          <a:lstStyle/>
          <a:p>
            <a:r>
              <a:rPr lang="en-US" sz="1400" dirty="0" smtClean="0">
                <a:solidFill>
                  <a:srgbClr val="FF0000"/>
                </a:solidFill>
              </a:rPr>
              <a:t>Counting/Severity</a:t>
            </a:r>
            <a:endParaRPr lang="en-US" sz="1400" dirty="0">
              <a:solidFill>
                <a:srgbClr val="FF0000"/>
              </a:solidFill>
            </a:endParaRPr>
          </a:p>
        </p:txBody>
      </p:sp>
      <p:sp>
        <p:nvSpPr>
          <p:cNvPr id="11" name="TextBox 10"/>
          <p:cNvSpPr txBox="1"/>
          <p:nvPr/>
        </p:nvSpPr>
        <p:spPr>
          <a:xfrm>
            <a:off x="8115300" y="2162185"/>
            <a:ext cx="1066800" cy="307777"/>
          </a:xfrm>
          <a:prstGeom prst="rect">
            <a:avLst/>
          </a:prstGeom>
          <a:noFill/>
        </p:spPr>
        <p:txBody>
          <a:bodyPr wrap="square" rtlCol="0">
            <a:spAutoFit/>
          </a:bodyPr>
          <a:lstStyle/>
          <a:p>
            <a:r>
              <a:rPr lang="en-US" sz="1400" dirty="0" smtClean="0">
                <a:solidFill>
                  <a:srgbClr val="FF0000"/>
                </a:solidFill>
              </a:rPr>
              <a:t>Counting</a:t>
            </a:r>
            <a:endParaRPr lang="en-US" sz="1400" dirty="0">
              <a:solidFill>
                <a:srgbClr val="FF0000"/>
              </a:solidFill>
            </a:endParaRPr>
          </a:p>
        </p:txBody>
      </p:sp>
    </p:spTree>
    <p:extLst>
      <p:ext uri="{BB962C8B-B14F-4D97-AF65-F5344CB8AC3E}">
        <p14:creationId xmlns:p14="http://schemas.microsoft.com/office/powerpoint/2010/main" val="133089487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“Meta-analysis”</a:t>
            </a:r>
            <a:endParaRPr lang="en-US" dirty="0"/>
          </a:p>
        </p:txBody>
      </p:sp>
      <p:sp>
        <p:nvSpPr>
          <p:cNvPr id="3" name="Content Placeholder 2"/>
          <p:cNvSpPr>
            <a:spLocks noGrp="1"/>
          </p:cNvSpPr>
          <p:nvPr>
            <p:ph idx="1"/>
          </p:nvPr>
        </p:nvSpPr>
        <p:spPr/>
        <p:txBody>
          <a:bodyPr/>
          <a:lstStyle/>
          <a:p>
            <a:r>
              <a:rPr lang="en-US" dirty="0" smtClean="0"/>
              <a:t>“</a:t>
            </a:r>
            <a:r>
              <a:rPr lang="en-US" dirty="0"/>
              <a:t>methods focused on contrasting and combining results from different studies, in the hope of identifying patterns among study results, sources of disagreement among those results, or other interesting relationships that may come to light in the context of multiple </a:t>
            </a:r>
            <a:r>
              <a:rPr lang="en-US" dirty="0" smtClean="0"/>
              <a:t>studies”</a:t>
            </a:r>
          </a:p>
          <a:p>
            <a:endParaRPr lang="en-US" dirty="0"/>
          </a:p>
        </p:txBody>
      </p:sp>
    </p:spTree>
    <p:extLst>
      <p:ext uri="{BB962C8B-B14F-4D97-AF65-F5344CB8AC3E}">
        <p14:creationId xmlns:p14="http://schemas.microsoft.com/office/powerpoint/2010/main" val="414079940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Meta-Analysis</a:t>
            </a:r>
            <a:endParaRPr lang="en-US" dirty="0"/>
          </a:p>
        </p:txBody>
      </p:sp>
      <p:sp>
        <p:nvSpPr>
          <p:cNvPr id="3" name="Content Placeholder 2"/>
          <p:cNvSpPr>
            <a:spLocks noGrp="1"/>
          </p:cNvSpPr>
          <p:nvPr>
            <p:ph idx="1"/>
          </p:nvPr>
        </p:nvSpPr>
        <p:spPr/>
        <p:txBody>
          <a:bodyPr/>
          <a:lstStyle/>
          <a:p>
            <a:r>
              <a:rPr lang="en-US" dirty="0" smtClean="0"/>
              <a:t>(from </a:t>
            </a:r>
            <a:r>
              <a:rPr lang="en-US" dirty="0" err="1" smtClean="0"/>
              <a:t>wikipedia</a:t>
            </a:r>
            <a:r>
              <a:rPr lang="en-US" dirty="0" smtClean="0"/>
              <a:t>)</a:t>
            </a:r>
          </a:p>
          <a:p>
            <a:r>
              <a:rPr lang="en-US" dirty="0" smtClean="0"/>
              <a:t>…</a:t>
            </a:r>
          </a:p>
          <a:p>
            <a:r>
              <a:rPr lang="en-US" dirty="0"/>
              <a:t>Selection of </a:t>
            </a:r>
            <a:r>
              <a:rPr lang="en-US" dirty="0" smtClean="0"/>
              <a:t>studies … Based </a:t>
            </a:r>
            <a:r>
              <a:rPr lang="en-US" dirty="0"/>
              <a:t>on quality criteria, e.g. the requirement of randomization and blinding in a clinical trial</a:t>
            </a:r>
          </a:p>
          <a:p>
            <a:endParaRPr lang="en-US" dirty="0"/>
          </a:p>
        </p:txBody>
      </p:sp>
    </p:spTree>
    <p:extLst>
      <p:ext uri="{BB962C8B-B14F-4D97-AF65-F5344CB8AC3E}">
        <p14:creationId xmlns:p14="http://schemas.microsoft.com/office/powerpoint/2010/main" val="1719901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1010016.jpg"/>
          <p:cNvPicPr>
            <a:picLocks noChangeAspect="1"/>
          </p:cNvPicPr>
          <p:nvPr/>
        </p:nvPicPr>
        <p:blipFill>
          <a:blip r:embed="rId3" cstate="print"/>
          <a:stretch>
            <a:fillRect/>
          </a:stretch>
        </p:blipFill>
        <p:spPr>
          <a:xfrm>
            <a:off x="199986" y="794861"/>
            <a:ext cx="8744028" cy="5268279"/>
          </a:xfrm>
          <a:prstGeom prst="rect">
            <a:avLst/>
          </a:prstGeom>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Realization?</a:t>
            </a:r>
            <a:endParaRPr lang="en-US" dirty="0"/>
          </a:p>
        </p:txBody>
      </p:sp>
      <p:sp>
        <p:nvSpPr>
          <p:cNvPr id="3" name="Content Placeholder 2"/>
          <p:cNvSpPr>
            <a:spLocks noGrp="1"/>
          </p:cNvSpPr>
          <p:nvPr>
            <p:ph idx="1"/>
          </p:nvPr>
        </p:nvSpPr>
        <p:spPr/>
        <p:txBody>
          <a:bodyPr/>
          <a:lstStyle/>
          <a:p>
            <a:r>
              <a:rPr lang="en-US" dirty="0" smtClean="0"/>
              <a:t>Maintaining VDBs is like performing a meta-analysis on many sources, each with their own biases</a:t>
            </a:r>
          </a:p>
          <a:p>
            <a:r>
              <a:rPr lang="en-US" dirty="0" smtClean="0"/>
              <a:t>Using a VDB for large-scale </a:t>
            </a:r>
            <a:r>
              <a:rPr lang="en-US" dirty="0"/>
              <a:t>statistics </a:t>
            </a:r>
            <a:r>
              <a:rPr lang="en-US" dirty="0" smtClean="0"/>
              <a:t>is akin to a meta-meta-analysis</a:t>
            </a:r>
          </a:p>
          <a:p>
            <a:endParaRPr lang="en-US" dirty="0"/>
          </a:p>
        </p:txBody>
      </p:sp>
    </p:spTree>
    <p:extLst>
      <p:ext uri="{BB962C8B-B14F-4D97-AF65-F5344CB8AC3E}">
        <p14:creationId xmlns:p14="http://schemas.microsoft.com/office/powerpoint/2010/main" val="4579356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Practices in VDBs</a:t>
            </a:r>
            <a:endParaRPr lang="en-US" dirty="0"/>
          </a:p>
        </p:txBody>
      </p:sp>
      <p:sp>
        <p:nvSpPr>
          <p:cNvPr id="3" name="Content Placeholder 2"/>
          <p:cNvSpPr>
            <a:spLocks noGrp="1"/>
          </p:cNvSpPr>
          <p:nvPr>
            <p:ph idx="1"/>
          </p:nvPr>
        </p:nvSpPr>
        <p:spPr/>
        <p:txBody>
          <a:bodyPr/>
          <a:lstStyle/>
          <a:p>
            <a:r>
              <a:rPr lang="en-US" dirty="0"/>
              <a:t>VDBs </a:t>
            </a:r>
            <a:r>
              <a:rPr lang="en-US" dirty="0" smtClean="0"/>
              <a:t>typically try </a:t>
            </a:r>
            <a:r>
              <a:rPr lang="en-US" dirty="0"/>
              <a:t>to do large samples</a:t>
            </a:r>
          </a:p>
          <a:p>
            <a:pPr lvl="1"/>
            <a:r>
              <a:rPr lang="en-US" dirty="0" smtClean="0"/>
              <a:t>Typically, the intended population is “everything we can find”</a:t>
            </a:r>
            <a:endParaRPr lang="en-US" dirty="0"/>
          </a:p>
          <a:p>
            <a:pPr lvl="1"/>
            <a:r>
              <a:rPr lang="en-US" dirty="0"/>
              <a:t>All of us, collectively, still don’t know everything</a:t>
            </a:r>
          </a:p>
          <a:p>
            <a:r>
              <a:rPr lang="en-US" dirty="0"/>
              <a:t>Meta-analysis is comparing or combining samples from different entities</a:t>
            </a:r>
          </a:p>
          <a:p>
            <a:pPr lvl="1"/>
            <a:r>
              <a:rPr lang="en-US" dirty="0"/>
              <a:t>HA </a:t>
            </a:r>
            <a:r>
              <a:rPr lang="en-US" dirty="0" err="1"/>
              <a:t>ha</a:t>
            </a:r>
            <a:r>
              <a:rPr lang="en-US" dirty="0"/>
              <a:t> </a:t>
            </a:r>
            <a:r>
              <a:rPr lang="en-US" dirty="0" err="1"/>
              <a:t>ha</a:t>
            </a:r>
            <a:r>
              <a:rPr lang="en-US" dirty="0"/>
              <a:t> </a:t>
            </a:r>
            <a:r>
              <a:rPr lang="en-US" dirty="0" err="1"/>
              <a:t>ha</a:t>
            </a:r>
            <a:r>
              <a:rPr lang="en-US" dirty="0"/>
              <a:t> </a:t>
            </a:r>
            <a:r>
              <a:rPr lang="en-US" dirty="0" err="1" smtClean="0"/>
              <a:t>ha</a:t>
            </a:r>
            <a:endParaRPr lang="en-US" dirty="0"/>
          </a:p>
        </p:txBody>
      </p:sp>
    </p:spTree>
    <p:extLst>
      <p:ext uri="{BB962C8B-B14F-4D97-AF65-F5344CB8AC3E}">
        <p14:creationId xmlns:p14="http://schemas.microsoft.com/office/powerpoint/2010/main" val="243361624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a:t>
            </a:r>
            <a:r>
              <a:rPr lang="en-US" dirty="0" smtClean="0"/>
              <a:t>bias</a:t>
            </a:r>
            <a:endParaRPr lang="en-US" dirty="0"/>
          </a:p>
        </p:txBody>
      </p:sp>
      <p:sp>
        <p:nvSpPr>
          <p:cNvPr id="3" name="Content Placeholder 2"/>
          <p:cNvSpPr>
            <a:spLocks noGrp="1"/>
          </p:cNvSpPr>
          <p:nvPr>
            <p:ph idx="1"/>
          </p:nvPr>
        </p:nvSpPr>
        <p:spPr/>
        <p:txBody>
          <a:bodyPr/>
          <a:lstStyle/>
          <a:p>
            <a:r>
              <a:rPr lang="en-US" dirty="0"/>
              <a:t>“the results of elections, studies, polls, etc. become non-representative because the participants disproportionately possess certain traits which affect the </a:t>
            </a:r>
            <a:r>
              <a:rPr lang="en-US" dirty="0" smtClean="0"/>
              <a:t>outcome”</a:t>
            </a:r>
          </a:p>
          <a:p>
            <a:pPr lvl="1"/>
            <a:r>
              <a:rPr lang="en-US" dirty="0" smtClean="0"/>
              <a:t>Are major vendors “victims” of this?</a:t>
            </a:r>
          </a:p>
          <a:p>
            <a:r>
              <a:rPr lang="en-US" dirty="0" smtClean="0"/>
              <a:t>Individual researcher productivity</a:t>
            </a:r>
            <a:endParaRPr lang="en-US" dirty="0"/>
          </a:p>
        </p:txBody>
      </p:sp>
    </p:spTree>
    <p:extLst>
      <p:ext uri="{BB962C8B-B14F-4D97-AF65-F5344CB8AC3E}">
        <p14:creationId xmlns:p14="http://schemas.microsoft.com/office/powerpoint/2010/main" val="11523142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Epidemiology</a:t>
            </a:r>
            <a:r>
              <a:rPr lang="en-US" dirty="0"/>
              <a:t/>
            </a:r>
            <a:br>
              <a:rPr lang="en-US" dirty="0"/>
            </a:br>
            <a:r>
              <a:rPr lang="en-US" dirty="0" smtClean="0"/>
              <a:t>(Disease Research) Versus Vulnerability Research</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Blah </a:t>
            </a:r>
            <a:r>
              <a:rPr lang="en-US" dirty="0" err="1" smtClean="0"/>
              <a:t>blah</a:t>
            </a:r>
            <a:r>
              <a:rPr lang="en-US" dirty="0" smtClean="0"/>
              <a:t> </a:t>
            </a:r>
            <a:r>
              <a:rPr lang="en-US" dirty="0" err="1" smtClean="0"/>
              <a:t>blah</a:t>
            </a:r>
            <a:r>
              <a:rPr lang="en-US" dirty="0" smtClean="0"/>
              <a:t>, basic intro?</a:t>
            </a:r>
          </a:p>
          <a:p>
            <a:r>
              <a:rPr lang="en-US" dirty="0"/>
              <a:t>Ultimate goal: improve “health” of the Internet</a:t>
            </a:r>
          </a:p>
          <a:p>
            <a:pPr lvl="1"/>
            <a:r>
              <a:rPr lang="en-US" dirty="0" err="1"/>
              <a:t>Vulns</a:t>
            </a:r>
            <a:r>
              <a:rPr lang="en-US" dirty="0"/>
              <a:t>/Attacks are the disease</a:t>
            </a:r>
          </a:p>
          <a:p>
            <a:r>
              <a:rPr lang="en-US" dirty="0" smtClean="0"/>
              <a:t>A “sample” is a selection of some subset of objects from a population</a:t>
            </a:r>
          </a:p>
          <a:p>
            <a:pPr lvl="1"/>
            <a:r>
              <a:rPr lang="en-US" dirty="0" smtClean="0"/>
              <a:t>E.g., humans</a:t>
            </a:r>
          </a:p>
          <a:p>
            <a:r>
              <a:rPr lang="en-US" dirty="0" smtClean="0"/>
              <a:t>An “object” is one vulnerability (however we count those)</a:t>
            </a:r>
          </a:p>
          <a:p>
            <a:pPr lvl="1"/>
            <a:r>
              <a:rPr lang="en-US" dirty="0" smtClean="0"/>
              <a:t>These are not as discrete as “people” or “rats”</a:t>
            </a:r>
          </a:p>
          <a:p>
            <a:r>
              <a:rPr lang="en-US" dirty="0" smtClean="0"/>
              <a:t>A “population” is a set of vulnerabilities</a:t>
            </a:r>
          </a:p>
          <a:p>
            <a:r>
              <a:rPr lang="en-US" dirty="0" smtClean="0"/>
              <a:t>A </a:t>
            </a:r>
            <a:r>
              <a:rPr lang="en-US" dirty="0"/>
              <a:t>sample </a:t>
            </a:r>
            <a:r>
              <a:rPr lang="en-US" dirty="0" smtClean="0"/>
              <a:t>is a collection of </a:t>
            </a:r>
            <a:r>
              <a:rPr lang="en-US" dirty="0" err="1" smtClean="0"/>
              <a:t>vulns</a:t>
            </a:r>
            <a:r>
              <a:rPr lang="en-US" dirty="0" smtClean="0"/>
              <a:t> by a single entity over time, e.g. a vendor, researcher, or VDB</a:t>
            </a:r>
          </a:p>
        </p:txBody>
      </p:sp>
    </p:spTree>
    <p:extLst>
      <p:ext uri="{BB962C8B-B14F-4D97-AF65-F5344CB8AC3E}">
        <p14:creationId xmlns:p14="http://schemas.microsoft.com/office/powerpoint/2010/main" val="78244959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Funding </a:t>
            </a:r>
            <a:r>
              <a:rPr lang="en-US" dirty="0" smtClean="0"/>
              <a:t>bias</a:t>
            </a:r>
            <a:endParaRPr lang="en-US" dirty="0"/>
          </a:p>
        </p:txBody>
      </p:sp>
      <p:sp>
        <p:nvSpPr>
          <p:cNvPr id="3" name="Content Placeholder 2"/>
          <p:cNvSpPr>
            <a:spLocks noGrp="1"/>
          </p:cNvSpPr>
          <p:nvPr>
            <p:ph idx="1"/>
          </p:nvPr>
        </p:nvSpPr>
        <p:spPr/>
        <p:txBody>
          <a:bodyPr>
            <a:normAutofit fontScale="92500"/>
          </a:bodyPr>
          <a:lstStyle/>
          <a:p>
            <a:r>
              <a:rPr lang="en-US" dirty="0" smtClean="0"/>
              <a:t>“</a:t>
            </a:r>
            <a:r>
              <a:rPr lang="en-US" dirty="0"/>
              <a:t>an observed tendency of the conclusion of a scientific research study to support the interests of the study's financial </a:t>
            </a:r>
            <a:r>
              <a:rPr lang="en-US" dirty="0" smtClean="0"/>
              <a:t>sponsor” (Wikipedia)</a:t>
            </a:r>
          </a:p>
          <a:p>
            <a:r>
              <a:rPr lang="en-US" dirty="0" smtClean="0"/>
              <a:t>** Not quite matching these examples **</a:t>
            </a:r>
          </a:p>
          <a:p>
            <a:r>
              <a:rPr lang="en-US" dirty="0" smtClean="0"/>
              <a:t>Researchers: product selection can be the direct result of their employment</a:t>
            </a:r>
          </a:p>
          <a:p>
            <a:r>
              <a:rPr lang="en-US" dirty="0" smtClean="0"/>
              <a:t>VDBs: </a:t>
            </a:r>
            <a:r>
              <a:rPr lang="en-US" dirty="0"/>
              <a:t>whether profit or non-profit, must address its customers’ </a:t>
            </a:r>
            <a:r>
              <a:rPr lang="en-US" dirty="0" smtClean="0"/>
              <a:t>requirements, which hurts usability by other groups</a:t>
            </a:r>
          </a:p>
        </p:txBody>
      </p:sp>
    </p:spTree>
    <p:extLst>
      <p:ext uri="{BB962C8B-B14F-4D97-AF65-F5344CB8AC3E}">
        <p14:creationId xmlns:p14="http://schemas.microsoft.com/office/powerpoint/2010/main" val="234880328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Systematic </a:t>
            </a:r>
            <a:r>
              <a:rPr lang="en-US" dirty="0" smtClean="0"/>
              <a:t>errors</a:t>
            </a:r>
            <a:endParaRPr lang="en-US" dirty="0"/>
          </a:p>
        </p:txBody>
      </p:sp>
      <p:sp>
        <p:nvSpPr>
          <p:cNvPr id="3" name="Content Placeholder 2"/>
          <p:cNvSpPr>
            <a:spLocks noGrp="1"/>
          </p:cNvSpPr>
          <p:nvPr>
            <p:ph idx="1"/>
          </p:nvPr>
        </p:nvSpPr>
        <p:spPr/>
        <p:txBody>
          <a:bodyPr>
            <a:normAutofit fontScale="77500" lnSpcReduction="20000"/>
          </a:bodyPr>
          <a:lstStyle/>
          <a:p>
            <a:r>
              <a:rPr lang="en-US" i="1" dirty="0" smtClean="0"/>
              <a:t>I don’t like the sound of this…</a:t>
            </a:r>
          </a:p>
          <a:p>
            <a:r>
              <a:rPr lang="en-US" dirty="0" smtClean="0"/>
              <a:t>“</a:t>
            </a:r>
            <a:r>
              <a:rPr lang="en-US" dirty="0"/>
              <a:t>imperfect calibration of measurement instruments (zero error</a:t>
            </a:r>
            <a:r>
              <a:rPr lang="en-US" dirty="0" smtClean="0"/>
              <a:t>)”</a:t>
            </a:r>
          </a:p>
          <a:p>
            <a:pPr lvl="1"/>
            <a:r>
              <a:rPr lang="en-US" dirty="0" smtClean="0"/>
              <a:t>If a thermometer is always off-by-one, then this can be adjusted</a:t>
            </a:r>
          </a:p>
          <a:p>
            <a:r>
              <a:rPr lang="en-US" dirty="0" smtClean="0"/>
              <a:t>“changes </a:t>
            </a:r>
            <a:r>
              <a:rPr lang="en-US" dirty="0"/>
              <a:t>in the environment which interfere with the measurement </a:t>
            </a:r>
            <a:r>
              <a:rPr lang="en-US" dirty="0" smtClean="0"/>
              <a:t>process”</a:t>
            </a:r>
          </a:p>
          <a:p>
            <a:endParaRPr lang="en-US" dirty="0"/>
          </a:p>
          <a:p>
            <a:r>
              <a:rPr lang="en-US" dirty="0" smtClean="0"/>
              <a:t>Actually, this can be accounted for (potentially) if known, more so than “random errors”</a:t>
            </a:r>
          </a:p>
          <a:p>
            <a:r>
              <a:rPr lang="en-US" dirty="0" smtClean="0"/>
              <a:t>Random errors can be hard to detect</a:t>
            </a:r>
          </a:p>
          <a:p>
            <a:r>
              <a:rPr lang="en-US" dirty="0" err="1" smtClean="0"/>
              <a:t>Infosec</a:t>
            </a:r>
            <a:r>
              <a:rPr lang="en-US" dirty="0" smtClean="0"/>
              <a:t> wants good randomness, so maybe this is by design? ;-)</a:t>
            </a:r>
          </a:p>
          <a:p>
            <a:endParaRPr lang="en-US" dirty="0"/>
          </a:p>
        </p:txBody>
      </p:sp>
    </p:spTree>
    <p:extLst>
      <p:ext uri="{BB962C8B-B14F-4D97-AF65-F5344CB8AC3E}">
        <p14:creationId xmlns:p14="http://schemas.microsoft.com/office/powerpoint/2010/main" val="7153786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762000"/>
          </a:xfrm>
        </p:spPr>
        <p:txBody>
          <a:bodyPr>
            <a:normAutofit fontScale="90000"/>
          </a:bodyPr>
          <a:lstStyle/>
          <a:p>
            <a:r>
              <a:rPr lang="en-US" dirty="0" smtClean="0"/>
              <a:t>Well-Known Bias Problems in </a:t>
            </a:r>
            <a:r>
              <a:rPr lang="en-US" dirty="0" err="1" smtClean="0"/>
              <a:t>Vuln</a:t>
            </a:r>
            <a:r>
              <a:rPr lang="en-US" dirty="0" smtClean="0"/>
              <a:t> Stats</a:t>
            </a:r>
            <a:endParaRPr lang="en-US" dirty="0"/>
          </a:p>
        </p:txBody>
      </p:sp>
      <p:sp>
        <p:nvSpPr>
          <p:cNvPr id="3" name="Content Placeholder 2"/>
          <p:cNvSpPr txBox="1">
            <a:spLocks/>
          </p:cNvSpPr>
          <p:nvPr/>
        </p:nvSpPr>
        <p:spPr>
          <a:xfrm>
            <a:off x="228600" y="914400"/>
            <a:ext cx="8229600" cy="4525963"/>
          </a:xfrm>
          <a:prstGeom prst="rect">
            <a:avLst/>
          </a:prstGeom>
        </p:spPr>
        <p:txBody>
          <a:bodyPr/>
          <a:lstStyle/>
          <a:p>
            <a:pPr marL="342900" lvl="0" indent="-342900">
              <a:spcBef>
                <a:spcPct val="20000"/>
              </a:spcBef>
              <a:buFont typeface="Arial" pitchFamily="34" charset="0"/>
              <a:buChar char="•"/>
            </a:pPr>
            <a:r>
              <a:rPr lang="en-US" sz="3200" dirty="0" smtClean="0"/>
              <a:t>Selection bias (which prods/</a:t>
            </a:r>
            <a:r>
              <a:rPr lang="en-US" sz="3200" dirty="0" err="1" smtClean="0"/>
              <a:t>vuln</a:t>
            </a:r>
            <a:r>
              <a:rPr lang="en-US" sz="3200" dirty="0" smtClean="0"/>
              <a:t>-types researchers look for)</a:t>
            </a:r>
          </a:p>
          <a:p>
            <a:pPr marL="342900" lvl="0" indent="-342900">
              <a:spcBef>
                <a:spcPct val="20000"/>
              </a:spcBef>
              <a:buFont typeface="Arial" pitchFamily="34" charset="0"/>
              <a:buChar char="•"/>
            </a:pPr>
            <a:r>
              <a:rPr lang="en-US" sz="3200" dirty="0" smtClean="0"/>
              <a:t>Confirmation bias (</a:t>
            </a:r>
            <a:r>
              <a:rPr lang="en-US" sz="3200" dirty="0" err="1" smtClean="0"/>
              <a:t>vuln</a:t>
            </a:r>
            <a:r>
              <a:rPr lang="en-US" sz="3200" dirty="0" smtClean="0"/>
              <a:t> classification)</a:t>
            </a:r>
          </a:p>
          <a:p>
            <a:pPr marL="342900" lvl="0" indent="-342900">
              <a:spcBef>
                <a:spcPct val="20000"/>
              </a:spcBef>
              <a:buFont typeface="Arial" pitchFamily="34" charset="0"/>
              <a:buChar char="•"/>
            </a:pPr>
            <a:r>
              <a:rPr lang="en-US" sz="3200" dirty="0" smtClean="0"/>
              <a:t>Reporting bias (vendors/VDBs)</a:t>
            </a:r>
          </a:p>
          <a:p>
            <a:pPr marL="342900" lvl="0" indent="-342900">
              <a:spcBef>
                <a:spcPct val="20000"/>
              </a:spcBef>
              <a:buFont typeface="Arial" pitchFamily="34" charset="0"/>
              <a:buChar char="•"/>
            </a:pPr>
            <a:r>
              <a:rPr lang="en-US" sz="3200" dirty="0"/>
              <a:t>R</a:t>
            </a:r>
            <a:r>
              <a:rPr lang="en-US" sz="3200" dirty="0" smtClean="0"/>
              <a:t>esearchers low-severity / "embarrassing" XSS types</a:t>
            </a:r>
          </a:p>
        </p:txBody>
      </p:sp>
    </p:spTree>
    <p:extLst>
      <p:ext uri="{BB962C8B-B14F-4D97-AF65-F5344CB8AC3E}">
        <p14:creationId xmlns:p14="http://schemas.microsoft.com/office/powerpoint/2010/main" val="212681631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CVE’s level of abstraction has evolved to be IN THE MIDDLE</a:t>
            </a:r>
          </a:p>
          <a:p>
            <a:pPr lvl="1"/>
            <a:r>
              <a:rPr lang="en-US" dirty="0" smtClean="0"/>
              <a:t>Maximizes utility to many communities</a:t>
            </a:r>
          </a:p>
          <a:p>
            <a:r>
              <a:rPr lang="en-US" dirty="0" smtClean="0"/>
              <a:t>The content decisions </a:t>
            </a:r>
            <a:r>
              <a:rPr lang="en-US" dirty="0"/>
              <a:t>rely on information that is </a:t>
            </a:r>
            <a:r>
              <a:rPr lang="en-US" dirty="0" smtClean="0"/>
              <a:t>usually stable</a:t>
            </a:r>
            <a:r>
              <a:rPr lang="en-US" dirty="0"/>
              <a:t>, and </a:t>
            </a:r>
            <a:r>
              <a:rPr lang="en-US" dirty="0" smtClean="0"/>
              <a:t>often published early</a:t>
            </a:r>
          </a:p>
          <a:p>
            <a:r>
              <a:rPr lang="en-US" dirty="0" smtClean="0"/>
              <a:t>Can be difficult </a:t>
            </a:r>
            <a:r>
              <a:rPr lang="en-US" dirty="0"/>
              <a:t>to “count” correctly and </a:t>
            </a:r>
            <a:r>
              <a:rPr lang="en-US" dirty="0" smtClean="0"/>
              <a:t>consistently</a:t>
            </a:r>
          </a:p>
          <a:p>
            <a:r>
              <a:rPr lang="en-US" dirty="0" smtClean="0"/>
              <a:t>Still affected by what information is available at the time of assignment</a:t>
            </a:r>
          </a:p>
          <a:p>
            <a:r>
              <a:rPr lang="en-US" dirty="0" smtClean="0"/>
              <a:t>Less flexibility to change our minds after CVE-IDs are publicly used</a:t>
            </a:r>
            <a:endParaRPr lang="en-US" dirty="0"/>
          </a:p>
        </p:txBody>
      </p:sp>
      <p:sp>
        <p:nvSpPr>
          <p:cNvPr id="3" name="Title 2"/>
          <p:cNvSpPr>
            <a:spLocks noGrp="1"/>
          </p:cNvSpPr>
          <p:nvPr>
            <p:ph type="title"/>
          </p:nvPr>
        </p:nvSpPr>
        <p:spPr/>
        <p:txBody>
          <a:bodyPr>
            <a:normAutofit fontScale="90000"/>
          </a:bodyPr>
          <a:lstStyle/>
          <a:p>
            <a:r>
              <a:rPr lang="en-US" dirty="0" smtClean="0"/>
              <a:t>CVE Abstraction (“Counting”) Versus Other Approaches</a:t>
            </a:r>
            <a:endParaRPr lang="en-US" dirty="0"/>
          </a:p>
        </p:txBody>
      </p:sp>
    </p:spTree>
    <p:extLst>
      <p:ext uri="{BB962C8B-B14F-4D97-AF65-F5344CB8AC3E}">
        <p14:creationId xmlns:p14="http://schemas.microsoft.com/office/powerpoint/2010/main" val="279939442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Remove?</a:t>
            </a:r>
            <a:endParaRPr lang="en-US" dirty="0"/>
          </a:p>
        </p:txBody>
      </p:sp>
      <p:sp>
        <p:nvSpPr>
          <p:cNvPr id="3" name="Content Placeholder 2"/>
          <p:cNvSpPr txBox="1">
            <a:spLocks/>
          </p:cNvSpPr>
          <p:nvPr/>
        </p:nvSpPr>
        <p:spPr>
          <a:xfrm>
            <a:off x="228600" y="9144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Known unknown (multiple</a:t>
            </a:r>
            <a:r>
              <a:rPr kumimoji="0" lang="en-US" sz="3200" b="0" i="0" u="none" strike="noStrike" kern="1200" cap="none" spc="0" normalizeH="0" noProof="0" dirty="0" smtClean="0">
                <a:ln>
                  <a:noFill/>
                </a:ln>
                <a:solidFill>
                  <a:schemeClr val="tx1"/>
                </a:solidFill>
                <a:effectLst/>
                <a:uLnTx/>
                <a:uFillTx/>
                <a:latin typeface="+mn-lt"/>
                <a:ea typeface="+mn-ea"/>
                <a:cs typeface="+mn-cs"/>
              </a:rPr>
              <a:t> unspecified)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aseline="0" dirty="0" smtClean="0"/>
              <a:t>Unknown</a:t>
            </a:r>
            <a:r>
              <a:rPr lang="en-US" sz="3200" dirty="0" smtClean="0"/>
              <a:t> unknowns </a:t>
            </a:r>
          </a:p>
          <a:p>
            <a:pPr marL="800100" lvl="1" indent="-342900">
              <a:spcBef>
                <a:spcPct val="20000"/>
              </a:spcBef>
              <a:buFont typeface="Arial" pitchFamily="34" charset="0"/>
              <a:buChar char="•"/>
              <a:defRPr/>
            </a:pPr>
            <a:r>
              <a:rPr lang="en-US" sz="3200" dirty="0" smtClean="0"/>
              <a:t>Vendor discovered, fixed, no advisory</a:t>
            </a:r>
          </a:p>
          <a:p>
            <a:pPr marL="800100" lvl="1" indent="-342900">
              <a:spcBef>
                <a:spcPct val="20000"/>
              </a:spcBef>
              <a:buFont typeface="Arial"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Undisclosed 0day</a:t>
            </a:r>
          </a:p>
          <a:p>
            <a:pPr marL="800100" lvl="1" indent="-342900">
              <a:spcBef>
                <a:spcPct val="20000"/>
              </a:spcBef>
              <a:buFont typeface="Arial" pitchFamily="34" charset="0"/>
              <a:buChar char="•"/>
              <a:defRPr/>
            </a:pPr>
            <a:r>
              <a:rPr lang="en-US" sz="3200" dirty="0" smtClean="0"/>
              <a:t>Disclosed, but lost in history</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50675112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Exclusion </a:t>
            </a:r>
            <a:r>
              <a:rPr lang="en-US" dirty="0" smtClean="0"/>
              <a:t>Bias</a:t>
            </a:r>
            <a:endParaRPr lang="en-US" dirty="0"/>
          </a:p>
        </p:txBody>
      </p:sp>
      <p:sp>
        <p:nvSpPr>
          <p:cNvPr id="3" name="Content Placeholder 2"/>
          <p:cNvSpPr>
            <a:spLocks noGrp="1"/>
          </p:cNvSpPr>
          <p:nvPr>
            <p:ph idx="1"/>
          </p:nvPr>
        </p:nvSpPr>
        <p:spPr>
          <a:xfrm>
            <a:off x="228600" y="1143001"/>
            <a:ext cx="8686800" cy="3505200"/>
          </a:xfrm>
        </p:spPr>
        <p:txBody>
          <a:bodyPr>
            <a:normAutofit/>
          </a:bodyPr>
          <a:lstStyle/>
          <a:p>
            <a:r>
              <a:rPr lang="en-US" dirty="0" smtClean="0"/>
              <a:t>A type of sampling bias: “exclusion </a:t>
            </a:r>
            <a:r>
              <a:rPr lang="en-US" dirty="0"/>
              <a:t>of particular groups from the </a:t>
            </a:r>
            <a:r>
              <a:rPr lang="en-US" dirty="0" smtClean="0"/>
              <a:t>sample”</a:t>
            </a:r>
          </a:p>
          <a:p>
            <a:pPr lvl="1"/>
            <a:r>
              <a:rPr lang="en-US" dirty="0" smtClean="0"/>
              <a:t>Some researchers won’t target unpopular software or “lame” </a:t>
            </a:r>
            <a:r>
              <a:rPr lang="en-US" dirty="0" err="1" smtClean="0"/>
              <a:t>vulns</a:t>
            </a:r>
            <a:endParaRPr lang="en-US" dirty="0" smtClean="0"/>
          </a:p>
          <a:p>
            <a:pPr lvl="1"/>
            <a:r>
              <a:rPr lang="en-US" dirty="0" smtClean="0"/>
              <a:t>Some VDBs won’t include </a:t>
            </a:r>
            <a:r>
              <a:rPr lang="en-US" dirty="0" err="1" smtClean="0"/>
              <a:t>vulns</a:t>
            </a:r>
            <a:r>
              <a:rPr lang="en-US" dirty="0" smtClean="0"/>
              <a:t> without a patch (?!), some from unreliable sources, some due to lack of time</a:t>
            </a:r>
          </a:p>
          <a:p>
            <a:endParaRPr lang="en-US" dirty="0"/>
          </a:p>
        </p:txBody>
      </p:sp>
    </p:spTree>
    <p:extLst>
      <p:ext uri="{BB962C8B-B14F-4D97-AF65-F5344CB8AC3E}">
        <p14:creationId xmlns:p14="http://schemas.microsoft.com/office/powerpoint/2010/main" val="3076340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Bias: An Overview</a:t>
            </a:r>
            <a:endParaRPr lang="en-US" dirty="0"/>
          </a:p>
        </p:txBody>
      </p:sp>
      <p:sp>
        <p:nvSpPr>
          <p:cNvPr id="3" name="Content Placeholder 2"/>
          <p:cNvSpPr>
            <a:spLocks noGrp="1"/>
          </p:cNvSpPr>
          <p:nvPr>
            <p:ph idx="1"/>
          </p:nvPr>
        </p:nvSpPr>
        <p:spPr>
          <a:xfrm>
            <a:off x="152400" y="1066800"/>
            <a:ext cx="8686800" cy="4876800"/>
          </a:xfrm>
        </p:spPr>
        <p:txBody>
          <a:bodyPr>
            <a:normAutofit/>
          </a:bodyPr>
          <a:lstStyle/>
          <a:p>
            <a:r>
              <a:rPr lang="en-US" dirty="0"/>
              <a:t>In statistics, “bias” effectively reflects the degree to which a statistic does not properly represent the entire population being </a:t>
            </a:r>
            <a:r>
              <a:rPr lang="en-US" dirty="0" smtClean="0"/>
              <a:t>measured</a:t>
            </a:r>
          </a:p>
          <a:p>
            <a:pPr lvl="1"/>
            <a:r>
              <a:rPr lang="en-US" dirty="0" smtClean="0"/>
              <a:t>If there’s a lot of bias, then the measurement is highly suspect</a:t>
            </a:r>
            <a:endParaRPr lang="en-US" dirty="0"/>
          </a:p>
          <a:p>
            <a:r>
              <a:rPr lang="en-US" dirty="0" smtClean="0"/>
              <a:t>Many, many types and </a:t>
            </a:r>
          </a:p>
          <a:p>
            <a:pPr>
              <a:buNone/>
            </a:pPr>
            <a:r>
              <a:rPr lang="en-US" dirty="0" smtClean="0"/>
              <a:t>    subtypes of bias</a:t>
            </a:r>
          </a:p>
          <a:p>
            <a:r>
              <a:rPr lang="en-US" dirty="0" smtClean="0"/>
              <a:t>Different </a:t>
            </a:r>
            <a:r>
              <a:rPr lang="en-US" dirty="0"/>
              <a:t>fields have </a:t>
            </a:r>
            <a:endParaRPr lang="en-US" dirty="0" smtClean="0"/>
          </a:p>
          <a:p>
            <a:pPr>
              <a:buNone/>
            </a:pPr>
            <a:r>
              <a:rPr lang="en-US" dirty="0" smtClean="0"/>
              <a:t>    different terms</a:t>
            </a:r>
          </a:p>
        </p:txBody>
      </p:sp>
      <p:pic>
        <p:nvPicPr>
          <p:cNvPr id="5" name="Picture 4" descr="funny-pictures-cat-likes-salmon.jpg"/>
          <p:cNvPicPr>
            <a:picLocks noChangeAspect="1"/>
          </p:cNvPicPr>
          <p:nvPr/>
        </p:nvPicPr>
        <p:blipFill>
          <a:blip r:embed="rId3" cstate="print"/>
          <a:stretch>
            <a:fillRect/>
          </a:stretch>
        </p:blipFill>
        <p:spPr>
          <a:xfrm>
            <a:off x="4495800" y="3505200"/>
            <a:ext cx="4359712" cy="2819400"/>
          </a:xfrm>
          <a:prstGeom prst="rect">
            <a:avLst/>
          </a:prstGeom>
        </p:spPr>
      </p:pic>
    </p:spTree>
    <p:extLst>
      <p:ext uri="{BB962C8B-B14F-4D97-AF65-F5344CB8AC3E}">
        <p14:creationId xmlns:p14="http://schemas.microsoft.com/office/powerpoint/2010/main" val="199842514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a:t>Examples </a:t>
            </a:r>
            <a:r>
              <a:rPr lang="en-US" dirty="0" smtClean="0"/>
              <a:t>of Bias in </a:t>
            </a:r>
            <a:r>
              <a:rPr lang="en-US" dirty="0" err="1" smtClean="0"/>
              <a:t>Vuln</a:t>
            </a:r>
            <a:r>
              <a:rPr lang="en-US" dirty="0" smtClean="0"/>
              <a:t> Research</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2146941"/>
              </p:ext>
            </p:extLst>
          </p:nvPr>
        </p:nvGraphicFramePr>
        <p:xfrm>
          <a:off x="152400" y="914400"/>
          <a:ext cx="8839199" cy="5791200"/>
        </p:xfrm>
        <a:graphic>
          <a:graphicData uri="http://schemas.openxmlformats.org/drawingml/2006/table">
            <a:tbl>
              <a:tblPr firstRow="1" bandRow="1">
                <a:tableStyleId>{5C22544A-7EE6-4342-B048-85BDC9FD1C3A}</a:tableStyleId>
              </a:tblPr>
              <a:tblGrid>
                <a:gridCol w="1341664"/>
                <a:gridCol w="2446564"/>
                <a:gridCol w="2604407"/>
                <a:gridCol w="2446564"/>
              </a:tblGrid>
              <a:tr h="574104">
                <a:tc>
                  <a:txBody>
                    <a:bodyPr/>
                    <a:lstStyle/>
                    <a:p>
                      <a:endParaRPr lang="en-US" dirty="0"/>
                    </a:p>
                  </a:txBody>
                  <a:tcPr/>
                </a:tc>
                <a:tc>
                  <a:txBody>
                    <a:bodyPr/>
                    <a:lstStyle/>
                    <a:p>
                      <a:r>
                        <a:rPr lang="en-US" dirty="0" smtClean="0"/>
                        <a:t>Researchers</a:t>
                      </a:r>
                      <a:endParaRPr lang="en-US" dirty="0"/>
                    </a:p>
                  </a:txBody>
                  <a:tcPr/>
                </a:tc>
                <a:tc>
                  <a:txBody>
                    <a:bodyPr/>
                    <a:lstStyle/>
                    <a:p>
                      <a:r>
                        <a:rPr lang="en-US" dirty="0" smtClean="0"/>
                        <a:t>Vendors</a:t>
                      </a:r>
                      <a:endParaRPr lang="en-US" dirty="0"/>
                    </a:p>
                  </a:txBody>
                  <a:tcPr/>
                </a:tc>
                <a:tc>
                  <a:txBody>
                    <a:bodyPr/>
                    <a:lstStyle/>
                    <a:p>
                      <a:r>
                        <a:rPr lang="en-US" dirty="0" smtClean="0"/>
                        <a:t>VDBs</a:t>
                      </a:r>
                      <a:endParaRPr lang="en-US" dirty="0"/>
                    </a:p>
                  </a:txBody>
                  <a:tcPr/>
                </a:tc>
              </a:tr>
              <a:tr h="1605260">
                <a:tc>
                  <a:txBody>
                    <a:bodyPr/>
                    <a:lstStyle/>
                    <a:p>
                      <a:r>
                        <a:rPr lang="en-US" dirty="0" smtClean="0"/>
                        <a:t>Selection</a:t>
                      </a:r>
                      <a:r>
                        <a:rPr lang="en-US" baseline="0" dirty="0" smtClean="0"/>
                        <a:t> bias</a:t>
                      </a:r>
                      <a:endParaRPr lang="en-US" dirty="0"/>
                    </a:p>
                  </a:txBody>
                  <a:tcPr/>
                </a:tc>
                <a:tc>
                  <a:txBody>
                    <a:bodyPr/>
                    <a:lstStyle/>
                    <a:p>
                      <a:r>
                        <a:rPr lang="en-US" dirty="0" smtClean="0"/>
                        <a:t>Choose particular products or </a:t>
                      </a:r>
                      <a:r>
                        <a:rPr lang="en-US" dirty="0" err="1" smtClean="0"/>
                        <a:t>vuln</a:t>
                      </a:r>
                      <a:r>
                        <a:rPr lang="en-US" dirty="0" smtClean="0"/>
                        <a:t> types to research</a:t>
                      </a:r>
                      <a:endParaRPr lang="en-US" dirty="0"/>
                    </a:p>
                  </a:txBody>
                  <a:tcPr/>
                </a:tc>
                <a:tc>
                  <a:txBody>
                    <a:bodyPr/>
                    <a:lstStyle/>
                    <a:p>
                      <a:r>
                        <a:rPr lang="en-US" dirty="0" smtClean="0"/>
                        <a:t>Conduct</a:t>
                      </a:r>
                      <a:r>
                        <a:rPr lang="en-US" baseline="0" dirty="0" smtClean="0"/>
                        <a:t> internal research based on internal priorities; work with external researchers</a:t>
                      </a:r>
                      <a:endParaRPr lang="en-US" dirty="0"/>
                    </a:p>
                  </a:txBody>
                  <a:tcPr/>
                </a:tc>
                <a:tc>
                  <a:txBody>
                    <a:bodyPr/>
                    <a:lstStyle/>
                    <a:p>
                      <a:r>
                        <a:rPr lang="en-US" dirty="0" smtClean="0"/>
                        <a:t>Monitor certain disclosure</a:t>
                      </a:r>
                      <a:r>
                        <a:rPr lang="en-US" baseline="0" dirty="0" smtClean="0"/>
                        <a:t> sources</a:t>
                      </a:r>
                      <a:endParaRPr lang="en-US" dirty="0"/>
                    </a:p>
                  </a:txBody>
                  <a:tcPr/>
                </a:tc>
              </a:tr>
              <a:tr h="1304274">
                <a:tc>
                  <a:txBody>
                    <a:bodyPr/>
                    <a:lstStyle/>
                    <a:p>
                      <a:r>
                        <a:rPr lang="en-US" dirty="0" smtClean="0"/>
                        <a:t>Publication bias</a:t>
                      </a:r>
                      <a:endParaRPr lang="en-US" dirty="0"/>
                    </a:p>
                  </a:txBody>
                  <a:tcPr/>
                </a:tc>
                <a:tc>
                  <a:txBody>
                    <a:bodyPr/>
                    <a:lstStyle/>
                    <a:p>
                      <a:r>
                        <a:rPr lang="en-US" baseline="0" dirty="0" smtClean="0"/>
                        <a:t>Might publish only for high-profile products; avoid low-risk and “lame” </a:t>
                      </a:r>
                      <a:r>
                        <a:rPr lang="en-US" baseline="0" dirty="0" err="1" smtClean="0"/>
                        <a:t>vuln</a:t>
                      </a:r>
                      <a:r>
                        <a:rPr lang="en-US" baseline="0" dirty="0" smtClean="0"/>
                        <a:t> types</a:t>
                      </a:r>
                      <a:endParaRPr lang="en-US" dirty="0"/>
                    </a:p>
                  </a:txBody>
                  <a:tcPr/>
                </a:tc>
                <a:tc>
                  <a:txBody>
                    <a:bodyPr/>
                    <a:lstStyle/>
                    <a:p>
                      <a:r>
                        <a:rPr lang="en-US" dirty="0" smtClean="0"/>
                        <a:t>Only</a:t>
                      </a:r>
                      <a:r>
                        <a:rPr lang="en-US" baseline="0" dirty="0" smtClean="0"/>
                        <a:t> publish patched, high-severity issues for currently supported products &amp; versions</a:t>
                      </a:r>
                      <a:endParaRPr lang="en-US" dirty="0"/>
                    </a:p>
                  </a:txBody>
                  <a:tcPr/>
                </a:tc>
                <a:tc>
                  <a:txBody>
                    <a:bodyPr/>
                    <a:lstStyle/>
                    <a:p>
                      <a:r>
                        <a:rPr lang="en-US" dirty="0" smtClean="0"/>
                        <a:t>Only publish “verified” issues of a certain severity for “supported” products</a:t>
                      </a:r>
                      <a:endParaRPr lang="en-US" dirty="0"/>
                    </a:p>
                  </a:txBody>
                  <a:tcPr/>
                </a:tc>
              </a:tr>
              <a:tr h="1304274">
                <a:tc>
                  <a:txBody>
                    <a:bodyPr/>
                    <a:lstStyle/>
                    <a:p>
                      <a:r>
                        <a:rPr lang="en-US" dirty="0" smtClean="0"/>
                        <a:t>Abstraction</a:t>
                      </a:r>
                      <a:r>
                        <a:rPr lang="en-US" baseline="0" dirty="0" smtClean="0"/>
                        <a:t> bias</a:t>
                      </a:r>
                      <a:endParaRPr lang="en-US" dirty="0"/>
                    </a:p>
                  </a:txBody>
                  <a:tcPr/>
                </a:tc>
                <a:tc>
                  <a:txBody>
                    <a:bodyPr/>
                    <a:lstStyle/>
                    <a:p>
                      <a:r>
                        <a:rPr lang="en-US" dirty="0" smtClean="0"/>
                        <a:t>Release many advisories for</a:t>
                      </a:r>
                      <a:r>
                        <a:rPr lang="en-US" baseline="0" dirty="0" smtClean="0"/>
                        <a:t> one core issue, boosting counts</a:t>
                      </a:r>
                      <a:endParaRPr lang="en-US" dirty="0"/>
                    </a:p>
                  </a:txBody>
                  <a:tcPr/>
                </a:tc>
                <a:tc>
                  <a:txBody>
                    <a:bodyPr/>
                    <a:lstStyle/>
                    <a:p>
                      <a:r>
                        <a:rPr lang="en-US" dirty="0" smtClean="0"/>
                        <a:t>Combine many </a:t>
                      </a:r>
                      <a:r>
                        <a:rPr lang="en-US" dirty="0" err="1" smtClean="0"/>
                        <a:t>vulns</a:t>
                      </a:r>
                      <a:r>
                        <a:rPr lang="en-US" dirty="0" smtClean="0"/>
                        <a:t> into the same advisory for </a:t>
                      </a:r>
                      <a:r>
                        <a:rPr lang="en-US" dirty="0" err="1" smtClean="0"/>
                        <a:t>sysadmin</a:t>
                      </a:r>
                      <a:r>
                        <a:rPr lang="en-US" dirty="0" smtClean="0"/>
                        <a:t> convenience</a:t>
                      </a:r>
                      <a:endParaRPr lang="en-US" dirty="0"/>
                    </a:p>
                  </a:txBody>
                  <a:tcPr/>
                </a:tc>
                <a:tc>
                  <a:txBody>
                    <a:bodyPr/>
                    <a:lstStyle/>
                    <a:p>
                      <a:r>
                        <a:rPr lang="en-US" dirty="0" smtClean="0"/>
                        <a:t>Use </a:t>
                      </a:r>
                      <a:r>
                        <a:rPr lang="en-US" baseline="0" dirty="0" smtClean="0"/>
                        <a:t>the level that is best for the intended audience</a:t>
                      </a:r>
                      <a:endParaRPr lang="en-US" dirty="0"/>
                    </a:p>
                  </a:txBody>
                  <a:tcPr/>
                </a:tc>
              </a:tr>
              <a:tr h="1003288">
                <a:tc>
                  <a:txBody>
                    <a:bodyPr/>
                    <a:lstStyle/>
                    <a:p>
                      <a:r>
                        <a:rPr lang="en-US" dirty="0" smtClean="0"/>
                        <a:t>Measure-</a:t>
                      </a:r>
                      <a:r>
                        <a:rPr lang="en-US" dirty="0" err="1" smtClean="0"/>
                        <a:t>ment</a:t>
                      </a:r>
                      <a:r>
                        <a:rPr lang="en-US" dirty="0" smtClean="0"/>
                        <a:t> bias</a:t>
                      </a:r>
                      <a:endParaRPr lang="en-US" dirty="0"/>
                    </a:p>
                  </a:txBody>
                  <a:tcPr/>
                </a:tc>
                <a:tc>
                  <a:txBody>
                    <a:bodyPr/>
                    <a:lstStyle/>
                    <a:p>
                      <a:r>
                        <a:rPr lang="en-US" dirty="0" smtClean="0"/>
                        <a:t>Over-estimates severity</a:t>
                      </a:r>
                      <a:r>
                        <a:rPr lang="en-US" baseline="0" dirty="0" smtClean="0"/>
                        <a:t>, or does not validate findings</a:t>
                      </a:r>
                      <a:endParaRPr lang="en-US" dirty="0"/>
                    </a:p>
                  </a:txBody>
                  <a:tcPr/>
                </a:tc>
                <a:tc>
                  <a:txBody>
                    <a:bodyPr/>
                    <a:lstStyle/>
                    <a:p>
                      <a:r>
                        <a:rPr lang="en-US" dirty="0" smtClean="0"/>
                        <a:t>Under-estimates severity or uses generic</a:t>
                      </a:r>
                      <a:r>
                        <a:rPr lang="en-US" baseline="0" dirty="0" smtClean="0"/>
                        <a:t> </a:t>
                      </a:r>
                      <a:r>
                        <a:rPr lang="en-US" baseline="0" dirty="0" err="1" smtClean="0"/>
                        <a:t>vuln</a:t>
                      </a:r>
                      <a:r>
                        <a:rPr lang="en-US" baseline="0" dirty="0" smtClean="0"/>
                        <a:t> terms</a:t>
                      </a:r>
                      <a:endParaRPr lang="en-US" dirty="0"/>
                    </a:p>
                  </a:txBody>
                  <a:tcPr/>
                </a:tc>
                <a:tc>
                  <a:txBody>
                    <a:bodyPr/>
                    <a:lstStyle/>
                    <a:p>
                      <a:r>
                        <a:rPr lang="en-US" dirty="0" smtClean="0"/>
                        <a:t>Misinterprets external disclosures</a:t>
                      </a:r>
                      <a:r>
                        <a:rPr lang="en-US" baseline="0" dirty="0" smtClean="0"/>
                        <a:t> </a:t>
                      </a:r>
                      <a:endParaRPr lang="en-US" dirty="0"/>
                    </a:p>
                  </a:txBody>
                  <a:tcPr/>
                </a:tc>
              </a:tr>
            </a:tbl>
          </a:graphicData>
        </a:graphic>
      </p:graphicFrame>
    </p:spTree>
    <p:extLst>
      <p:ext uri="{BB962C8B-B14F-4D97-AF65-F5344CB8AC3E}">
        <p14:creationId xmlns:p14="http://schemas.microsoft.com/office/powerpoint/2010/main" val="22137957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dirty="0" err="1" smtClean="0"/>
              <a:t>Grep</a:t>
            </a:r>
            <a:r>
              <a:rPr lang="en-US" dirty="0" smtClean="0"/>
              <a:t>-and-Gripe 2: Larry </a:t>
            </a:r>
            <a:r>
              <a:rPr lang="en-US" dirty="0" err="1" smtClean="0"/>
              <a:t>Cashdollar</a:t>
            </a:r>
            <a:r>
              <a:rPr lang="en-US" dirty="0" smtClean="0"/>
              <a:t>*</a:t>
            </a:r>
            <a:endParaRPr lang="en-US" dirty="0"/>
          </a:p>
        </p:txBody>
      </p:sp>
      <p:sp>
        <p:nvSpPr>
          <p:cNvPr id="3" name="Content Placeholder 2"/>
          <p:cNvSpPr>
            <a:spLocks noGrp="1"/>
          </p:cNvSpPr>
          <p:nvPr>
            <p:ph idx="1"/>
          </p:nvPr>
        </p:nvSpPr>
        <p:spPr>
          <a:xfrm>
            <a:off x="228600" y="1219200"/>
            <a:ext cx="8686800" cy="3124200"/>
          </a:xfrm>
        </p:spPr>
        <p:txBody>
          <a:bodyPr/>
          <a:lstStyle/>
          <a:p>
            <a:r>
              <a:rPr lang="en-US" dirty="0" err="1" smtClean="0"/>
              <a:t>Grep</a:t>
            </a:r>
            <a:r>
              <a:rPr lang="en-US" dirty="0" smtClean="0"/>
              <a:t>-and-gripe</a:t>
            </a:r>
          </a:p>
          <a:p>
            <a:r>
              <a:rPr lang="en-US" dirty="0" smtClean="0"/>
              <a:t>Old-school symbolic links and context-dependent OS command injection</a:t>
            </a:r>
          </a:p>
          <a:p>
            <a:r>
              <a:rPr lang="en-US" dirty="0" smtClean="0"/>
              <a:t>Those are dead, right?</a:t>
            </a:r>
          </a:p>
          <a:p>
            <a:r>
              <a:rPr lang="en-US" dirty="0" smtClean="0"/>
              <a:t>Enter Ruby Gems</a:t>
            </a:r>
            <a:endParaRPr lang="en-US" dirty="0"/>
          </a:p>
        </p:txBody>
      </p:sp>
      <p:sp>
        <p:nvSpPr>
          <p:cNvPr id="4" name="TextBox 3"/>
          <p:cNvSpPr txBox="1"/>
          <p:nvPr/>
        </p:nvSpPr>
        <p:spPr>
          <a:xfrm>
            <a:off x="2580173" y="838200"/>
            <a:ext cx="3983655" cy="369332"/>
          </a:xfrm>
          <a:prstGeom prst="rect">
            <a:avLst/>
          </a:prstGeom>
          <a:noFill/>
        </p:spPr>
        <p:txBody>
          <a:bodyPr wrap="none" rtlCol="0">
            <a:spAutoFit/>
          </a:bodyPr>
          <a:lstStyle/>
          <a:p>
            <a:r>
              <a:rPr lang="en-US" dirty="0" smtClean="0"/>
              <a:t>* That’s his real last name.  He swears it!</a:t>
            </a:r>
            <a:endParaRPr lang="en-US" dirty="0"/>
          </a:p>
        </p:txBody>
      </p:sp>
      <p:pic>
        <p:nvPicPr>
          <p:cNvPr id="5" name="Picture 4" descr="ruby.png"/>
          <p:cNvPicPr>
            <a:picLocks noChangeAspect="1"/>
          </p:cNvPicPr>
          <p:nvPr/>
        </p:nvPicPr>
        <p:blipFill>
          <a:blip r:embed="rId3" cstate="print"/>
          <a:stretch>
            <a:fillRect/>
          </a:stretch>
        </p:blipFill>
        <p:spPr>
          <a:xfrm>
            <a:off x="1143000" y="4267200"/>
            <a:ext cx="3062243" cy="1905000"/>
          </a:xfrm>
          <a:prstGeom prst="rect">
            <a:avLst/>
          </a:prstGeom>
        </p:spPr>
      </p:pic>
      <p:pic>
        <p:nvPicPr>
          <p:cNvPr id="6" name="Picture 5" descr="ruby-gem.png"/>
          <p:cNvPicPr>
            <a:picLocks noChangeAspect="1"/>
          </p:cNvPicPr>
          <p:nvPr/>
        </p:nvPicPr>
        <p:blipFill>
          <a:blip r:embed="rId4" cstate="print"/>
          <a:stretch>
            <a:fillRect/>
          </a:stretch>
        </p:blipFill>
        <p:spPr>
          <a:xfrm>
            <a:off x="5181599" y="4267200"/>
            <a:ext cx="3055189" cy="1905000"/>
          </a:xfrm>
          <a:prstGeom prst="rect">
            <a:avLst/>
          </a:prstGeom>
        </p:spPr>
      </p:pic>
      <p:sp>
        <p:nvSpPr>
          <p:cNvPr id="7" name="TextBox 6"/>
          <p:cNvSpPr txBox="1"/>
          <p:nvPr/>
        </p:nvSpPr>
        <p:spPr>
          <a:xfrm>
            <a:off x="1905000" y="6211669"/>
            <a:ext cx="1524000" cy="646331"/>
          </a:xfrm>
          <a:prstGeom prst="rect">
            <a:avLst/>
          </a:prstGeom>
          <a:noFill/>
        </p:spPr>
        <p:txBody>
          <a:bodyPr wrap="square" rtlCol="0">
            <a:spAutoFit/>
          </a:bodyPr>
          <a:lstStyle/>
          <a:p>
            <a:r>
              <a:rPr lang="en-US" sz="3600" b="1" dirty="0" smtClean="0"/>
              <a:t>“ruby”</a:t>
            </a:r>
            <a:endParaRPr lang="en-US" sz="3600" b="1" dirty="0"/>
          </a:p>
        </p:txBody>
      </p:sp>
      <p:sp>
        <p:nvSpPr>
          <p:cNvPr id="8" name="TextBox 7"/>
          <p:cNvSpPr txBox="1"/>
          <p:nvPr/>
        </p:nvSpPr>
        <p:spPr>
          <a:xfrm>
            <a:off x="5486400" y="6211669"/>
            <a:ext cx="2438400" cy="646331"/>
          </a:xfrm>
          <a:prstGeom prst="rect">
            <a:avLst/>
          </a:prstGeom>
          <a:noFill/>
        </p:spPr>
        <p:txBody>
          <a:bodyPr wrap="square" rtlCol="0">
            <a:spAutoFit/>
          </a:bodyPr>
          <a:lstStyle/>
          <a:p>
            <a:r>
              <a:rPr lang="en-US" sz="3600" b="1" dirty="0" smtClean="0"/>
              <a:t>“ruby gem”</a:t>
            </a:r>
            <a:endParaRPr lang="en-US" sz="3600" b="1" dirty="0"/>
          </a:p>
        </p:txBody>
      </p:sp>
    </p:spTree>
    <p:extLst>
      <p:ext uri="{BB962C8B-B14F-4D97-AF65-F5344CB8AC3E}">
        <p14:creationId xmlns:p14="http://schemas.microsoft.com/office/powerpoint/2010/main" val="181893290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Luigi </a:t>
            </a:r>
            <a:r>
              <a:rPr lang="en-US" dirty="0" err="1" smtClean="0"/>
              <a:t>Auriemma</a:t>
            </a:r>
            <a:r>
              <a:rPr lang="en-US" dirty="0" smtClean="0"/>
              <a:t> – Published </a:t>
            </a:r>
            <a:r>
              <a:rPr lang="en-US" dirty="0" err="1" smtClean="0"/>
              <a:t>Vulns</a:t>
            </a:r>
            <a:r>
              <a:rPr lang="en-US" dirty="0" smtClean="0"/>
              <a:t> (Fake Data)</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844603250"/>
              </p:ext>
            </p:extLst>
          </p:nvPr>
        </p:nvGraphicFramePr>
        <p:xfrm>
          <a:off x="1143000" y="1524000"/>
          <a:ext cx="6477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752600" y="4980801"/>
            <a:ext cx="838200" cy="253916"/>
          </a:xfrm>
          <a:prstGeom prst="rect">
            <a:avLst/>
          </a:prstGeom>
          <a:solidFill>
            <a:schemeClr val="bg2">
              <a:lumMod val="90000"/>
            </a:schemeClr>
          </a:solidFill>
        </p:spPr>
        <p:txBody>
          <a:bodyPr wrap="square" rtlCol="0">
            <a:spAutoFit/>
          </a:bodyPr>
          <a:lstStyle/>
          <a:p>
            <a:r>
              <a:rPr lang="en-US" sz="1050" dirty="0" smtClean="0"/>
              <a:t>Game </a:t>
            </a:r>
            <a:r>
              <a:rPr lang="en-US" sz="1050" dirty="0" err="1" smtClean="0"/>
              <a:t>Vulns</a:t>
            </a:r>
            <a:endParaRPr lang="en-US" sz="1050" dirty="0"/>
          </a:p>
        </p:txBody>
      </p:sp>
      <p:sp>
        <p:nvSpPr>
          <p:cNvPr id="8" name="TextBox 7"/>
          <p:cNvSpPr txBox="1"/>
          <p:nvPr/>
        </p:nvSpPr>
        <p:spPr>
          <a:xfrm>
            <a:off x="2409825" y="1371600"/>
            <a:ext cx="714375" cy="276999"/>
          </a:xfrm>
          <a:prstGeom prst="rect">
            <a:avLst/>
          </a:prstGeom>
          <a:solidFill>
            <a:schemeClr val="bg2">
              <a:lumMod val="90000"/>
            </a:schemeClr>
          </a:solidFill>
        </p:spPr>
        <p:txBody>
          <a:bodyPr wrap="square" rtlCol="0">
            <a:spAutoFit/>
          </a:bodyPr>
          <a:lstStyle/>
          <a:p>
            <a:r>
              <a:rPr lang="en-US" sz="1200" dirty="0" err="1" smtClean="0"/>
              <a:t>Stuxnet</a:t>
            </a:r>
            <a:endParaRPr lang="en-US" sz="1200" dirty="0"/>
          </a:p>
        </p:txBody>
      </p:sp>
      <p:sp>
        <p:nvSpPr>
          <p:cNvPr id="9" name="TextBox 8"/>
          <p:cNvSpPr txBox="1"/>
          <p:nvPr/>
        </p:nvSpPr>
        <p:spPr>
          <a:xfrm>
            <a:off x="3124200" y="3660604"/>
            <a:ext cx="1981200" cy="276999"/>
          </a:xfrm>
          <a:prstGeom prst="rect">
            <a:avLst/>
          </a:prstGeom>
          <a:solidFill>
            <a:schemeClr val="bg2">
              <a:lumMod val="90000"/>
            </a:schemeClr>
          </a:solidFill>
        </p:spPr>
        <p:txBody>
          <a:bodyPr wrap="square" rtlCol="0">
            <a:spAutoFit/>
          </a:bodyPr>
          <a:lstStyle/>
          <a:p>
            <a:pPr algn="ctr"/>
            <a:r>
              <a:rPr lang="en-US" sz="1200" dirty="0" smtClean="0"/>
              <a:t>ICS / SCADA</a:t>
            </a:r>
            <a:endParaRPr lang="en-US" sz="1200" dirty="0"/>
          </a:p>
        </p:txBody>
      </p:sp>
      <p:sp>
        <p:nvSpPr>
          <p:cNvPr id="10" name="TextBox 9"/>
          <p:cNvSpPr txBox="1"/>
          <p:nvPr/>
        </p:nvSpPr>
        <p:spPr>
          <a:xfrm>
            <a:off x="5486400" y="4572000"/>
            <a:ext cx="1981200" cy="276999"/>
          </a:xfrm>
          <a:prstGeom prst="rect">
            <a:avLst/>
          </a:prstGeom>
          <a:solidFill>
            <a:schemeClr val="bg2">
              <a:lumMod val="90000"/>
            </a:schemeClr>
          </a:solidFill>
        </p:spPr>
        <p:txBody>
          <a:bodyPr wrap="square" rtlCol="0">
            <a:spAutoFit/>
          </a:bodyPr>
          <a:lstStyle/>
          <a:p>
            <a:pPr algn="ctr"/>
            <a:r>
              <a:rPr lang="en-US" sz="1200" dirty="0" err="1" smtClean="0"/>
              <a:t>ReVuln</a:t>
            </a:r>
            <a:r>
              <a:rPr lang="en-US" sz="1200" dirty="0" smtClean="0"/>
              <a:t> Founded</a:t>
            </a:r>
            <a:endParaRPr lang="en-US" sz="1200" dirty="0"/>
          </a:p>
        </p:txBody>
      </p:sp>
    </p:spTree>
    <p:extLst>
      <p:ext uri="{BB962C8B-B14F-4D97-AF65-F5344CB8AC3E}">
        <p14:creationId xmlns:p14="http://schemas.microsoft.com/office/powerpoint/2010/main" val="18884263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smtClean="0"/>
              <a:t>EXTRANEOUS NOW?</a:t>
            </a:r>
            <a:endParaRPr lang="en-US" dirty="0"/>
          </a:p>
        </p:txBody>
      </p:sp>
      <p:sp>
        <p:nvSpPr>
          <p:cNvPr id="3" name="Content Placeholder 2"/>
          <p:cNvSpPr>
            <a:spLocks noGrp="1"/>
          </p:cNvSpPr>
          <p:nvPr>
            <p:ph idx="1"/>
          </p:nvPr>
        </p:nvSpPr>
        <p:spPr>
          <a:xfrm>
            <a:off x="152400" y="990600"/>
            <a:ext cx="8229600" cy="4525963"/>
          </a:xfrm>
        </p:spPr>
        <p:txBody>
          <a:bodyPr>
            <a:normAutofit/>
          </a:bodyPr>
          <a:lstStyle/>
          <a:p>
            <a:r>
              <a:rPr lang="en-US" dirty="0" smtClean="0"/>
              <a:t>Accuracy problems by researchers?</a:t>
            </a:r>
          </a:p>
          <a:p>
            <a:pPr lvl="1"/>
            <a:r>
              <a:rPr lang="en-US" dirty="0" err="1" smtClean="0"/>
              <a:t>Grep</a:t>
            </a:r>
            <a:r>
              <a:rPr lang="en-US" dirty="0" smtClean="0"/>
              <a:t>-and-gripe!</a:t>
            </a:r>
          </a:p>
          <a:p>
            <a:pPr lvl="1"/>
            <a:r>
              <a:rPr lang="en-US" dirty="0" smtClean="0"/>
              <a:t>A back-tick is always SQL injection!</a:t>
            </a:r>
          </a:p>
          <a:p>
            <a:pPr lvl="1"/>
            <a:r>
              <a:rPr lang="en-US" dirty="0" smtClean="0"/>
              <a:t>That crash surely shows signs of code execution!</a:t>
            </a:r>
          </a:p>
        </p:txBody>
      </p:sp>
    </p:spTree>
    <p:extLst>
      <p:ext uri="{BB962C8B-B14F-4D97-AF65-F5344CB8AC3E}">
        <p14:creationId xmlns:p14="http://schemas.microsoft.com/office/powerpoint/2010/main" val="386121619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9144000" cy="2286000"/>
          </a:xfrm>
        </p:spPr>
        <p:txBody>
          <a:bodyPr>
            <a:normAutofit/>
          </a:bodyPr>
          <a:lstStyle/>
          <a:p>
            <a:r>
              <a:rPr lang="en-US" sz="9600" dirty="0" smtClean="0"/>
              <a:t>CVSS</a:t>
            </a:r>
            <a:endParaRPr lang="en-US" sz="9600" dirty="0"/>
          </a:p>
        </p:txBody>
      </p:sp>
      <p:sp>
        <p:nvSpPr>
          <p:cNvPr id="3" name="TextBox 2"/>
          <p:cNvSpPr txBox="1"/>
          <p:nvPr/>
        </p:nvSpPr>
        <p:spPr>
          <a:xfrm>
            <a:off x="152401" y="3581400"/>
            <a:ext cx="8305800" cy="923330"/>
          </a:xfrm>
          <a:prstGeom prst="rect">
            <a:avLst/>
          </a:prstGeom>
          <a:noFill/>
        </p:spPr>
        <p:txBody>
          <a:bodyPr wrap="square" rtlCol="0">
            <a:spAutoFit/>
          </a:bodyPr>
          <a:lstStyle/>
          <a:p>
            <a:r>
              <a:rPr lang="en-US" dirty="0" smtClean="0">
                <a:solidFill>
                  <a:srgbClr val="C00000"/>
                </a:solidFill>
              </a:rPr>
              <a:t>Not real happy. CVSS is a single element of VDBs and stats. I know it is important given the weight it receives. I don’t see a good point to do this section to keep the flow though.</a:t>
            </a:r>
            <a:endParaRPr lang="en-US" dirty="0">
              <a:solidFill>
                <a:srgbClr val="C00000"/>
              </a:solidFill>
            </a:endParaRPr>
          </a:p>
        </p:txBody>
      </p:sp>
    </p:spTree>
    <p:extLst>
      <p:ext uri="{BB962C8B-B14F-4D97-AF65-F5344CB8AC3E}">
        <p14:creationId xmlns:p14="http://schemas.microsoft.com/office/powerpoint/2010/main" val="114873792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Bias and CVSS</a:t>
            </a:r>
            <a:endParaRPr lang="en-US" dirty="0"/>
          </a:p>
        </p:txBody>
      </p:sp>
      <p:sp>
        <p:nvSpPr>
          <p:cNvPr id="3" name="Content Placeholder 2"/>
          <p:cNvSpPr txBox="1">
            <a:spLocks/>
          </p:cNvSpPr>
          <p:nvPr/>
        </p:nvSpPr>
        <p:spPr>
          <a:xfrm>
            <a:off x="228600" y="914400"/>
            <a:ext cx="8229600" cy="4525963"/>
          </a:xfrm>
          <a:prstGeom prst="rect">
            <a:avLst/>
          </a:prstGeom>
        </p:spPr>
        <p:txBody>
          <a:bodyPr/>
          <a:lstStyle/>
          <a:p>
            <a:pPr marL="342900" lvl="0" indent="-342900">
              <a:spcBef>
                <a:spcPct val="20000"/>
              </a:spcBef>
              <a:buFont typeface="Arial" pitchFamily="34" charset="0"/>
              <a:buChar char="•"/>
            </a:pPr>
            <a:r>
              <a:rPr lang="en-US" sz="3200" dirty="0" smtClean="0"/>
              <a:t>Measurement bias</a:t>
            </a:r>
          </a:p>
          <a:p>
            <a:pPr marL="800100" lvl="1" indent="-342900">
              <a:spcBef>
                <a:spcPct val="20000"/>
              </a:spcBef>
              <a:buFont typeface="Arial" pitchFamily="34" charset="0"/>
              <a:buChar char="•"/>
            </a:pPr>
            <a:r>
              <a:rPr lang="en-US" sz="3200" dirty="0"/>
              <a:t>Emphasis only on impact to system</a:t>
            </a:r>
          </a:p>
          <a:p>
            <a:pPr marL="800100" lvl="1" indent="-342900">
              <a:spcBef>
                <a:spcPct val="20000"/>
              </a:spcBef>
              <a:buFont typeface="Arial" pitchFamily="34" charset="0"/>
              <a:buChar char="•"/>
            </a:pPr>
            <a:r>
              <a:rPr lang="en-US" sz="3200" dirty="0" smtClean="0"/>
              <a:t>Vagueness/inconsistency in application by different people</a:t>
            </a:r>
          </a:p>
          <a:p>
            <a:pPr marL="342900" lvl="0" indent="-342900">
              <a:spcBef>
                <a:spcPct val="20000"/>
              </a:spcBef>
              <a:buFont typeface="Arial" pitchFamily="34" charset="0"/>
              <a:buChar char="•"/>
            </a:pPr>
            <a:r>
              <a:rPr lang="en-US" sz="3200" dirty="0" smtClean="0"/>
              <a:t>… which introduces selection bias</a:t>
            </a:r>
          </a:p>
          <a:p>
            <a:pPr marL="800100" lvl="1" indent="-342900">
              <a:spcBef>
                <a:spcPct val="20000"/>
              </a:spcBef>
              <a:buFont typeface="Arial" pitchFamily="34" charset="0"/>
              <a:buChar char="•"/>
            </a:pPr>
            <a:r>
              <a:rPr lang="en-US" sz="3200" dirty="0" smtClean="0"/>
              <a:t>E.g. “only CVSS &gt; 6.0”</a:t>
            </a:r>
          </a:p>
          <a:p>
            <a:pPr marL="342900" lvl="0" indent="-342900">
              <a:spcBef>
                <a:spcPct val="20000"/>
              </a:spcBef>
              <a:buFont typeface="Arial" pitchFamily="34" charset="0"/>
              <a:buChar char="•"/>
            </a:pPr>
            <a:r>
              <a:rPr lang="en-US" sz="3200" dirty="0" smtClean="0"/>
              <a:t>CVSSv3 under development</a:t>
            </a:r>
          </a:p>
          <a:p>
            <a:pPr marL="342900" lvl="0" indent="-342900">
              <a:spcBef>
                <a:spcPct val="20000"/>
              </a:spcBef>
              <a:buFont typeface="Arial" pitchFamily="34" charset="0"/>
              <a:buChar char="•"/>
            </a:pPr>
            <a:r>
              <a:rPr lang="en-US" sz="3200" strike="sngStrike" dirty="0" smtClean="0"/>
              <a:t>… And that’s all we </a:t>
            </a:r>
            <a:r>
              <a:rPr lang="en-US" sz="3200" strike="sngStrike" dirty="0" err="1" smtClean="0"/>
              <a:t>gotta</a:t>
            </a:r>
            <a:r>
              <a:rPr lang="en-US" sz="3200" strike="sngStrike" dirty="0" smtClean="0"/>
              <a:t> say about that.</a:t>
            </a:r>
          </a:p>
        </p:txBody>
      </p:sp>
    </p:spTree>
    <p:extLst>
      <p:ext uri="{BB962C8B-B14F-4D97-AF65-F5344CB8AC3E}">
        <p14:creationId xmlns:p14="http://schemas.microsoft.com/office/powerpoint/2010/main" val="20138266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Publication Bias Defined</a:t>
            </a:r>
            <a:endParaRPr lang="en-US" dirty="0"/>
          </a:p>
        </p:txBody>
      </p:sp>
      <p:sp>
        <p:nvSpPr>
          <p:cNvPr id="3" name="Content Placeholder 2"/>
          <p:cNvSpPr>
            <a:spLocks noGrp="1"/>
          </p:cNvSpPr>
          <p:nvPr>
            <p:ph idx="1"/>
          </p:nvPr>
        </p:nvSpPr>
        <p:spPr>
          <a:xfrm>
            <a:off x="152400" y="1066800"/>
            <a:ext cx="8839200" cy="4191000"/>
          </a:xfrm>
        </p:spPr>
        <p:txBody>
          <a:bodyPr>
            <a:normAutofit/>
          </a:bodyPr>
          <a:lstStyle/>
          <a:p>
            <a:r>
              <a:rPr lang="en-US" dirty="0"/>
              <a:t>“a bias with regard to what is likely to be published, among what is available to be published” (Wikipedia)</a:t>
            </a:r>
          </a:p>
          <a:p>
            <a:r>
              <a:rPr lang="en-US" dirty="0" smtClean="0"/>
              <a:t>“</a:t>
            </a:r>
            <a:r>
              <a:rPr lang="en-US" dirty="0"/>
              <a:t>the practice of selectively publishing trial results that serve an </a:t>
            </a:r>
            <a:r>
              <a:rPr lang="en-US" dirty="0" smtClean="0"/>
              <a:t>agenda” (Mercola.com)</a:t>
            </a:r>
          </a:p>
          <a:p>
            <a:pPr lvl="1"/>
            <a:r>
              <a:rPr lang="en-US" dirty="0" smtClean="0"/>
              <a:t>“</a:t>
            </a:r>
            <a:r>
              <a:rPr lang="en-US" dirty="0"/>
              <a:t>half of all clinical trials ever completed on </a:t>
            </a:r>
            <a:r>
              <a:rPr lang="en-US" dirty="0" smtClean="0"/>
              <a:t>[current] medical </a:t>
            </a:r>
            <a:r>
              <a:rPr lang="en-US" dirty="0"/>
              <a:t>treatments </a:t>
            </a:r>
            <a:r>
              <a:rPr lang="en-US" dirty="0" smtClean="0"/>
              <a:t>have </a:t>
            </a:r>
            <a:r>
              <a:rPr lang="en-US" dirty="0"/>
              <a:t>never been published in the medical </a:t>
            </a:r>
            <a:r>
              <a:rPr lang="en-US" dirty="0" smtClean="0"/>
              <a:t>literature”</a:t>
            </a:r>
          </a:p>
        </p:txBody>
      </p:sp>
    </p:spTree>
    <p:extLst>
      <p:ext uri="{BB962C8B-B14F-4D97-AF65-F5344CB8AC3E}">
        <p14:creationId xmlns:p14="http://schemas.microsoft.com/office/powerpoint/2010/main" val="67989535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a:t>Reporting </a:t>
            </a:r>
            <a:r>
              <a:rPr lang="en-US" dirty="0" smtClean="0"/>
              <a:t>Bias</a:t>
            </a:r>
            <a:endParaRPr lang="en-US" dirty="0"/>
          </a:p>
        </p:txBody>
      </p:sp>
      <p:sp>
        <p:nvSpPr>
          <p:cNvPr id="3" name="Content Placeholder 2"/>
          <p:cNvSpPr>
            <a:spLocks noGrp="1"/>
          </p:cNvSpPr>
          <p:nvPr>
            <p:ph idx="1"/>
          </p:nvPr>
        </p:nvSpPr>
        <p:spPr>
          <a:xfrm>
            <a:off x="152400" y="1066800"/>
            <a:ext cx="8839200" cy="3962400"/>
          </a:xfrm>
        </p:spPr>
        <p:txBody>
          <a:bodyPr>
            <a:normAutofit/>
          </a:bodyPr>
          <a:lstStyle/>
          <a:p>
            <a:r>
              <a:rPr lang="en-US" dirty="0" smtClean="0"/>
              <a:t>"</a:t>
            </a:r>
            <a:r>
              <a:rPr lang="en-US" dirty="0"/>
              <a:t>a tendency to under-report unexpected or undesirable experimental results</a:t>
            </a:r>
            <a:r>
              <a:rPr lang="en-US" dirty="0" smtClean="0"/>
              <a:t>" </a:t>
            </a:r>
            <a:r>
              <a:rPr lang="en-US" dirty="0"/>
              <a:t>by </a:t>
            </a:r>
            <a:r>
              <a:rPr lang="en-US" dirty="0" smtClean="0"/>
              <a:t>subjects</a:t>
            </a:r>
          </a:p>
          <a:p>
            <a:r>
              <a:rPr lang="en-US" dirty="0" smtClean="0"/>
              <a:t>Nobody discloses their failure </a:t>
            </a:r>
            <a:r>
              <a:rPr lang="en-US" dirty="0"/>
              <a:t>to find </a:t>
            </a:r>
            <a:r>
              <a:rPr lang="en-US" dirty="0" err="1" smtClean="0"/>
              <a:t>vulns</a:t>
            </a:r>
            <a:endParaRPr lang="en-US" dirty="0" smtClean="0"/>
          </a:p>
          <a:p>
            <a:pPr lvl="1"/>
            <a:r>
              <a:rPr lang="en-US" dirty="0" err="1" smtClean="0"/>
              <a:t>a.k.a</a:t>
            </a:r>
            <a:r>
              <a:rPr lang="en-US" dirty="0" smtClean="0"/>
              <a:t> File Drawer Effect?</a:t>
            </a:r>
          </a:p>
          <a:p>
            <a:r>
              <a:rPr lang="en-US" dirty="0" smtClean="0"/>
              <a:t>Social desirability bias – “tendency of respondents to answer questions in a manner that will be viewed favorably by others”</a:t>
            </a:r>
          </a:p>
          <a:p>
            <a:endParaRPr lang="en-US" dirty="0"/>
          </a:p>
        </p:txBody>
      </p:sp>
    </p:spTree>
    <p:extLst>
      <p:ext uri="{BB962C8B-B14F-4D97-AF65-F5344CB8AC3E}">
        <p14:creationId xmlns:p14="http://schemas.microsoft.com/office/powerpoint/2010/main" val="310517062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Reporting Bias: Examples</a:t>
            </a:r>
            <a:endParaRPr lang="en-US" dirty="0"/>
          </a:p>
        </p:txBody>
      </p:sp>
      <p:sp>
        <p:nvSpPr>
          <p:cNvPr id="3" name="Content Placeholder 2"/>
          <p:cNvSpPr>
            <a:spLocks noGrp="1"/>
          </p:cNvSpPr>
          <p:nvPr>
            <p:ph idx="1"/>
          </p:nvPr>
        </p:nvSpPr>
        <p:spPr>
          <a:xfrm>
            <a:off x="152400" y="1066801"/>
            <a:ext cx="8763000" cy="3276600"/>
          </a:xfrm>
        </p:spPr>
        <p:txBody>
          <a:bodyPr/>
          <a:lstStyle/>
          <a:p>
            <a:pPr marL="342900" lvl="1" indent="-342900">
              <a:buFont typeface="Arial" pitchFamily="34" charset="0"/>
              <a:buChar char="•"/>
            </a:pPr>
            <a:r>
              <a:rPr lang="en-US" dirty="0" smtClean="0"/>
              <a:t>Researchers - Not every researcher discloses, and not every researcher discloses everything they found. Legal threats stifle disclosures</a:t>
            </a:r>
          </a:p>
          <a:p>
            <a:pPr marL="342900" lvl="1" indent="-342900">
              <a:buFont typeface="Arial" pitchFamily="34" charset="0"/>
              <a:buChar char="•"/>
            </a:pPr>
            <a:r>
              <a:rPr lang="en-US" dirty="0" smtClean="0"/>
              <a:t>Vendors – Typically do not disclose their internal findings.</a:t>
            </a:r>
            <a:endParaRPr lang="en-US" dirty="0"/>
          </a:p>
          <a:p>
            <a:pPr marL="342900" lvl="1" indent="-342900">
              <a:buFont typeface="Arial" pitchFamily="34" charset="0"/>
              <a:buChar char="•"/>
            </a:pPr>
            <a:r>
              <a:rPr lang="en-US" dirty="0" smtClean="0"/>
              <a:t>VDBs – Might not report </a:t>
            </a:r>
            <a:r>
              <a:rPr lang="en-US" dirty="0" err="1" smtClean="0"/>
              <a:t>vulns</a:t>
            </a:r>
            <a:r>
              <a:rPr lang="en-US" dirty="0" smtClean="0"/>
              <a:t> they accidentally discover during research</a:t>
            </a:r>
            <a:endParaRPr lang="en-US" dirty="0"/>
          </a:p>
        </p:txBody>
      </p:sp>
    </p:spTree>
    <p:extLst>
      <p:ext uri="{BB962C8B-B14F-4D97-AF65-F5344CB8AC3E}">
        <p14:creationId xmlns:p14="http://schemas.microsoft.com/office/powerpoint/2010/main" val="50563821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Vendor Practices (In Progress)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6262441"/>
              </p:ext>
            </p:extLst>
          </p:nvPr>
        </p:nvGraphicFramePr>
        <p:xfrm>
          <a:off x="228600" y="975362"/>
          <a:ext cx="8727439" cy="5870958"/>
        </p:xfrm>
        <a:graphic>
          <a:graphicData uri="http://schemas.openxmlformats.org/drawingml/2006/table">
            <a:tbl>
              <a:tblPr firstRow="1" bandRow="1">
                <a:tableStyleId>{5C22544A-7EE6-4342-B048-85BDC9FD1C3A}</a:tableStyleId>
              </a:tblPr>
              <a:tblGrid>
                <a:gridCol w="1295399"/>
                <a:gridCol w="116840"/>
                <a:gridCol w="873761"/>
                <a:gridCol w="2631439"/>
                <a:gridCol w="3810000"/>
              </a:tblGrid>
              <a:tr h="396238">
                <a:tc gridSpan="2">
                  <a:txBody>
                    <a:bodyPr/>
                    <a:lstStyle/>
                    <a:p>
                      <a:endParaRPr lang="en-US" sz="1400" baseline="0" dirty="0"/>
                    </a:p>
                  </a:txBody>
                  <a:tcPr/>
                </a:tc>
                <a:tc hMerge="1">
                  <a:txBody>
                    <a:bodyPr/>
                    <a:lstStyle/>
                    <a:p>
                      <a:endParaRPr lang="en-US" sz="1400" baseline="0" dirty="0"/>
                    </a:p>
                  </a:txBody>
                  <a:tcPr/>
                </a:tc>
                <a:tc gridSpan="2">
                  <a:txBody>
                    <a:bodyPr/>
                    <a:lstStyle/>
                    <a:p>
                      <a:r>
                        <a:rPr lang="en-US" sz="1400" baseline="0" dirty="0" smtClean="0"/>
                        <a:t>Yes</a:t>
                      </a:r>
                      <a:endParaRPr lang="en-US" sz="1400" baseline="0" dirty="0"/>
                    </a:p>
                  </a:txBody>
                  <a:tcPr/>
                </a:tc>
                <a:tc hMerge="1">
                  <a:txBody>
                    <a:bodyPr/>
                    <a:lstStyle/>
                    <a:p>
                      <a:endParaRPr lang="en-US" sz="1400" baseline="0" dirty="0"/>
                    </a:p>
                  </a:txBody>
                  <a:tcPr/>
                </a:tc>
                <a:tc>
                  <a:txBody>
                    <a:bodyPr/>
                    <a:lstStyle/>
                    <a:p>
                      <a:r>
                        <a:rPr lang="en-US" sz="1400" baseline="0" dirty="0" smtClean="0"/>
                        <a:t>No</a:t>
                      </a:r>
                      <a:endParaRPr lang="en-US" sz="1400" baseline="0" dirty="0"/>
                    </a:p>
                  </a:txBody>
                  <a:tcPr/>
                </a:tc>
              </a:tr>
              <a:tr h="351680">
                <a:tc gridSpan="5">
                  <a:txBody>
                    <a:bodyPr/>
                    <a:lstStyle/>
                    <a:p>
                      <a:pPr algn="ctr"/>
                      <a:r>
                        <a:rPr lang="en-US" sz="1600" i="1" dirty="0" smtClean="0"/>
                        <a:t>Publication Bias</a:t>
                      </a:r>
                      <a:endParaRPr lang="en-US" sz="1600" i="1" dirty="0"/>
                    </a:p>
                  </a:txBody>
                  <a:tcPr>
                    <a:solidFill>
                      <a:schemeClr val="accent3">
                        <a:lumMod val="40000"/>
                        <a:lumOff val="60000"/>
                      </a:schemeClr>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671388">
                <a:tc>
                  <a:txBody>
                    <a:bodyPr/>
                    <a:lstStyle/>
                    <a:p>
                      <a:r>
                        <a:rPr lang="en-US" sz="1600" dirty="0" smtClean="0"/>
                        <a:t>Public</a:t>
                      </a:r>
                      <a:r>
                        <a:rPr lang="en-US" sz="1600" baseline="0" dirty="0" smtClean="0"/>
                        <a:t> advisory access</a:t>
                      </a:r>
                      <a:endParaRPr lang="en-US" sz="1600" dirty="0"/>
                    </a:p>
                  </a:txBody>
                  <a:tcPr/>
                </a:tc>
                <a:tc gridSpan="3">
                  <a:txBody>
                    <a:bodyPr/>
                    <a:lstStyle/>
                    <a:p>
                      <a:r>
                        <a:rPr lang="en-US" dirty="0" smtClean="0"/>
                        <a:t>Red</a:t>
                      </a:r>
                      <a:r>
                        <a:rPr lang="en-US" baseline="0" dirty="0" smtClean="0"/>
                        <a:t> Hat, Mozilla, MS, HP, Oracle, Adobe, Cisco, Apple</a:t>
                      </a:r>
                      <a:endParaRPr lang="en-US" dirty="0"/>
                    </a:p>
                  </a:txBody>
                  <a:tcPr/>
                </a:tc>
                <a:tc hMerge="1">
                  <a:txBody>
                    <a:bodyPr/>
                    <a:lstStyle/>
                    <a:p>
                      <a:endParaRPr lang="en-US"/>
                    </a:p>
                  </a:txBody>
                  <a:tcPr/>
                </a:tc>
                <a:tc hMerge="1">
                  <a:txBody>
                    <a:bodyPr/>
                    <a:lstStyle/>
                    <a:p>
                      <a:endParaRPr lang="en-US" dirty="0"/>
                    </a:p>
                  </a:txBody>
                  <a:tcPr/>
                </a:tc>
                <a:tc>
                  <a:txBody>
                    <a:bodyPr/>
                    <a:lstStyle/>
                    <a:p>
                      <a:r>
                        <a:rPr lang="en-US" dirty="0" smtClean="0"/>
                        <a:t>Google (no advisories), Juniper</a:t>
                      </a:r>
                      <a:r>
                        <a:rPr lang="en-US" baseline="0" dirty="0" smtClean="0"/>
                        <a:t> (no publication until 2013), Linux kernel</a:t>
                      </a:r>
                      <a:endParaRPr lang="en-US" dirty="0"/>
                    </a:p>
                  </a:txBody>
                  <a:tcPr/>
                </a:tc>
              </a:tr>
              <a:tr h="671388">
                <a:tc>
                  <a:txBody>
                    <a:bodyPr/>
                    <a:lstStyle/>
                    <a:p>
                      <a:r>
                        <a:rPr lang="en-US" sz="1600" dirty="0" smtClean="0"/>
                        <a:t>Own </a:t>
                      </a:r>
                      <a:r>
                        <a:rPr lang="en-US" sz="1600" baseline="0" dirty="0" smtClean="0"/>
                        <a:t>discoveries</a:t>
                      </a:r>
                      <a:endParaRPr lang="en-US" sz="1600" dirty="0"/>
                    </a:p>
                  </a:txBody>
                  <a:tcPr/>
                </a:tc>
                <a:tc gridSpan="3">
                  <a:txBody>
                    <a:bodyPr/>
                    <a:lstStyle/>
                    <a:p>
                      <a:r>
                        <a:rPr lang="en-US" dirty="0" smtClean="0"/>
                        <a:t>Red Hat, Mozilla, Google, Oracle</a:t>
                      </a:r>
                      <a:endParaRPr lang="en-US" dirty="0"/>
                    </a:p>
                  </a:txBody>
                  <a:tcPr/>
                </a:tc>
                <a:tc hMerge="1">
                  <a:txBody>
                    <a:bodyPr/>
                    <a:lstStyle/>
                    <a:p>
                      <a:endParaRPr lang="en-US"/>
                    </a:p>
                  </a:txBody>
                  <a:tcPr/>
                </a:tc>
                <a:tc hMerge="1">
                  <a:txBody>
                    <a:bodyPr/>
                    <a:lstStyle/>
                    <a:p>
                      <a:endParaRPr lang="en-US" dirty="0"/>
                    </a:p>
                  </a:txBody>
                  <a:tcPr/>
                </a:tc>
                <a:tc>
                  <a:txBody>
                    <a:bodyPr/>
                    <a:lstStyle/>
                    <a:p>
                      <a:r>
                        <a:rPr lang="en-US" dirty="0" smtClean="0"/>
                        <a:t>Microsoft, ??? </a:t>
                      </a:r>
                      <a:r>
                        <a:rPr lang="en-US" dirty="0" smtClean="0">
                          <a:solidFill>
                            <a:srgbClr val="C00000"/>
                          </a:solidFill>
                        </a:rPr>
                        <a:t>Linux kernel,</a:t>
                      </a:r>
                      <a:r>
                        <a:rPr lang="en-US" baseline="0" dirty="0" smtClean="0">
                          <a:solidFill>
                            <a:srgbClr val="C00000"/>
                          </a:solidFill>
                        </a:rPr>
                        <a:t> </a:t>
                      </a:r>
                      <a:r>
                        <a:rPr lang="en-US" dirty="0" smtClean="0">
                          <a:solidFill>
                            <a:schemeClr val="tx1"/>
                          </a:solidFill>
                        </a:rPr>
                        <a:t>Juniper</a:t>
                      </a:r>
                      <a:r>
                        <a:rPr lang="en-US" baseline="0" dirty="0" smtClean="0">
                          <a:solidFill>
                            <a:schemeClr val="tx1"/>
                          </a:solidFill>
                        </a:rPr>
                        <a:t> didn’t publish at all until 2013</a:t>
                      </a:r>
                      <a:endParaRPr lang="en-US" dirty="0">
                        <a:solidFill>
                          <a:srgbClr val="C00000"/>
                        </a:solidFill>
                      </a:endParaRPr>
                    </a:p>
                  </a:txBody>
                  <a:tcPr/>
                </a:tc>
              </a:tr>
              <a:tr h="607447">
                <a:tc>
                  <a:txBody>
                    <a:bodyPr/>
                    <a:lstStyle/>
                    <a:p>
                      <a:r>
                        <a:rPr lang="en-US" sz="1600" dirty="0" smtClean="0"/>
                        <a:t>Low-severity</a:t>
                      </a:r>
                      <a:endParaRPr lang="en-US" sz="1600" dirty="0"/>
                    </a:p>
                  </a:txBody>
                  <a:tcPr/>
                </a:tc>
                <a:tc gridSpan="3">
                  <a:txBody>
                    <a:bodyPr/>
                    <a:lstStyle/>
                    <a:p>
                      <a:r>
                        <a:rPr lang="en-US" dirty="0" smtClean="0"/>
                        <a:t>Red Hat, Oracle,</a:t>
                      </a:r>
                      <a:r>
                        <a:rPr lang="en-US" baseline="0" dirty="0" smtClean="0"/>
                        <a:t> ???</a:t>
                      </a:r>
                      <a:endParaRPr lang="en-US" dirty="0"/>
                    </a:p>
                  </a:txBody>
                  <a:tcPr/>
                </a:tc>
                <a:tc hMerge="1">
                  <a:txBody>
                    <a:bodyPr/>
                    <a:lstStyle/>
                    <a:p>
                      <a:endParaRPr lang="en-US"/>
                    </a:p>
                  </a:txBody>
                  <a:tcPr/>
                </a:tc>
                <a:tc hMerge="1">
                  <a:txBody>
                    <a:bodyPr/>
                    <a:lstStyle/>
                    <a:p>
                      <a:endParaRPr lang="en-US" dirty="0"/>
                    </a:p>
                  </a:txBody>
                  <a:tcPr/>
                </a:tc>
                <a:tc>
                  <a:txBody>
                    <a:bodyPr/>
                    <a:lstStyle/>
                    <a:p>
                      <a:r>
                        <a:rPr lang="en-US" dirty="0" smtClean="0"/>
                        <a:t>Microsoft, ???</a:t>
                      </a:r>
                      <a:endParaRPr lang="en-US" dirty="0"/>
                    </a:p>
                  </a:txBody>
                  <a:tcPr/>
                </a:tc>
              </a:tr>
              <a:tr h="367665">
                <a:tc gridSpan="5">
                  <a:txBody>
                    <a:bodyPr/>
                    <a:lstStyle/>
                    <a:p>
                      <a:pPr algn="ctr"/>
                      <a:r>
                        <a:rPr lang="en-US" sz="1600" i="1" dirty="0" smtClean="0"/>
                        <a:t>Measurement Bias</a:t>
                      </a:r>
                      <a:endParaRPr lang="en-US" sz="1600" i="1" dirty="0"/>
                    </a:p>
                  </a:txBody>
                  <a:tcPr>
                    <a:solidFill>
                      <a:schemeClr val="accent3">
                        <a:lumMod val="40000"/>
                        <a:lumOff val="60000"/>
                      </a:schemeClr>
                    </a:solidFill>
                  </a:tcPr>
                </a:tc>
                <a:tc hMerge="1">
                  <a:txBody>
                    <a:bodyPr/>
                    <a:lstStyle/>
                    <a:p>
                      <a:pPr algn="ctr"/>
                      <a:endParaRPr lang="en-US" sz="1600" i="1"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r h="671388">
                <a:tc>
                  <a:txBody>
                    <a:bodyPr/>
                    <a:lstStyle/>
                    <a:p>
                      <a:r>
                        <a:rPr lang="en-US" sz="1600" dirty="0" smtClean="0"/>
                        <a:t>Tech details</a:t>
                      </a:r>
                      <a:endParaRPr lang="en-US" sz="1600" dirty="0"/>
                    </a:p>
                  </a:txBody>
                  <a:tcPr/>
                </a:tc>
                <a:tc gridSpan="3">
                  <a:txBody>
                    <a:bodyPr/>
                    <a:lstStyle/>
                    <a:p>
                      <a:r>
                        <a:rPr lang="en-US" dirty="0" smtClean="0"/>
                        <a:t>Red Hat, Mozilla,</a:t>
                      </a:r>
                      <a:r>
                        <a:rPr lang="en-US" baseline="0" dirty="0" smtClean="0"/>
                        <a:t> Apple.   Meh: Google, MS, Juniper, Adobe</a:t>
                      </a:r>
                      <a:endParaRPr lang="en-US" dirty="0"/>
                    </a:p>
                  </a:txBody>
                  <a:tcPr/>
                </a:tc>
                <a:tc hMerge="1">
                  <a:txBody>
                    <a:bodyPr/>
                    <a:lstStyle/>
                    <a:p>
                      <a:endParaRPr lang="en-US"/>
                    </a:p>
                  </a:txBody>
                  <a:tcPr/>
                </a:tc>
                <a:tc hMerge="1">
                  <a:txBody>
                    <a:bodyPr/>
                    <a:lstStyle/>
                    <a:p>
                      <a:endParaRPr lang="en-US" dirty="0"/>
                    </a:p>
                  </a:txBody>
                  <a:tcPr/>
                </a:tc>
                <a:tc>
                  <a:txBody>
                    <a:bodyPr/>
                    <a:lstStyle/>
                    <a:p>
                      <a:r>
                        <a:rPr lang="en-US" dirty="0" smtClean="0"/>
                        <a:t>HP, Oracle</a:t>
                      </a:r>
                      <a:endParaRPr lang="en-US" dirty="0"/>
                    </a:p>
                  </a:txBody>
                  <a:tcPr/>
                </a:tc>
              </a:tr>
              <a:tr h="639416">
                <a:tc>
                  <a:txBody>
                    <a:bodyPr/>
                    <a:lstStyle/>
                    <a:p>
                      <a:r>
                        <a:rPr lang="en-US" sz="1600" dirty="0" smtClean="0"/>
                        <a:t>Public</a:t>
                      </a:r>
                      <a:r>
                        <a:rPr lang="en-US" sz="1600" baseline="0" dirty="0" smtClean="0"/>
                        <a:t> 0-day comment </a:t>
                      </a:r>
                      <a:endParaRPr lang="en-US" sz="1600" dirty="0"/>
                    </a:p>
                  </a:txBody>
                  <a:tcPr/>
                </a:tc>
                <a:tc gridSpan="3">
                  <a:txBody>
                    <a:bodyPr/>
                    <a:lstStyle/>
                    <a:p>
                      <a:r>
                        <a:rPr lang="en-US" dirty="0" smtClean="0"/>
                        <a:t>Adobe, Microsoft, Red Hat.</a:t>
                      </a:r>
                      <a:endParaRPr lang="en-US" dirty="0"/>
                    </a:p>
                  </a:txBody>
                  <a:tcPr/>
                </a:tc>
                <a:tc hMerge="1">
                  <a:txBody>
                    <a:bodyPr/>
                    <a:lstStyle/>
                    <a:p>
                      <a:endParaRPr lang="en-US"/>
                    </a:p>
                  </a:txBody>
                  <a:tcPr/>
                </a:tc>
                <a:tc hMerge="1">
                  <a:txBody>
                    <a:bodyPr/>
                    <a:lstStyle/>
                    <a:p>
                      <a:endParaRPr lang="en-US" dirty="0"/>
                    </a:p>
                  </a:txBody>
                  <a:tcPr/>
                </a:tc>
                <a:tc>
                  <a:txBody>
                    <a:bodyPr/>
                    <a:lstStyle/>
                    <a:p>
                      <a:r>
                        <a:rPr lang="en-US" dirty="0" smtClean="0"/>
                        <a:t>Oracle, Apple</a:t>
                      </a:r>
                      <a:endParaRPr lang="en-US" dirty="0"/>
                    </a:p>
                  </a:txBody>
                  <a:tcPr/>
                </a:tc>
              </a:tr>
              <a:tr h="671388">
                <a:tc>
                  <a:txBody>
                    <a:bodyPr/>
                    <a:lstStyle/>
                    <a:p>
                      <a:r>
                        <a:rPr lang="en-US" sz="1600" dirty="0" smtClean="0"/>
                        <a:t>Cross-refs</a:t>
                      </a:r>
                      <a:endParaRPr lang="en-US" sz="1600" dirty="0"/>
                    </a:p>
                  </a:txBody>
                  <a:tcPr/>
                </a:tc>
                <a:tc gridSpan="3">
                  <a:txBody>
                    <a:bodyPr/>
                    <a:lstStyle/>
                    <a:p>
                      <a:r>
                        <a:rPr lang="en-US" dirty="0" smtClean="0"/>
                        <a:t>Red</a:t>
                      </a:r>
                      <a:r>
                        <a:rPr lang="en-US" baseline="0" dirty="0" smtClean="0"/>
                        <a:t> Hat.  Unknown: Google, Juniper, Mozilla</a:t>
                      </a:r>
                      <a:endParaRPr lang="en-US" dirty="0"/>
                    </a:p>
                  </a:txBody>
                  <a:tcPr/>
                </a:tc>
                <a:tc hMerge="1">
                  <a:txBody>
                    <a:bodyPr/>
                    <a:lstStyle/>
                    <a:p>
                      <a:endParaRPr lang="en-US"/>
                    </a:p>
                  </a:txBody>
                  <a:tcPr/>
                </a:tc>
                <a:tc hMerge="1">
                  <a:txBody>
                    <a:bodyPr/>
                    <a:lstStyle/>
                    <a:p>
                      <a:endParaRPr lang="en-US" dirty="0"/>
                    </a:p>
                  </a:txBody>
                  <a:tcPr/>
                </a:tc>
                <a:tc>
                  <a:txBody>
                    <a:bodyPr/>
                    <a:lstStyle/>
                    <a:p>
                      <a:r>
                        <a:rPr lang="en-US" dirty="0" smtClean="0"/>
                        <a:t>HP,</a:t>
                      </a:r>
                      <a:r>
                        <a:rPr lang="en-US" baseline="0" dirty="0" smtClean="0"/>
                        <a:t> Oracle, Adobe, Cisco, Apple</a:t>
                      </a:r>
                      <a:endParaRPr lang="en-US" dirty="0"/>
                    </a:p>
                  </a:txBody>
                  <a:tcPr/>
                </a:tc>
              </a:tr>
              <a:tr h="671388">
                <a:tc>
                  <a:txBody>
                    <a:bodyPr/>
                    <a:lstStyle/>
                    <a:p>
                      <a:r>
                        <a:rPr lang="en-US" sz="1600" dirty="0" smtClean="0"/>
                        <a:t>Bug-ID</a:t>
                      </a:r>
                      <a:r>
                        <a:rPr lang="en-US" sz="1600" baseline="0" dirty="0" smtClean="0"/>
                        <a:t> access</a:t>
                      </a:r>
                      <a:endParaRPr lang="en-US" sz="1600" dirty="0"/>
                    </a:p>
                  </a:txBody>
                  <a:tcPr/>
                </a:tc>
                <a:tc gridSpan="2">
                  <a:txBody>
                    <a:bodyPr/>
                    <a:lstStyle/>
                    <a:p>
                      <a:r>
                        <a:rPr lang="en-US" dirty="0" smtClean="0"/>
                        <a:t>Red</a:t>
                      </a:r>
                      <a:r>
                        <a:rPr lang="en-US" baseline="0" dirty="0" smtClean="0"/>
                        <a:t> Hat</a:t>
                      </a:r>
                      <a:endParaRPr lang="en-US" dirty="0"/>
                    </a:p>
                  </a:txBody>
                  <a:tcPr/>
                </a:tc>
                <a:tc hMerge="1">
                  <a:txBody>
                    <a:bodyPr/>
                    <a:lstStyle/>
                    <a:p>
                      <a:endParaRPr lang="en-US"/>
                    </a:p>
                  </a:txBody>
                  <a:tcPr/>
                </a:tc>
                <a:tc>
                  <a:txBody>
                    <a:bodyPr/>
                    <a:lstStyle/>
                    <a:p>
                      <a:r>
                        <a:rPr lang="en-US" dirty="0" smtClean="0"/>
                        <a:t>Ltd: Mozilla, Cisco, Google</a:t>
                      </a:r>
                      <a:endParaRPr lang="en-US" dirty="0"/>
                    </a:p>
                  </a:txBody>
                  <a:tcPr/>
                </a:tc>
                <a:tc>
                  <a:txBody>
                    <a:bodyPr/>
                    <a:lstStyle/>
                    <a:p>
                      <a:r>
                        <a:rPr lang="en-US" dirty="0" smtClean="0"/>
                        <a:t>HP, Oracle, Adobe, Apple</a:t>
                      </a:r>
                      <a:endParaRPr lang="en-US" dirty="0"/>
                    </a:p>
                  </a:txBody>
                  <a:tcPr/>
                </a:tc>
              </a:tr>
            </a:tbl>
          </a:graphicData>
        </a:graphic>
      </p:graphicFrame>
    </p:spTree>
    <p:extLst>
      <p:ext uri="{BB962C8B-B14F-4D97-AF65-F5344CB8AC3E}">
        <p14:creationId xmlns:p14="http://schemas.microsoft.com/office/powerpoint/2010/main" val="3738144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Four Main Types of Bias</a:t>
            </a:r>
            <a:endParaRPr lang="en-US" dirty="0"/>
          </a:p>
        </p:txBody>
      </p:sp>
      <p:sp>
        <p:nvSpPr>
          <p:cNvPr id="3" name="Content Placeholder 2"/>
          <p:cNvSpPr>
            <a:spLocks noGrp="1"/>
          </p:cNvSpPr>
          <p:nvPr>
            <p:ph idx="1"/>
          </p:nvPr>
        </p:nvSpPr>
        <p:spPr>
          <a:xfrm>
            <a:off x="228600" y="990600"/>
            <a:ext cx="8534400" cy="4343400"/>
          </a:xfrm>
        </p:spPr>
        <p:txBody>
          <a:bodyPr>
            <a:normAutofit/>
          </a:bodyPr>
          <a:lstStyle/>
          <a:p>
            <a:r>
              <a:rPr lang="en-US" dirty="0"/>
              <a:t>Selection </a:t>
            </a:r>
            <a:r>
              <a:rPr lang="en-US" dirty="0" smtClean="0"/>
              <a:t>Bias: what </a:t>
            </a:r>
            <a:r>
              <a:rPr lang="en-US" dirty="0"/>
              <a:t>gets selected for study</a:t>
            </a:r>
          </a:p>
          <a:p>
            <a:r>
              <a:rPr lang="en-US" dirty="0" smtClean="0"/>
              <a:t>Publication Bias: what </a:t>
            </a:r>
            <a:r>
              <a:rPr lang="en-US" dirty="0"/>
              <a:t>gets </a:t>
            </a:r>
            <a:r>
              <a:rPr lang="en-US" dirty="0" smtClean="0"/>
              <a:t>published (or not)</a:t>
            </a:r>
          </a:p>
          <a:p>
            <a:r>
              <a:rPr lang="en-US" dirty="0" smtClean="0"/>
              <a:t>Abstraction Bias: </a:t>
            </a:r>
            <a:r>
              <a:rPr lang="en-US" dirty="0"/>
              <a:t>a term we </a:t>
            </a:r>
            <a:r>
              <a:rPr lang="en-US" strike="sngStrike" dirty="0"/>
              <a:t>made up</a:t>
            </a:r>
            <a:r>
              <a:rPr lang="en-US" dirty="0"/>
              <a:t> </a:t>
            </a:r>
            <a:r>
              <a:rPr lang="en-US" i="1" dirty="0"/>
              <a:t>crafted</a:t>
            </a:r>
            <a:r>
              <a:rPr lang="en-US" dirty="0"/>
              <a:t> for how </a:t>
            </a:r>
            <a:r>
              <a:rPr lang="en-US" dirty="0" smtClean="0"/>
              <a:t>vulnerabilities </a:t>
            </a:r>
            <a:r>
              <a:rPr lang="en-US" dirty="0"/>
              <a:t>are counted</a:t>
            </a:r>
          </a:p>
          <a:p>
            <a:pPr lvl="1"/>
            <a:r>
              <a:rPr lang="en-US" dirty="0"/>
              <a:t>Many fields count by “person” or other discrete physical </a:t>
            </a:r>
            <a:r>
              <a:rPr lang="en-US" dirty="0" smtClean="0"/>
              <a:t>objects. We can’t unfortunately.</a:t>
            </a:r>
          </a:p>
          <a:p>
            <a:r>
              <a:rPr lang="en-US" dirty="0" smtClean="0"/>
              <a:t>Measurement Bias: introduced by inaccurate or imprecise “measurements”</a:t>
            </a:r>
            <a:endParaRPr lang="en-US" dirty="0"/>
          </a:p>
        </p:txBody>
      </p:sp>
      <p:pic>
        <p:nvPicPr>
          <p:cNvPr id="4" name="Picture 3" descr="gpig-line.jpg"/>
          <p:cNvPicPr>
            <a:picLocks noChangeAspect="1"/>
          </p:cNvPicPr>
          <p:nvPr/>
        </p:nvPicPr>
        <p:blipFill>
          <a:blip r:embed="rId3" cstate="print"/>
          <a:stretch>
            <a:fillRect/>
          </a:stretch>
        </p:blipFill>
        <p:spPr>
          <a:xfrm>
            <a:off x="2514600" y="5257800"/>
            <a:ext cx="3800475" cy="1476375"/>
          </a:xfrm>
          <a:prstGeom prst="rect">
            <a:avLst/>
          </a:prstGeom>
        </p:spPr>
      </p:pic>
      <p:sp>
        <p:nvSpPr>
          <p:cNvPr id="5" name="TextBox 4"/>
          <p:cNvSpPr txBox="1"/>
          <p:nvPr/>
        </p:nvSpPr>
        <p:spPr>
          <a:xfrm>
            <a:off x="6553200" y="6324600"/>
            <a:ext cx="2082430" cy="369332"/>
          </a:xfrm>
          <a:prstGeom prst="rect">
            <a:avLst/>
          </a:prstGeom>
          <a:noFill/>
        </p:spPr>
        <p:txBody>
          <a:bodyPr wrap="none" rtlCol="0">
            <a:spAutoFit/>
          </a:bodyPr>
          <a:lstStyle/>
          <a:p>
            <a:r>
              <a:rPr lang="en-US" dirty="0" smtClean="0"/>
              <a:t>Measure us </a:t>
            </a:r>
            <a:r>
              <a:rPr lang="en-US" dirty="0" err="1" smtClean="0"/>
              <a:t>biyatch</a:t>
            </a:r>
            <a:r>
              <a:rPr lang="en-US" dirty="0" smtClean="0"/>
              <a:t>!</a:t>
            </a:r>
            <a:endParaRPr lang="en-US" dirty="0"/>
          </a:p>
        </p:txBody>
      </p:sp>
    </p:spTree>
    <p:extLst>
      <p:ext uri="{BB962C8B-B14F-4D97-AF65-F5344CB8AC3E}">
        <p14:creationId xmlns:p14="http://schemas.microsoft.com/office/powerpoint/2010/main" val="325359301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VDB Biases</a:t>
            </a:r>
            <a:endParaRPr lang="en-US" dirty="0"/>
          </a:p>
        </p:txBody>
      </p:sp>
      <p:sp>
        <p:nvSpPr>
          <p:cNvPr id="3" name="Content Placeholder 2"/>
          <p:cNvSpPr txBox="1">
            <a:spLocks/>
          </p:cNvSpPr>
          <p:nvPr/>
        </p:nvSpPr>
        <p:spPr>
          <a:xfrm>
            <a:off x="228600" y="914400"/>
            <a:ext cx="8229600" cy="4525963"/>
          </a:xfrm>
          <a:prstGeom prst="rect">
            <a:avLst/>
          </a:prstGeom>
        </p:spPr>
        <p:txBody>
          <a:bodyPr/>
          <a:lstStyle/>
          <a:p>
            <a:pPr marL="342900" lvl="0" indent="-342900">
              <a:spcBef>
                <a:spcPct val="20000"/>
              </a:spcBef>
              <a:buFont typeface="Arial" pitchFamily="34" charset="0"/>
              <a:buChar char="•"/>
            </a:pPr>
            <a:r>
              <a:rPr lang="en-US" sz="2800" dirty="0" smtClean="0"/>
              <a:t>for each, will give examples for various </a:t>
            </a:r>
            <a:r>
              <a:rPr lang="en-US" sz="2800" dirty="0" err="1" smtClean="0"/>
              <a:t>vuln</a:t>
            </a:r>
            <a:r>
              <a:rPr lang="en-US" sz="2800" dirty="0" smtClean="0"/>
              <a:t> DBs</a:t>
            </a:r>
          </a:p>
          <a:p>
            <a:pPr marL="342900" lvl="0" indent="-342900">
              <a:spcBef>
                <a:spcPct val="20000"/>
              </a:spcBef>
              <a:buFont typeface="Arial" pitchFamily="34" charset="0"/>
              <a:buChar char="•"/>
            </a:pPr>
            <a:r>
              <a:rPr lang="en-US" sz="2800" dirty="0" smtClean="0"/>
              <a:t>Analytical effort: how much effort does the VDB analyst put into producing the VDB entry?</a:t>
            </a:r>
          </a:p>
          <a:p>
            <a:pPr marL="800100" lvl="1" indent="-342900">
              <a:spcBef>
                <a:spcPct val="20000"/>
              </a:spcBef>
              <a:buFont typeface="Arial" pitchFamily="34" charset="0"/>
              <a:buChar char="•"/>
            </a:pPr>
            <a:r>
              <a:rPr lang="en-US" sz="2800" dirty="0" smtClean="0"/>
              <a:t>CVE: show increase in </a:t>
            </a:r>
            <a:r>
              <a:rPr lang="en-US" sz="2800" dirty="0" err="1" smtClean="0"/>
              <a:t>desc</a:t>
            </a:r>
            <a:r>
              <a:rPr lang="en-US" sz="2800" dirty="0" smtClean="0"/>
              <a:t> size</a:t>
            </a:r>
          </a:p>
          <a:p>
            <a:pPr marL="800100" lvl="1" indent="-342900">
              <a:spcBef>
                <a:spcPct val="20000"/>
              </a:spcBef>
              <a:buFont typeface="Arial" pitchFamily="34" charset="0"/>
              <a:buChar char="•"/>
            </a:pPr>
            <a:r>
              <a:rPr lang="en-US" sz="2800" dirty="0" smtClean="0"/>
              <a:t>Amount of details</a:t>
            </a:r>
          </a:p>
          <a:p>
            <a:pPr marL="342900" lvl="0" indent="-342900">
              <a:spcBef>
                <a:spcPct val="20000"/>
              </a:spcBef>
              <a:buFont typeface="Arial" pitchFamily="34" charset="0"/>
              <a:buChar char="•"/>
            </a:pPr>
            <a:r>
              <a:rPr lang="en-US" sz="2800" dirty="0" smtClean="0"/>
              <a:t>Description, other fields</a:t>
            </a:r>
          </a:p>
          <a:p>
            <a:pPr marL="342900" lvl="0" indent="-342900">
              <a:spcBef>
                <a:spcPct val="20000"/>
              </a:spcBef>
              <a:buFont typeface="Arial" pitchFamily="34" charset="0"/>
              <a:buChar char="•"/>
            </a:pPr>
            <a:r>
              <a:rPr lang="en-US" sz="2800" dirty="0" err="1" smtClean="0"/>
              <a:t>Vuln</a:t>
            </a:r>
            <a:r>
              <a:rPr lang="en-US" sz="2800" dirty="0" smtClean="0"/>
              <a:t> </a:t>
            </a:r>
            <a:r>
              <a:rPr lang="en-US" sz="2800" dirty="0"/>
              <a:t>classification</a:t>
            </a:r>
          </a:p>
          <a:p>
            <a:pPr marL="342900" lvl="0" indent="-342900">
              <a:spcBef>
                <a:spcPct val="20000"/>
              </a:spcBef>
              <a:buFont typeface="Arial" pitchFamily="34" charset="0"/>
              <a:buChar char="•"/>
            </a:pPr>
            <a:r>
              <a:rPr lang="en-US" sz="2800" dirty="0"/>
              <a:t>Custom channel for new </a:t>
            </a:r>
            <a:r>
              <a:rPr lang="en-US" sz="2800" dirty="0" err="1"/>
              <a:t>vulns</a:t>
            </a:r>
            <a:r>
              <a:rPr lang="en-US" sz="2800" dirty="0"/>
              <a:t>?</a:t>
            </a:r>
          </a:p>
          <a:p>
            <a:pPr marL="342900" lvl="0" indent="-342900">
              <a:spcBef>
                <a:spcPct val="20000"/>
              </a:spcBef>
              <a:buFont typeface="Arial" pitchFamily="34" charset="0"/>
              <a:buChar char="•"/>
            </a:pPr>
            <a:endParaRPr lang="en-US" sz="2800" dirty="0" smtClean="0"/>
          </a:p>
        </p:txBody>
      </p:sp>
    </p:spTree>
    <p:extLst>
      <p:ext uri="{BB962C8B-B14F-4D97-AF65-F5344CB8AC3E}">
        <p14:creationId xmlns:p14="http://schemas.microsoft.com/office/powerpoint/2010/main" val="287949498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Autofit/>
          </a:bodyPr>
          <a:lstStyle/>
          <a:p>
            <a:r>
              <a:rPr lang="en-US" dirty="0" smtClean="0"/>
              <a:t>The World of Vulnerabilities</a:t>
            </a:r>
            <a:endParaRPr lang="en-US" dirty="0"/>
          </a:p>
        </p:txBody>
      </p:sp>
      <p:sp>
        <p:nvSpPr>
          <p:cNvPr id="4" name="Oval 3"/>
          <p:cNvSpPr/>
          <p:nvPr/>
        </p:nvSpPr>
        <p:spPr>
          <a:xfrm>
            <a:off x="457200" y="838200"/>
            <a:ext cx="8153400" cy="533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67000" y="847859"/>
            <a:ext cx="2438400" cy="521057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Non-Public, Known </a:t>
            </a:r>
            <a:r>
              <a:rPr lang="en-US" dirty="0" err="1" smtClean="0">
                <a:solidFill>
                  <a:schemeClr val="tx1"/>
                </a:solidFill>
              </a:rPr>
              <a:t>Vulns</a:t>
            </a:r>
            <a:r>
              <a:rPr lang="en-US" dirty="0" smtClean="0">
                <a:solidFill>
                  <a:schemeClr val="tx1"/>
                </a:solidFill>
              </a:rPr>
              <a:t> (0-Days)</a:t>
            </a:r>
            <a:endParaRPr lang="en-US" dirty="0">
              <a:solidFill>
                <a:schemeClr val="tx1"/>
              </a:solidFill>
            </a:endParaRPr>
          </a:p>
        </p:txBody>
      </p:sp>
      <p:sp>
        <p:nvSpPr>
          <p:cNvPr id="6" name="Oval 5"/>
          <p:cNvSpPr/>
          <p:nvPr/>
        </p:nvSpPr>
        <p:spPr>
          <a:xfrm>
            <a:off x="533400" y="1943100"/>
            <a:ext cx="2133600" cy="3124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Undiscovered (Latent) </a:t>
            </a:r>
            <a:r>
              <a:rPr lang="en-US" dirty="0" err="1" smtClean="0">
                <a:solidFill>
                  <a:schemeClr val="tx1"/>
                </a:solidFill>
              </a:rPr>
              <a:t>Vulns</a:t>
            </a:r>
            <a:endParaRPr lang="en-US" dirty="0">
              <a:solidFill>
                <a:schemeClr val="tx1"/>
              </a:solidFill>
            </a:endParaRPr>
          </a:p>
        </p:txBody>
      </p:sp>
      <p:sp>
        <p:nvSpPr>
          <p:cNvPr id="7" name="Oval 6"/>
          <p:cNvSpPr/>
          <p:nvPr/>
        </p:nvSpPr>
        <p:spPr>
          <a:xfrm>
            <a:off x="5181600" y="1600200"/>
            <a:ext cx="3200400" cy="400962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p>
          <a:p>
            <a:pPr algn="ctr"/>
            <a:r>
              <a:rPr lang="en-US" dirty="0" smtClean="0">
                <a:solidFill>
                  <a:schemeClr val="tx1"/>
                </a:solidFill>
              </a:rPr>
              <a:t>   </a:t>
            </a:r>
          </a:p>
          <a:p>
            <a:pPr algn="ctr"/>
            <a:endParaRPr lang="en-US" dirty="0">
              <a:solidFill>
                <a:schemeClr val="tx1"/>
              </a:solidFill>
            </a:endParaRPr>
          </a:p>
        </p:txBody>
      </p:sp>
      <p:sp>
        <p:nvSpPr>
          <p:cNvPr id="8" name="Oval 7"/>
          <p:cNvSpPr/>
          <p:nvPr/>
        </p:nvSpPr>
        <p:spPr>
          <a:xfrm>
            <a:off x="5753100" y="1638837"/>
            <a:ext cx="1905000" cy="1452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Vulns</a:t>
            </a:r>
            <a:r>
              <a:rPr lang="en-US" dirty="0" smtClean="0"/>
              <a:t> published in security forums</a:t>
            </a:r>
            <a:endParaRPr lang="en-US" dirty="0"/>
          </a:p>
        </p:txBody>
      </p:sp>
      <p:sp>
        <p:nvSpPr>
          <p:cNvPr id="9" name="Oval 8"/>
          <p:cNvSpPr/>
          <p:nvPr/>
        </p:nvSpPr>
        <p:spPr>
          <a:xfrm>
            <a:off x="6400800" y="2819400"/>
            <a:ext cx="1905000" cy="145263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Vulns</a:t>
            </a:r>
            <a:r>
              <a:rPr lang="en-US" dirty="0" smtClean="0">
                <a:solidFill>
                  <a:schemeClr val="tx1"/>
                </a:solidFill>
              </a:rPr>
              <a:t> published in other languages</a:t>
            </a:r>
            <a:endParaRPr lang="en-US" dirty="0">
              <a:solidFill>
                <a:schemeClr val="tx1"/>
              </a:solidFill>
            </a:endParaRPr>
          </a:p>
        </p:txBody>
      </p:sp>
      <p:sp>
        <p:nvSpPr>
          <p:cNvPr id="10" name="Oval 9"/>
          <p:cNvSpPr/>
          <p:nvPr/>
        </p:nvSpPr>
        <p:spPr>
          <a:xfrm>
            <a:off x="5011492" y="3551080"/>
            <a:ext cx="1905000" cy="145263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Vulns</a:t>
            </a:r>
            <a:r>
              <a:rPr lang="en-US" dirty="0" smtClean="0">
                <a:solidFill>
                  <a:schemeClr val="tx1"/>
                </a:solidFill>
              </a:rPr>
              <a:t> restricted to customers</a:t>
            </a:r>
            <a:endParaRPr lang="en-US" dirty="0">
              <a:solidFill>
                <a:schemeClr val="tx1"/>
              </a:solidFill>
            </a:endParaRPr>
          </a:p>
        </p:txBody>
      </p:sp>
      <p:sp>
        <p:nvSpPr>
          <p:cNvPr id="11" name="Oval 10"/>
          <p:cNvSpPr/>
          <p:nvPr/>
        </p:nvSpPr>
        <p:spPr>
          <a:xfrm>
            <a:off x="6400800" y="4207904"/>
            <a:ext cx="1905000" cy="145263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Vulns</a:t>
            </a:r>
            <a:r>
              <a:rPr lang="en-US" dirty="0" smtClean="0">
                <a:solidFill>
                  <a:schemeClr val="tx1"/>
                </a:solidFill>
              </a:rPr>
              <a:t> only published in obscure ways</a:t>
            </a:r>
            <a:endParaRPr lang="en-US" dirty="0">
              <a:solidFill>
                <a:schemeClr val="tx1"/>
              </a:solidFill>
            </a:endParaRPr>
          </a:p>
        </p:txBody>
      </p:sp>
      <p:sp>
        <p:nvSpPr>
          <p:cNvPr id="12" name="TextBox 11"/>
          <p:cNvSpPr txBox="1"/>
          <p:nvPr/>
        </p:nvSpPr>
        <p:spPr>
          <a:xfrm>
            <a:off x="457200" y="6172200"/>
            <a:ext cx="8229600" cy="523220"/>
          </a:xfrm>
          <a:prstGeom prst="rect">
            <a:avLst/>
          </a:prstGeom>
          <a:noFill/>
        </p:spPr>
        <p:txBody>
          <a:bodyPr wrap="square" rtlCol="0">
            <a:spAutoFit/>
          </a:bodyPr>
          <a:lstStyle/>
          <a:p>
            <a:r>
              <a:rPr lang="en-US" sz="2800" b="1" dirty="0" smtClean="0"/>
              <a:t>FACT: No VDB knows how many </a:t>
            </a:r>
            <a:r>
              <a:rPr lang="en-US" sz="2800" b="1" dirty="0" err="1" smtClean="0"/>
              <a:t>vulns</a:t>
            </a:r>
            <a:r>
              <a:rPr lang="en-US" sz="2800" b="1" dirty="0" smtClean="0"/>
              <a:t> were disclosed.</a:t>
            </a:r>
            <a:endParaRPr lang="en-US" sz="2800" b="1" dirty="0"/>
          </a:p>
        </p:txBody>
      </p:sp>
      <p:sp>
        <p:nvSpPr>
          <p:cNvPr id="13" name="TextBox 12"/>
          <p:cNvSpPr txBox="1"/>
          <p:nvPr/>
        </p:nvSpPr>
        <p:spPr>
          <a:xfrm>
            <a:off x="5181600" y="3124200"/>
            <a:ext cx="1315553" cy="369332"/>
          </a:xfrm>
          <a:prstGeom prst="rect">
            <a:avLst/>
          </a:prstGeom>
          <a:noFill/>
        </p:spPr>
        <p:txBody>
          <a:bodyPr wrap="none" rtlCol="0">
            <a:spAutoFit/>
          </a:bodyPr>
          <a:lstStyle/>
          <a:p>
            <a:r>
              <a:rPr lang="en-US" dirty="0" smtClean="0"/>
              <a:t>Public </a:t>
            </a:r>
            <a:r>
              <a:rPr lang="en-US" dirty="0" err="1" smtClean="0"/>
              <a:t>Vulns</a:t>
            </a:r>
            <a:endParaRPr lang="en-US" dirty="0"/>
          </a:p>
        </p:txBody>
      </p:sp>
    </p:spTree>
    <p:extLst>
      <p:ext uri="{BB962C8B-B14F-4D97-AF65-F5344CB8AC3E}">
        <p14:creationId xmlns:p14="http://schemas.microsoft.com/office/powerpoint/2010/main" val="95573922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dirty="0" err="1" smtClean="0">
                <a:solidFill>
                  <a:srgbClr val="FF0000"/>
                </a:solidFill>
              </a:rPr>
              <a:t>Fuzzmarking</a:t>
            </a:r>
            <a:r>
              <a:rPr lang="en-US" dirty="0" smtClean="0">
                <a:solidFill>
                  <a:srgbClr val="FF0000"/>
                </a:solidFill>
              </a:rPr>
              <a:t> (replacement in studies)</a:t>
            </a:r>
            <a:endParaRPr lang="en-US" dirty="0">
              <a:solidFill>
                <a:srgbClr val="FF0000"/>
              </a:solidFill>
            </a:endParaRPr>
          </a:p>
        </p:txBody>
      </p:sp>
      <p:sp>
        <p:nvSpPr>
          <p:cNvPr id="3" name="Content Placeholder 2"/>
          <p:cNvSpPr>
            <a:spLocks noGrp="1"/>
          </p:cNvSpPr>
          <p:nvPr>
            <p:ph idx="1"/>
          </p:nvPr>
        </p:nvSpPr>
        <p:spPr>
          <a:xfrm>
            <a:off x="228600" y="914400"/>
            <a:ext cx="8229600" cy="4525963"/>
          </a:xfrm>
        </p:spPr>
        <p:txBody>
          <a:bodyPr>
            <a:normAutofit lnSpcReduction="10000"/>
          </a:bodyPr>
          <a:lstStyle/>
          <a:p>
            <a:r>
              <a:rPr lang="en-US" dirty="0" err="1" smtClean="0"/>
              <a:t>Kaminsky</a:t>
            </a:r>
            <a:r>
              <a:rPr lang="en-US" dirty="0"/>
              <a:t>, </a:t>
            </a:r>
            <a:r>
              <a:rPr lang="en-US" dirty="0" err="1"/>
              <a:t>Cecchetti</a:t>
            </a:r>
            <a:r>
              <a:rPr lang="en-US" dirty="0"/>
              <a:t>, </a:t>
            </a:r>
            <a:r>
              <a:rPr lang="en-US" dirty="0" err="1" smtClean="0"/>
              <a:t>Eddington</a:t>
            </a:r>
            <a:r>
              <a:rPr lang="en-US" dirty="0" smtClean="0"/>
              <a:t> (2011)</a:t>
            </a:r>
            <a:endParaRPr lang="en-US" dirty="0"/>
          </a:p>
          <a:p>
            <a:r>
              <a:rPr lang="en-US" dirty="0"/>
              <a:t>They used the same </a:t>
            </a:r>
            <a:r>
              <a:rPr lang="en-US" dirty="0" err="1"/>
              <a:t>fuzzer</a:t>
            </a:r>
            <a:r>
              <a:rPr lang="en-US" dirty="0"/>
              <a:t> against Windows Office and </a:t>
            </a:r>
            <a:r>
              <a:rPr lang="en-US" dirty="0" err="1"/>
              <a:t>OpenOffice</a:t>
            </a:r>
            <a:r>
              <a:rPr lang="en-US" dirty="0"/>
              <a:t> from 2003, 2007, and </a:t>
            </a:r>
            <a:r>
              <a:rPr lang="en-US" dirty="0" smtClean="0"/>
              <a:t>2010</a:t>
            </a:r>
          </a:p>
          <a:p>
            <a:pPr lvl="1"/>
            <a:r>
              <a:rPr lang="en-US" dirty="0" smtClean="0"/>
              <a:t>Selection bias: use same environments and time frames</a:t>
            </a:r>
          </a:p>
          <a:p>
            <a:pPr lvl="1"/>
            <a:r>
              <a:rPr lang="en-US" dirty="0" smtClean="0"/>
              <a:t>Publication bias: ???</a:t>
            </a:r>
          </a:p>
          <a:p>
            <a:pPr lvl="1"/>
            <a:r>
              <a:rPr lang="en-US" dirty="0" smtClean="0"/>
              <a:t>Abstraction: ???</a:t>
            </a:r>
          </a:p>
          <a:p>
            <a:pPr lvl="1"/>
            <a:r>
              <a:rPr lang="en-US" dirty="0"/>
              <a:t>Measurement bias: use same </a:t>
            </a:r>
            <a:r>
              <a:rPr lang="en-US" dirty="0" smtClean="0"/>
              <a:t>tools</a:t>
            </a:r>
          </a:p>
          <a:p>
            <a:pPr lvl="1"/>
            <a:endParaRPr lang="en-US" dirty="0"/>
          </a:p>
          <a:p>
            <a:endParaRPr lang="en-US" dirty="0"/>
          </a:p>
        </p:txBody>
      </p:sp>
    </p:spTree>
    <p:extLst>
      <p:ext uri="{BB962C8B-B14F-4D97-AF65-F5344CB8AC3E}">
        <p14:creationId xmlns:p14="http://schemas.microsoft.com/office/powerpoint/2010/main" val="929626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Selection Bias</a:t>
            </a:r>
            <a:endParaRPr lang="en-US" dirty="0"/>
          </a:p>
        </p:txBody>
      </p:sp>
      <p:pic>
        <p:nvPicPr>
          <p:cNvPr id="4" name="Picture 3" descr="otters.jpg"/>
          <p:cNvPicPr>
            <a:picLocks noChangeAspect="1"/>
          </p:cNvPicPr>
          <p:nvPr/>
        </p:nvPicPr>
        <p:blipFill>
          <a:blip r:embed="rId3" cstate="print"/>
          <a:stretch>
            <a:fillRect/>
          </a:stretch>
        </p:blipFill>
        <p:spPr>
          <a:xfrm>
            <a:off x="636521" y="1295400"/>
            <a:ext cx="7870959" cy="5257800"/>
          </a:xfrm>
          <a:prstGeom prst="rect">
            <a:avLst/>
          </a:prstGeom>
        </p:spPr>
      </p:pic>
    </p:spTree>
    <p:extLst>
      <p:ext uri="{BB962C8B-B14F-4D97-AF65-F5344CB8AC3E}">
        <p14:creationId xmlns:p14="http://schemas.microsoft.com/office/powerpoint/2010/main" val="3655522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Selection Bias</a:t>
            </a:r>
            <a:endParaRPr lang="en-US" dirty="0"/>
          </a:p>
        </p:txBody>
      </p:sp>
      <p:sp>
        <p:nvSpPr>
          <p:cNvPr id="3" name="Content Placeholder 2"/>
          <p:cNvSpPr>
            <a:spLocks noGrp="1"/>
          </p:cNvSpPr>
          <p:nvPr>
            <p:ph idx="1"/>
          </p:nvPr>
        </p:nvSpPr>
        <p:spPr>
          <a:xfrm>
            <a:off x="228600" y="990600"/>
            <a:ext cx="8686800" cy="5486400"/>
          </a:xfrm>
        </p:spPr>
        <p:txBody>
          <a:bodyPr>
            <a:normAutofit/>
          </a:bodyPr>
          <a:lstStyle/>
          <a:p>
            <a:r>
              <a:rPr lang="en-US" dirty="0"/>
              <a:t>“there is an error in choosing the individuals or groups to take part in a scientific </a:t>
            </a:r>
            <a:r>
              <a:rPr lang="en-US" dirty="0" smtClean="0"/>
              <a:t>study [which leads to] distortion </a:t>
            </a:r>
            <a:r>
              <a:rPr lang="en-US" dirty="0"/>
              <a:t>of a statistical analysis, resulting from the method of collecting samples. If the selection bias is not taken into account </a:t>
            </a:r>
            <a:r>
              <a:rPr lang="en-US" u="sng" dirty="0"/>
              <a:t>then certain conclusions drawn may be wrong</a:t>
            </a:r>
            <a:r>
              <a:rPr lang="en-US" dirty="0" smtClean="0"/>
              <a:t>.”</a:t>
            </a:r>
          </a:p>
        </p:txBody>
      </p:sp>
      <p:pic>
        <p:nvPicPr>
          <p:cNvPr id="4" name="Picture 3" descr="goofy_dogs_1.jpg"/>
          <p:cNvPicPr>
            <a:picLocks noChangeAspect="1"/>
          </p:cNvPicPr>
          <p:nvPr/>
        </p:nvPicPr>
        <p:blipFill>
          <a:blip r:embed="rId3" cstate="print"/>
          <a:stretch>
            <a:fillRect/>
          </a:stretch>
        </p:blipFill>
        <p:spPr>
          <a:xfrm>
            <a:off x="1975908" y="4191000"/>
            <a:ext cx="5192184" cy="2531629"/>
          </a:xfrm>
          <a:prstGeom prst="rect">
            <a:avLst/>
          </a:prstGeom>
        </p:spPr>
      </p:pic>
    </p:spTree>
    <p:extLst>
      <p:ext uri="{BB962C8B-B14F-4D97-AF65-F5344CB8AC3E}">
        <p14:creationId xmlns:p14="http://schemas.microsoft.com/office/powerpoint/2010/main" val="2266076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Selection Bias: Examples</a:t>
            </a:r>
            <a:endParaRPr lang="en-US" dirty="0"/>
          </a:p>
        </p:txBody>
      </p:sp>
      <p:sp>
        <p:nvSpPr>
          <p:cNvPr id="3" name="Content Placeholder 2"/>
          <p:cNvSpPr>
            <a:spLocks noGrp="1"/>
          </p:cNvSpPr>
          <p:nvPr>
            <p:ph idx="1"/>
          </p:nvPr>
        </p:nvSpPr>
        <p:spPr>
          <a:xfrm>
            <a:off x="228600" y="1066801"/>
            <a:ext cx="8229600" cy="2743200"/>
          </a:xfrm>
        </p:spPr>
        <p:txBody>
          <a:bodyPr/>
          <a:lstStyle/>
          <a:p>
            <a:pPr marL="342900" lvl="1" indent="-342900">
              <a:buFont typeface="Arial" pitchFamily="34" charset="0"/>
              <a:buChar char="•"/>
            </a:pPr>
            <a:r>
              <a:rPr lang="en-US" dirty="0" smtClean="0"/>
              <a:t>Researchers - Choose </a:t>
            </a:r>
            <a:r>
              <a:rPr lang="en-US" dirty="0"/>
              <a:t>particular products or </a:t>
            </a:r>
            <a:r>
              <a:rPr lang="en-US" dirty="0" smtClean="0"/>
              <a:t>vulnerability </a:t>
            </a:r>
            <a:r>
              <a:rPr lang="en-US" dirty="0"/>
              <a:t>types to research</a:t>
            </a:r>
          </a:p>
          <a:p>
            <a:pPr marL="342900" lvl="1" indent="-342900">
              <a:buFont typeface="Arial" pitchFamily="34" charset="0"/>
              <a:buChar char="•"/>
            </a:pPr>
            <a:r>
              <a:rPr lang="en-US" dirty="0" smtClean="0"/>
              <a:t>Vendors - </a:t>
            </a:r>
            <a:r>
              <a:rPr lang="en-US" dirty="0"/>
              <a:t>Conduct internal research based on internal priorities; work with external researchers</a:t>
            </a:r>
          </a:p>
          <a:p>
            <a:pPr marL="342900" lvl="1" indent="-342900">
              <a:buFont typeface="Arial" pitchFamily="34" charset="0"/>
              <a:buChar char="•"/>
            </a:pPr>
            <a:r>
              <a:rPr lang="en-US" dirty="0" smtClean="0"/>
              <a:t>VDBs - </a:t>
            </a:r>
            <a:r>
              <a:rPr lang="en-US" dirty="0"/>
              <a:t>Monitor limited set of disclosure </a:t>
            </a:r>
            <a:r>
              <a:rPr lang="en-US" dirty="0" smtClean="0"/>
              <a:t>sources</a:t>
            </a:r>
            <a:endParaRPr lang="en-US" dirty="0"/>
          </a:p>
        </p:txBody>
      </p:sp>
      <p:pic>
        <p:nvPicPr>
          <p:cNvPr id="4" name="Picture 3" descr="tardigrade.jpg"/>
          <p:cNvPicPr>
            <a:picLocks noChangeAspect="1"/>
          </p:cNvPicPr>
          <p:nvPr/>
        </p:nvPicPr>
        <p:blipFill>
          <a:blip r:embed="rId3" cstate="print"/>
          <a:stretch>
            <a:fillRect/>
          </a:stretch>
        </p:blipFill>
        <p:spPr>
          <a:xfrm>
            <a:off x="2362200" y="3733799"/>
            <a:ext cx="4419600" cy="2488575"/>
          </a:xfrm>
          <a:prstGeom prst="rect">
            <a:avLst/>
          </a:prstGeom>
        </p:spPr>
      </p:pic>
      <p:sp>
        <p:nvSpPr>
          <p:cNvPr id="5" name="TextBox 4"/>
          <p:cNvSpPr txBox="1"/>
          <p:nvPr/>
        </p:nvSpPr>
        <p:spPr>
          <a:xfrm>
            <a:off x="3352800" y="6324600"/>
            <a:ext cx="2441246" cy="369332"/>
          </a:xfrm>
          <a:prstGeom prst="rect">
            <a:avLst/>
          </a:prstGeom>
          <a:noFill/>
        </p:spPr>
        <p:txBody>
          <a:bodyPr wrap="none" rtlCol="0">
            <a:spAutoFit/>
          </a:bodyPr>
          <a:lstStyle/>
          <a:p>
            <a:r>
              <a:rPr lang="en-US" dirty="0" smtClean="0"/>
              <a:t>(Natural Selection Bias!)</a:t>
            </a:r>
            <a:endParaRPr lang="en-US" dirty="0"/>
          </a:p>
        </p:txBody>
      </p:sp>
    </p:spTree>
    <p:extLst>
      <p:ext uri="{BB962C8B-B14F-4D97-AF65-F5344CB8AC3E}">
        <p14:creationId xmlns:p14="http://schemas.microsoft.com/office/powerpoint/2010/main" val="1245153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Attrition Bias (tee </a:t>
            </a:r>
            <a:r>
              <a:rPr lang="en-US" dirty="0" err="1" smtClean="0"/>
              <a:t>hee</a:t>
            </a:r>
            <a:r>
              <a:rPr lang="en-US" dirty="0" smtClean="0"/>
              <a:t>)</a:t>
            </a:r>
            <a:endParaRPr lang="en-US" dirty="0"/>
          </a:p>
        </p:txBody>
      </p:sp>
      <p:sp>
        <p:nvSpPr>
          <p:cNvPr id="3" name="Content Placeholder 2"/>
          <p:cNvSpPr>
            <a:spLocks noGrp="1"/>
          </p:cNvSpPr>
          <p:nvPr>
            <p:ph idx="1"/>
          </p:nvPr>
        </p:nvSpPr>
        <p:spPr>
          <a:xfrm>
            <a:off x="228600" y="914400"/>
            <a:ext cx="8686800" cy="3124200"/>
          </a:xfrm>
        </p:spPr>
        <p:txBody>
          <a:bodyPr>
            <a:normAutofit/>
          </a:bodyPr>
          <a:lstStyle/>
          <a:p>
            <a:r>
              <a:rPr lang="en-US" dirty="0" smtClean="0"/>
              <a:t>A type of selection bias</a:t>
            </a:r>
          </a:p>
          <a:p>
            <a:r>
              <a:rPr lang="en-US" dirty="0" smtClean="0"/>
              <a:t>During the study period, participants “drop out” and are not accounted for</a:t>
            </a:r>
          </a:p>
          <a:p>
            <a:pPr lvl="1"/>
            <a:r>
              <a:rPr lang="en-US" dirty="0" smtClean="0"/>
              <a:t>E.g., in a diet study, people may drop out because they are not losing weight; participants at end of study show higher average weight loss</a:t>
            </a:r>
          </a:p>
        </p:txBody>
      </p:sp>
      <p:pic>
        <p:nvPicPr>
          <p:cNvPr id="5" name="Picture 4" descr="lazlo-expert.jpg"/>
          <p:cNvPicPr>
            <a:picLocks noChangeAspect="1"/>
          </p:cNvPicPr>
          <p:nvPr/>
        </p:nvPicPr>
        <p:blipFill>
          <a:blip r:embed="rId3" cstate="print"/>
          <a:stretch>
            <a:fillRect/>
          </a:stretch>
        </p:blipFill>
        <p:spPr>
          <a:xfrm>
            <a:off x="5459186" y="4038600"/>
            <a:ext cx="3545114" cy="2663159"/>
          </a:xfrm>
          <a:prstGeom prst="rect">
            <a:avLst/>
          </a:prstGeom>
        </p:spPr>
      </p:pic>
      <p:sp>
        <p:nvSpPr>
          <p:cNvPr id="6" name="Content Placeholder 2"/>
          <p:cNvSpPr txBox="1">
            <a:spLocks/>
          </p:cNvSpPr>
          <p:nvPr/>
        </p:nvSpPr>
        <p:spPr>
          <a:xfrm>
            <a:off x="228600" y="3962400"/>
            <a:ext cx="5181600" cy="1981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Vuln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stats often based on trending and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vuln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research dropout changes rapidly</a:t>
            </a:r>
          </a:p>
        </p:txBody>
      </p:sp>
    </p:spTree>
    <p:extLst>
      <p:ext uri="{BB962C8B-B14F-4D97-AF65-F5344CB8AC3E}">
        <p14:creationId xmlns:p14="http://schemas.microsoft.com/office/powerpoint/2010/main" val="4094248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Attrition Bias</a:t>
            </a:r>
            <a:r>
              <a:rPr lang="en-US" smtClean="0"/>
              <a:t>: Examples</a:t>
            </a:r>
            <a:endParaRPr lang="en-US" dirty="0"/>
          </a:p>
        </p:txBody>
      </p:sp>
      <p:sp>
        <p:nvSpPr>
          <p:cNvPr id="3" name="Content Placeholder 2"/>
          <p:cNvSpPr>
            <a:spLocks noGrp="1"/>
          </p:cNvSpPr>
          <p:nvPr>
            <p:ph idx="1"/>
          </p:nvPr>
        </p:nvSpPr>
        <p:spPr>
          <a:xfrm>
            <a:off x="152400" y="1066800"/>
            <a:ext cx="8686800" cy="2590800"/>
          </a:xfrm>
        </p:spPr>
        <p:txBody>
          <a:bodyPr>
            <a:normAutofit lnSpcReduction="10000"/>
          </a:bodyPr>
          <a:lstStyle/>
          <a:p>
            <a:pPr marL="342900" lvl="1" indent="-342900">
              <a:buFont typeface="Arial" pitchFamily="34" charset="0"/>
              <a:buChar char="•"/>
            </a:pPr>
            <a:r>
              <a:rPr lang="en-US" dirty="0" smtClean="0"/>
              <a:t>Researchers - Stops publishing new </a:t>
            </a:r>
            <a:r>
              <a:rPr lang="en-US" dirty="0" err="1" smtClean="0"/>
              <a:t>vulns</a:t>
            </a:r>
            <a:r>
              <a:rPr lang="en-US" dirty="0" smtClean="0"/>
              <a:t> or shifts to publishing a different </a:t>
            </a:r>
            <a:r>
              <a:rPr lang="en-US" dirty="0" err="1" smtClean="0"/>
              <a:t>vuln</a:t>
            </a:r>
            <a:r>
              <a:rPr lang="en-US" dirty="0" smtClean="0"/>
              <a:t> type. Stuff gets “too hard” for many researchers, never publish high-end </a:t>
            </a:r>
            <a:r>
              <a:rPr lang="en-US" dirty="0" err="1" smtClean="0"/>
              <a:t>vulns</a:t>
            </a:r>
            <a:r>
              <a:rPr lang="en-US" dirty="0" smtClean="0"/>
              <a:t>.</a:t>
            </a:r>
          </a:p>
          <a:p>
            <a:pPr marL="342900" lvl="1" indent="-342900">
              <a:buFont typeface="Arial" pitchFamily="34" charset="0"/>
              <a:buChar char="•"/>
            </a:pPr>
            <a:r>
              <a:rPr lang="en-US" dirty="0" smtClean="0"/>
              <a:t>Vendors - If a product reaches end-of-life</a:t>
            </a:r>
            <a:endParaRPr lang="en-US" dirty="0"/>
          </a:p>
          <a:p>
            <a:pPr marL="342900" lvl="1" indent="-342900">
              <a:buFont typeface="Arial" pitchFamily="34" charset="0"/>
              <a:buChar char="•"/>
            </a:pPr>
            <a:r>
              <a:rPr lang="en-US" dirty="0" smtClean="0"/>
              <a:t>VDBs – Stop monitoring idle source that resumes publishing. Stops monitoring new sources as carefully.</a:t>
            </a:r>
          </a:p>
          <a:p>
            <a:pPr marL="342900" lvl="1" indent="-342900">
              <a:buFont typeface="Arial" pitchFamily="34" charset="0"/>
              <a:buChar char="•"/>
            </a:pPr>
            <a:endParaRPr lang="en-US" dirty="0"/>
          </a:p>
        </p:txBody>
      </p:sp>
      <p:pic>
        <p:nvPicPr>
          <p:cNvPr id="5" name="Picture 4" descr="crime-squirrel-7.jpg"/>
          <p:cNvPicPr>
            <a:picLocks noChangeAspect="1"/>
          </p:cNvPicPr>
          <p:nvPr/>
        </p:nvPicPr>
        <p:blipFill>
          <a:blip r:embed="rId3" cstate="print"/>
          <a:stretch>
            <a:fillRect/>
          </a:stretch>
        </p:blipFill>
        <p:spPr>
          <a:xfrm>
            <a:off x="1276350" y="3721041"/>
            <a:ext cx="6591300" cy="2975033"/>
          </a:xfrm>
          <a:prstGeom prst="rect">
            <a:avLst/>
          </a:prstGeom>
        </p:spPr>
      </p:pic>
    </p:spTree>
    <p:extLst>
      <p:ext uri="{BB962C8B-B14F-4D97-AF65-F5344CB8AC3E}">
        <p14:creationId xmlns:p14="http://schemas.microsoft.com/office/powerpoint/2010/main" val="1245153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00"/>
            <a:ext cx="9144000" cy="1143000"/>
          </a:xfrm>
        </p:spPr>
        <p:txBody>
          <a:bodyPr>
            <a:normAutofit/>
          </a:bodyPr>
          <a:lstStyle/>
          <a:p>
            <a:r>
              <a:rPr lang="en-US" sz="3600" dirty="0" smtClean="0"/>
              <a:t>(We speak for ourselves, not our employers)</a:t>
            </a:r>
            <a:endParaRPr lang="en-US" sz="3600" dirty="0"/>
          </a:p>
        </p:txBody>
      </p:sp>
      <p:pic>
        <p:nvPicPr>
          <p:cNvPr id="4" name="Picture 3" descr="pg-13.png"/>
          <p:cNvPicPr>
            <a:picLocks noChangeAspect="1"/>
          </p:cNvPicPr>
          <p:nvPr/>
        </p:nvPicPr>
        <p:blipFill>
          <a:blip r:embed="rId2" cstate="print"/>
          <a:stretch>
            <a:fillRect/>
          </a:stretch>
        </p:blipFill>
        <p:spPr>
          <a:xfrm>
            <a:off x="125185" y="1447800"/>
            <a:ext cx="8893630" cy="32766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Sampling Bias</a:t>
            </a:r>
            <a:endParaRPr lang="en-US" dirty="0"/>
          </a:p>
        </p:txBody>
      </p:sp>
      <p:sp>
        <p:nvSpPr>
          <p:cNvPr id="3" name="Content Placeholder 2"/>
          <p:cNvSpPr>
            <a:spLocks noGrp="1"/>
          </p:cNvSpPr>
          <p:nvPr>
            <p:ph idx="1"/>
          </p:nvPr>
        </p:nvSpPr>
        <p:spPr>
          <a:xfrm>
            <a:off x="228600" y="1066801"/>
            <a:ext cx="8610600" cy="3428999"/>
          </a:xfrm>
        </p:spPr>
        <p:txBody>
          <a:bodyPr>
            <a:normAutofit/>
          </a:bodyPr>
          <a:lstStyle/>
          <a:p>
            <a:r>
              <a:rPr lang="en-US" dirty="0" smtClean="0"/>
              <a:t>“a </a:t>
            </a:r>
            <a:r>
              <a:rPr lang="en-US" dirty="0"/>
              <a:t>non-random sample of a population, causing some members of the population to be less likely to be included than others, resulting in a biased sample </a:t>
            </a:r>
            <a:r>
              <a:rPr lang="en-US" dirty="0" smtClean="0"/>
              <a:t>“</a:t>
            </a:r>
          </a:p>
          <a:p>
            <a:r>
              <a:rPr lang="en-US" dirty="0" smtClean="0"/>
              <a:t>Which </a:t>
            </a:r>
            <a:r>
              <a:rPr lang="en-US" dirty="0"/>
              <a:t>products are covered?</a:t>
            </a:r>
          </a:p>
          <a:p>
            <a:r>
              <a:rPr lang="en-US" dirty="0" smtClean="0"/>
              <a:t>Which vulnerabilities are covered?</a:t>
            </a:r>
          </a:p>
          <a:p>
            <a:endParaRPr lang="en-US" dirty="0" smtClean="0"/>
          </a:p>
        </p:txBody>
      </p:sp>
      <p:pic>
        <p:nvPicPr>
          <p:cNvPr id="4" name="Picture 3" descr="lamprey-eel.png"/>
          <p:cNvPicPr>
            <a:picLocks noChangeAspect="1"/>
          </p:cNvPicPr>
          <p:nvPr/>
        </p:nvPicPr>
        <p:blipFill>
          <a:blip r:embed="rId3" cstate="print"/>
          <a:stretch>
            <a:fillRect/>
          </a:stretch>
        </p:blipFill>
        <p:spPr>
          <a:xfrm>
            <a:off x="5257800" y="4367893"/>
            <a:ext cx="3505200" cy="2347233"/>
          </a:xfrm>
          <a:prstGeom prst="rect">
            <a:avLst/>
          </a:prstGeom>
        </p:spPr>
      </p:pic>
      <p:sp>
        <p:nvSpPr>
          <p:cNvPr id="5" name="TextBox 4"/>
          <p:cNvSpPr txBox="1"/>
          <p:nvPr/>
        </p:nvSpPr>
        <p:spPr>
          <a:xfrm>
            <a:off x="1143000" y="6324600"/>
            <a:ext cx="4038600" cy="400110"/>
          </a:xfrm>
          <a:prstGeom prst="rect">
            <a:avLst/>
          </a:prstGeom>
          <a:noFill/>
        </p:spPr>
        <p:txBody>
          <a:bodyPr wrap="square" rtlCol="0">
            <a:spAutoFit/>
          </a:bodyPr>
          <a:lstStyle/>
          <a:p>
            <a:r>
              <a:rPr lang="en-US" sz="2000" dirty="0" smtClean="0"/>
              <a:t>Everyone excludes the poor lamprey.</a:t>
            </a:r>
            <a:endParaRPr lang="en-US" sz="2000" dirty="0"/>
          </a:p>
        </p:txBody>
      </p:sp>
    </p:spTree>
    <p:extLst>
      <p:ext uri="{BB962C8B-B14F-4D97-AF65-F5344CB8AC3E}">
        <p14:creationId xmlns:p14="http://schemas.microsoft.com/office/powerpoint/2010/main" val="3443241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Sampling Bias: Examples</a:t>
            </a:r>
            <a:endParaRPr lang="en-US" dirty="0"/>
          </a:p>
        </p:txBody>
      </p:sp>
      <p:sp>
        <p:nvSpPr>
          <p:cNvPr id="3" name="Content Placeholder 2"/>
          <p:cNvSpPr>
            <a:spLocks noGrp="1"/>
          </p:cNvSpPr>
          <p:nvPr>
            <p:ph idx="1"/>
          </p:nvPr>
        </p:nvSpPr>
        <p:spPr>
          <a:xfrm>
            <a:off x="152400" y="1066800"/>
            <a:ext cx="8839200" cy="3200399"/>
          </a:xfrm>
        </p:spPr>
        <p:txBody>
          <a:bodyPr/>
          <a:lstStyle/>
          <a:p>
            <a:pPr marL="342900" lvl="1" indent="-342900">
              <a:buFont typeface="Arial" pitchFamily="34" charset="0"/>
              <a:buChar char="•"/>
            </a:pPr>
            <a:r>
              <a:rPr lang="en-US" dirty="0" smtClean="0"/>
              <a:t>Researchers – Because it’s not a vulnerability we know how to find (e.g. skill)</a:t>
            </a:r>
            <a:endParaRPr lang="en-US" dirty="0"/>
          </a:p>
          <a:p>
            <a:pPr marL="342900" lvl="1" indent="-342900">
              <a:buFont typeface="Arial" pitchFamily="34" charset="0"/>
              <a:buChar char="•"/>
            </a:pPr>
            <a:r>
              <a:rPr lang="en-US" dirty="0" smtClean="0"/>
              <a:t>Vendors – Because it’s a low-risk issue (e.g. path disc)</a:t>
            </a:r>
            <a:endParaRPr lang="en-US" dirty="0"/>
          </a:p>
          <a:p>
            <a:pPr marL="342900" lvl="1" indent="-342900">
              <a:buFont typeface="Arial" pitchFamily="34" charset="0"/>
              <a:buChar char="•"/>
            </a:pPr>
            <a:r>
              <a:rPr lang="en-US" dirty="0" smtClean="0"/>
              <a:t>VDBs – Because it’s not a vulnerability at all (e.g. doesn’t cross privilege boundary)</a:t>
            </a:r>
          </a:p>
          <a:p>
            <a:pPr marL="342900" lvl="1" indent="-342900">
              <a:buFont typeface="Arial" pitchFamily="34" charset="0"/>
              <a:buChar char="•"/>
            </a:pPr>
            <a:r>
              <a:rPr lang="en-US" dirty="0" smtClean="0"/>
              <a:t>The above a.k.a. “exclusion bias”</a:t>
            </a:r>
            <a:endParaRPr lang="en-US" dirty="0"/>
          </a:p>
        </p:txBody>
      </p:sp>
      <p:pic>
        <p:nvPicPr>
          <p:cNvPr id="5" name="Picture 4" descr="platypus.jpg"/>
          <p:cNvPicPr>
            <a:picLocks noChangeAspect="1"/>
          </p:cNvPicPr>
          <p:nvPr/>
        </p:nvPicPr>
        <p:blipFill>
          <a:blip r:embed="rId3" cstate="print"/>
          <a:stretch>
            <a:fillRect/>
          </a:stretch>
        </p:blipFill>
        <p:spPr>
          <a:xfrm>
            <a:off x="5029200" y="4012809"/>
            <a:ext cx="3981450" cy="2652258"/>
          </a:xfrm>
          <a:prstGeom prst="rect">
            <a:avLst/>
          </a:prstGeom>
        </p:spPr>
      </p:pic>
      <p:sp>
        <p:nvSpPr>
          <p:cNvPr id="6" name="TextBox 5"/>
          <p:cNvSpPr txBox="1"/>
          <p:nvPr/>
        </p:nvSpPr>
        <p:spPr>
          <a:xfrm>
            <a:off x="1905000" y="6248400"/>
            <a:ext cx="3019545" cy="400110"/>
          </a:xfrm>
          <a:prstGeom prst="rect">
            <a:avLst/>
          </a:prstGeom>
          <a:noFill/>
        </p:spPr>
        <p:txBody>
          <a:bodyPr wrap="none" rtlCol="0">
            <a:spAutoFit/>
          </a:bodyPr>
          <a:lstStyle/>
          <a:p>
            <a:r>
              <a:rPr lang="en-US" sz="2000" dirty="0" smtClean="0"/>
              <a:t>Because it’s not an animal?</a:t>
            </a:r>
            <a:endParaRPr lang="en-US" sz="2000" dirty="0"/>
          </a:p>
        </p:txBody>
      </p:sp>
    </p:spTree>
    <p:extLst>
      <p:ext uri="{BB962C8B-B14F-4D97-AF65-F5344CB8AC3E}">
        <p14:creationId xmlns:p14="http://schemas.microsoft.com/office/powerpoint/2010/main" val="1245153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87036"/>
            <a:ext cx="3962400" cy="6483928"/>
          </a:xfrm>
          <a:prstGeom prst="rect">
            <a:avLst/>
          </a:prstGeom>
        </p:spPr>
      </p:pic>
      <p:sp>
        <p:nvSpPr>
          <p:cNvPr id="2" name="Title 1"/>
          <p:cNvSpPr>
            <a:spLocks noGrp="1"/>
          </p:cNvSpPr>
          <p:nvPr>
            <p:ph type="title"/>
          </p:nvPr>
        </p:nvSpPr>
        <p:spPr>
          <a:xfrm>
            <a:off x="4724400" y="533400"/>
            <a:ext cx="4038600" cy="2895600"/>
          </a:xfrm>
        </p:spPr>
        <p:txBody>
          <a:bodyPr>
            <a:normAutofit/>
          </a:bodyPr>
          <a:lstStyle/>
          <a:p>
            <a:r>
              <a:rPr lang="en-US" sz="6600" dirty="0" smtClean="0"/>
              <a:t>Publication Bias</a:t>
            </a:r>
            <a:endParaRPr lang="en-US" sz="6600" dirty="0"/>
          </a:p>
        </p:txBody>
      </p:sp>
    </p:spTree>
    <p:extLst>
      <p:ext uri="{BB962C8B-B14F-4D97-AF65-F5344CB8AC3E}">
        <p14:creationId xmlns:p14="http://schemas.microsoft.com/office/powerpoint/2010/main" val="35274143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Publication Bias Defined</a:t>
            </a:r>
            <a:endParaRPr lang="en-US" dirty="0"/>
          </a:p>
        </p:txBody>
      </p:sp>
      <p:sp>
        <p:nvSpPr>
          <p:cNvPr id="3" name="Content Placeholder 2"/>
          <p:cNvSpPr>
            <a:spLocks noGrp="1"/>
          </p:cNvSpPr>
          <p:nvPr>
            <p:ph idx="1"/>
          </p:nvPr>
        </p:nvSpPr>
        <p:spPr>
          <a:xfrm>
            <a:off x="0" y="990600"/>
            <a:ext cx="8991600" cy="3733800"/>
          </a:xfrm>
        </p:spPr>
        <p:txBody>
          <a:bodyPr>
            <a:normAutofit/>
          </a:bodyPr>
          <a:lstStyle/>
          <a:p>
            <a:r>
              <a:rPr lang="en-US" dirty="0" smtClean="0"/>
              <a:t>“</a:t>
            </a:r>
            <a:r>
              <a:rPr lang="en-US" dirty="0"/>
              <a:t>The publication or </a:t>
            </a:r>
            <a:r>
              <a:rPr lang="en-US" dirty="0" err="1"/>
              <a:t>nonpublication</a:t>
            </a:r>
            <a:r>
              <a:rPr lang="en-US" dirty="0"/>
              <a:t> of research findings, depending on the nature and direction of the results.</a:t>
            </a:r>
            <a:r>
              <a:rPr lang="en-US" dirty="0" smtClean="0"/>
              <a:t>” </a:t>
            </a:r>
            <a:r>
              <a:rPr lang="en-US" dirty="0"/>
              <a:t>(Wikipedia</a:t>
            </a:r>
            <a:r>
              <a:rPr lang="en-US" dirty="0" smtClean="0"/>
              <a:t>)</a:t>
            </a:r>
          </a:p>
          <a:p>
            <a:pPr lvl="1"/>
            <a:r>
              <a:rPr lang="en-US" dirty="0" smtClean="0"/>
              <a:t>Positive results bias: “authors </a:t>
            </a:r>
            <a:r>
              <a:rPr lang="en-US" dirty="0"/>
              <a:t>are more likely to </a:t>
            </a:r>
            <a:r>
              <a:rPr lang="en-US" dirty="0" smtClean="0"/>
              <a:t>submit positive results”</a:t>
            </a:r>
          </a:p>
          <a:p>
            <a:pPr lvl="1"/>
            <a:r>
              <a:rPr lang="en-US" dirty="0" smtClean="0"/>
              <a:t>File drawer effect</a:t>
            </a:r>
            <a:r>
              <a:rPr lang="en-US" dirty="0"/>
              <a:t>: </a:t>
            </a:r>
            <a:r>
              <a:rPr lang="en-US" dirty="0" smtClean="0"/>
              <a:t>“many </a:t>
            </a:r>
            <a:r>
              <a:rPr lang="en-US" dirty="0"/>
              <a:t>studies </a:t>
            </a:r>
            <a:r>
              <a:rPr lang="en-US" dirty="0" smtClean="0"/>
              <a:t>… </a:t>
            </a:r>
            <a:r>
              <a:rPr lang="en-US" dirty="0"/>
              <a:t>may be conducted but never </a:t>
            </a:r>
            <a:r>
              <a:rPr lang="en-US" dirty="0" smtClean="0"/>
              <a:t>reported”</a:t>
            </a:r>
            <a:endParaRPr lang="en-US" dirty="0"/>
          </a:p>
        </p:txBody>
      </p:sp>
      <p:pic>
        <p:nvPicPr>
          <p:cNvPr id="5" name="Picture 4" descr="funny-cat-office-drawer-f-for-fucktard-pics.jpg"/>
          <p:cNvPicPr>
            <a:picLocks noChangeAspect="1"/>
          </p:cNvPicPr>
          <p:nvPr/>
        </p:nvPicPr>
        <p:blipFill>
          <a:blip r:embed="rId3" cstate="print"/>
          <a:stretch>
            <a:fillRect/>
          </a:stretch>
        </p:blipFill>
        <p:spPr>
          <a:xfrm>
            <a:off x="4267200" y="4116802"/>
            <a:ext cx="4038600" cy="2621696"/>
          </a:xfrm>
          <a:prstGeom prst="rect">
            <a:avLst/>
          </a:prstGeom>
        </p:spPr>
      </p:pic>
    </p:spTree>
    <p:extLst>
      <p:ext uri="{BB962C8B-B14F-4D97-AF65-F5344CB8AC3E}">
        <p14:creationId xmlns:p14="http://schemas.microsoft.com/office/powerpoint/2010/main" val="8259989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3600" dirty="0" smtClean="0"/>
              <a:t>Publication Bias: Examples (Positive Results)</a:t>
            </a:r>
            <a:endParaRPr lang="en-US" sz="3600" dirty="0"/>
          </a:p>
        </p:txBody>
      </p:sp>
      <p:sp>
        <p:nvSpPr>
          <p:cNvPr id="3" name="Content Placeholder 2"/>
          <p:cNvSpPr>
            <a:spLocks noGrp="1"/>
          </p:cNvSpPr>
          <p:nvPr>
            <p:ph idx="1"/>
          </p:nvPr>
        </p:nvSpPr>
        <p:spPr>
          <a:xfrm>
            <a:off x="152400" y="990600"/>
            <a:ext cx="5562600" cy="5715000"/>
          </a:xfrm>
        </p:spPr>
        <p:txBody>
          <a:bodyPr>
            <a:normAutofit/>
          </a:bodyPr>
          <a:lstStyle/>
          <a:p>
            <a:pPr fontAlgn="t"/>
            <a:r>
              <a:rPr lang="en-US" dirty="0" smtClean="0"/>
              <a:t>Researchers</a:t>
            </a:r>
          </a:p>
          <a:p>
            <a:pPr lvl="1" fontAlgn="t"/>
            <a:r>
              <a:rPr lang="en-US" dirty="0" smtClean="0"/>
              <a:t>Only publish for </a:t>
            </a:r>
            <a:r>
              <a:rPr lang="en-US" dirty="0"/>
              <a:t>high-profile </a:t>
            </a:r>
            <a:r>
              <a:rPr lang="en-US" dirty="0" smtClean="0"/>
              <a:t>products</a:t>
            </a:r>
          </a:p>
          <a:p>
            <a:pPr fontAlgn="t"/>
            <a:r>
              <a:rPr lang="en-US" dirty="0" smtClean="0"/>
              <a:t>Vendors</a:t>
            </a:r>
          </a:p>
          <a:p>
            <a:pPr lvl="1" fontAlgn="t"/>
            <a:r>
              <a:rPr lang="en-US" dirty="0" smtClean="0"/>
              <a:t>Only publish patched, high-severity issues for supported products &amp; versions</a:t>
            </a:r>
          </a:p>
          <a:p>
            <a:pPr fontAlgn="t"/>
            <a:r>
              <a:rPr lang="en-US" dirty="0" smtClean="0"/>
              <a:t>VDBs</a:t>
            </a:r>
          </a:p>
          <a:p>
            <a:pPr lvl="1" fontAlgn="t"/>
            <a:r>
              <a:rPr lang="en-US" dirty="0" smtClean="0"/>
              <a:t>Only publish “verified” issues of a certain severity for “supported” products</a:t>
            </a:r>
          </a:p>
        </p:txBody>
      </p:sp>
      <p:pic>
        <p:nvPicPr>
          <p:cNvPr id="4" name="Picture 3" descr="sheep-happy-animals-19-500x496.jpg"/>
          <p:cNvPicPr>
            <a:picLocks noChangeAspect="1"/>
          </p:cNvPicPr>
          <p:nvPr/>
        </p:nvPicPr>
        <p:blipFill>
          <a:blip r:embed="rId3" cstate="print"/>
          <a:stretch>
            <a:fillRect/>
          </a:stretch>
        </p:blipFill>
        <p:spPr>
          <a:xfrm>
            <a:off x="5867400" y="1295400"/>
            <a:ext cx="3048000" cy="4613469"/>
          </a:xfrm>
          <a:prstGeom prst="rect">
            <a:avLst/>
          </a:prstGeom>
        </p:spPr>
      </p:pic>
    </p:spTree>
    <p:extLst>
      <p:ext uri="{BB962C8B-B14F-4D97-AF65-F5344CB8AC3E}">
        <p14:creationId xmlns:p14="http://schemas.microsoft.com/office/powerpoint/2010/main" val="1859760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3600" dirty="0" smtClean="0"/>
              <a:t>Publication Bias: Examples (File Drawer Effect)</a:t>
            </a:r>
            <a:endParaRPr lang="en-US" sz="3600" dirty="0"/>
          </a:p>
        </p:txBody>
      </p:sp>
      <p:sp>
        <p:nvSpPr>
          <p:cNvPr id="3" name="Content Placeholder 2"/>
          <p:cNvSpPr>
            <a:spLocks noGrp="1"/>
          </p:cNvSpPr>
          <p:nvPr>
            <p:ph idx="1"/>
          </p:nvPr>
        </p:nvSpPr>
        <p:spPr>
          <a:xfrm>
            <a:off x="152400" y="990600"/>
            <a:ext cx="4745440" cy="5366266"/>
          </a:xfrm>
        </p:spPr>
        <p:txBody>
          <a:bodyPr>
            <a:normAutofit fontScale="92500"/>
          </a:bodyPr>
          <a:lstStyle/>
          <a:p>
            <a:pPr fontAlgn="t"/>
            <a:r>
              <a:rPr lang="en-US" dirty="0" smtClean="0"/>
              <a:t>Researchers</a:t>
            </a:r>
          </a:p>
          <a:p>
            <a:pPr lvl="1" fontAlgn="t"/>
            <a:r>
              <a:rPr lang="en-US" dirty="0"/>
              <a:t>Don’t publish low-risk </a:t>
            </a:r>
            <a:r>
              <a:rPr lang="en-US" dirty="0" smtClean="0"/>
              <a:t>or “lame</a:t>
            </a:r>
            <a:r>
              <a:rPr lang="en-US" dirty="0"/>
              <a:t>” </a:t>
            </a:r>
            <a:r>
              <a:rPr lang="en-US" dirty="0" err="1"/>
              <a:t>vuln</a:t>
            </a:r>
            <a:r>
              <a:rPr lang="en-US" dirty="0"/>
              <a:t> types</a:t>
            </a:r>
          </a:p>
          <a:p>
            <a:pPr lvl="1" fontAlgn="t"/>
            <a:r>
              <a:rPr lang="en-US" dirty="0"/>
              <a:t>Some won’t publish at </a:t>
            </a:r>
            <a:r>
              <a:rPr lang="en-US" dirty="0" smtClean="0"/>
              <a:t>all (e.g. legal threats)</a:t>
            </a:r>
            <a:endParaRPr lang="en-US" dirty="0"/>
          </a:p>
          <a:p>
            <a:pPr fontAlgn="t"/>
            <a:r>
              <a:rPr lang="en-US" dirty="0" smtClean="0"/>
              <a:t>Vendors</a:t>
            </a:r>
          </a:p>
          <a:p>
            <a:pPr lvl="1" fontAlgn="t"/>
            <a:r>
              <a:rPr lang="en-US" dirty="0" smtClean="0"/>
              <a:t>Don’t publish low-risk or internally-discovered issues</a:t>
            </a:r>
          </a:p>
          <a:p>
            <a:pPr fontAlgn="t"/>
            <a:r>
              <a:rPr lang="en-US" dirty="0" smtClean="0"/>
              <a:t>VDBs</a:t>
            </a:r>
          </a:p>
          <a:p>
            <a:pPr lvl="1" fontAlgn="t"/>
            <a:r>
              <a:rPr lang="en-US" dirty="0" smtClean="0"/>
              <a:t>Don’t publish site-specific issues</a:t>
            </a:r>
            <a:endParaRPr lang="en-US" dirty="0"/>
          </a:p>
        </p:txBody>
      </p:sp>
      <p:pic>
        <p:nvPicPr>
          <p:cNvPr id="4" name="Picture 3" descr="long_beaked_echidna_1.jpg"/>
          <p:cNvPicPr>
            <a:picLocks noChangeAspect="1"/>
          </p:cNvPicPr>
          <p:nvPr/>
        </p:nvPicPr>
        <p:blipFill>
          <a:blip r:embed="rId3" cstate="print"/>
          <a:stretch>
            <a:fillRect/>
          </a:stretch>
        </p:blipFill>
        <p:spPr>
          <a:xfrm>
            <a:off x="4897840" y="2372995"/>
            <a:ext cx="4124239" cy="2275205"/>
          </a:xfrm>
          <a:prstGeom prst="rect">
            <a:avLst/>
          </a:prstGeom>
        </p:spPr>
      </p:pic>
      <p:sp>
        <p:nvSpPr>
          <p:cNvPr id="5" name="TextBox 4"/>
          <p:cNvSpPr txBox="1"/>
          <p:nvPr/>
        </p:nvSpPr>
        <p:spPr>
          <a:xfrm>
            <a:off x="5715000" y="4724400"/>
            <a:ext cx="2491580" cy="369332"/>
          </a:xfrm>
          <a:prstGeom prst="rect">
            <a:avLst/>
          </a:prstGeom>
          <a:noFill/>
        </p:spPr>
        <p:txBody>
          <a:bodyPr wrap="none" rtlCol="0">
            <a:spAutoFit/>
          </a:bodyPr>
          <a:lstStyle/>
          <a:p>
            <a:r>
              <a:rPr lang="en-US" dirty="0" smtClean="0"/>
              <a:t>No one reports on me =(</a:t>
            </a:r>
            <a:endParaRPr lang="en-US" dirty="0"/>
          </a:p>
        </p:txBody>
      </p:sp>
    </p:spTree>
    <p:extLst>
      <p:ext uri="{BB962C8B-B14F-4D97-AF65-F5344CB8AC3E}">
        <p14:creationId xmlns:p14="http://schemas.microsoft.com/office/powerpoint/2010/main" val="891973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Abstraction Bias</a:t>
            </a:r>
            <a:endParaRPr lang="en-US" dirty="0"/>
          </a:p>
        </p:txBody>
      </p:sp>
      <p:pic>
        <p:nvPicPr>
          <p:cNvPr id="5" name="Picture 4" descr="penguins3.jpg"/>
          <p:cNvPicPr>
            <a:picLocks noChangeAspect="1"/>
          </p:cNvPicPr>
          <p:nvPr/>
        </p:nvPicPr>
        <p:blipFill>
          <a:blip r:embed="rId3" cstate="print"/>
          <a:stretch>
            <a:fillRect/>
          </a:stretch>
        </p:blipFill>
        <p:spPr>
          <a:xfrm>
            <a:off x="342900" y="1219200"/>
            <a:ext cx="8458200" cy="5295568"/>
          </a:xfrm>
          <a:prstGeom prst="rect">
            <a:avLst/>
          </a:prstGeom>
        </p:spPr>
      </p:pic>
    </p:spTree>
    <p:extLst>
      <p:ext uri="{BB962C8B-B14F-4D97-AF65-F5344CB8AC3E}">
        <p14:creationId xmlns:p14="http://schemas.microsoft.com/office/powerpoint/2010/main" val="18002018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normAutofit fontScale="90000"/>
          </a:bodyPr>
          <a:lstStyle/>
          <a:p>
            <a:r>
              <a:rPr lang="en-US" dirty="0" smtClean="0"/>
              <a:t>Abstraction: Units of Measurement</a:t>
            </a:r>
            <a:br>
              <a:rPr lang="en-US" dirty="0" smtClean="0"/>
            </a:br>
            <a:r>
              <a:rPr lang="en-US" dirty="0" smtClean="0"/>
              <a:t>(</a:t>
            </a:r>
            <a:r>
              <a:rPr lang="en-US" dirty="0" err="1" smtClean="0"/>
              <a:t>Vuln</a:t>
            </a:r>
            <a:r>
              <a:rPr lang="en-US" dirty="0" smtClean="0"/>
              <a:t> Stats’ Achilles Heel)</a:t>
            </a:r>
            <a:endParaRPr lang="en-US" dirty="0"/>
          </a:p>
        </p:txBody>
      </p:sp>
      <p:sp>
        <p:nvSpPr>
          <p:cNvPr id="3" name="Content Placeholder 2"/>
          <p:cNvSpPr txBox="1">
            <a:spLocks/>
          </p:cNvSpPr>
          <p:nvPr/>
        </p:nvSpPr>
        <p:spPr>
          <a:xfrm>
            <a:off x="228600" y="1600201"/>
            <a:ext cx="4267200" cy="2286000"/>
          </a:xfrm>
          <a:prstGeom prst="rect">
            <a:avLst/>
          </a:prstGeom>
        </p:spPr>
        <p:txBody>
          <a:bodyPr/>
          <a:lstStyle/>
          <a:p>
            <a:pPr marL="342900" lvl="0" indent="-342900">
              <a:spcBef>
                <a:spcPct val="20000"/>
              </a:spcBef>
              <a:buFont typeface="Arial" pitchFamily="34" charset="0"/>
              <a:buChar char="•"/>
            </a:pPr>
            <a:r>
              <a:rPr lang="en-US" sz="4000" dirty="0"/>
              <a:t>A</a:t>
            </a:r>
            <a:r>
              <a:rPr lang="en-US" sz="4000" dirty="0" smtClean="0"/>
              <a:t>dvisories</a:t>
            </a:r>
          </a:p>
          <a:p>
            <a:pPr marL="342900" lvl="0" indent="-342900">
              <a:spcBef>
                <a:spcPct val="20000"/>
              </a:spcBef>
              <a:buFont typeface="Arial" pitchFamily="34" charset="0"/>
              <a:buChar char="•"/>
            </a:pPr>
            <a:r>
              <a:rPr lang="en-US" sz="4000" dirty="0"/>
              <a:t>P</a:t>
            </a:r>
            <a:r>
              <a:rPr lang="en-US" sz="4000" dirty="0" smtClean="0"/>
              <a:t>atches</a:t>
            </a:r>
          </a:p>
          <a:p>
            <a:pPr marL="342900" lvl="0" indent="-342900">
              <a:spcBef>
                <a:spcPct val="20000"/>
              </a:spcBef>
              <a:buFont typeface="Arial" pitchFamily="34" charset="0"/>
              <a:buChar char="•"/>
            </a:pPr>
            <a:r>
              <a:rPr lang="en-US" sz="4000" dirty="0" smtClean="0"/>
              <a:t>Admin actions</a:t>
            </a:r>
          </a:p>
        </p:txBody>
      </p:sp>
      <p:sp>
        <p:nvSpPr>
          <p:cNvPr id="4" name="Content Placeholder 2"/>
          <p:cNvSpPr txBox="1">
            <a:spLocks/>
          </p:cNvSpPr>
          <p:nvPr/>
        </p:nvSpPr>
        <p:spPr>
          <a:xfrm>
            <a:off x="4648200" y="1600201"/>
            <a:ext cx="4267200" cy="2286000"/>
          </a:xfrm>
          <a:prstGeom prst="rect">
            <a:avLst/>
          </a:prstGeom>
        </p:spPr>
        <p:txBody>
          <a:bodyPr/>
          <a:lstStyle/>
          <a:p>
            <a:pPr marL="342900" lvl="0" indent="-342900">
              <a:spcBef>
                <a:spcPct val="20000"/>
              </a:spcBef>
              <a:buFont typeface="Arial" pitchFamily="34" charset="0"/>
              <a:buChar char="•"/>
            </a:pPr>
            <a:r>
              <a:rPr lang="en-US" sz="4000" dirty="0" smtClean="0"/>
              <a:t>Vulnerabilities</a:t>
            </a:r>
          </a:p>
          <a:p>
            <a:pPr marL="342900" lvl="0" indent="-342900">
              <a:spcBef>
                <a:spcPct val="20000"/>
              </a:spcBef>
              <a:buFont typeface="Arial" pitchFamily="34" charset="0"/>
              <a:buChar char="•"/>
            </a:pPr>
            <a:r>
              <a:rPr lang="en-US" sz="4000" dirty="0" smtClean="0"/>
              <a:t>Coordination IDs</a:t>
            </a:r>
          </a:p>
          <a:p>
            <a:pPr marL="342900" lvl="0" indent="-342900">
              <a:spcBef>
                <a:spcPct val="20000"/>
              </a:spcBef>
              <a:buFont typeface="Arial" pitchFamily="34" charset="0"/>
              <a:buChar char="•"/>
            </a:pPr>
            <a:r>
              <a:rPr lang="en-US" sz="4000" dirty="0" smtClean="0"/>
              <a:t>Bug IDs</a:t>
            </a:r>
          </a:p>
        </p:txBody>
      </p:sp>
      <p:pic>
        <p:nvPicPr>
          <p:cNvPr id="5" name="Picture 4" descr="achilles_heel.jpg"/>
          <p:cNvPicPr>
            <a:picLocks noChangeAspect="1"/>
          </p:cNvPicPr>
          <p:nvPr/>
        </p:nvPicPr>
        <p:blipFill>
          <a:blip r:embed="rId3" cstate="print"/>
          <a:stretch>
            <a:fillRect/>
          </a:stretch>
        </p:blipFill>
        <p:spPr>
          <a:xfrm>
            <a:off x="1790700" y="3962400"/>
            <a:ext cx="5562600" cy="2759050"/>
          </a:xfrm>
          <a:prstGeom prst="rect">
            <a:avLst/>
          </a:prstGeom>
        </p:spPr>
      </p:pic>
    </p:spTree>
    <p:extLst>
      <p:ext uri="{BB962C8B-B14F-4D97-AF65-F5344CB8AC3E}">
        <p14:creationId xmlns:p14="http://schemas.microsoft.com/office/powerpoint/2010/main" val="28908982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Autofit/>
          </a:bodyPr>
          <a:lstStyle/>
          <a:p>
            <a:r>
              <a:rPr lang="en-US" sz="3800" dirty="0" smtClean="0"/>
              <a:t>Different Audience </a:t>
            </a:r>
            <a:r>
              <a:rPr lang="en-US" sz="3800" dirty="0" smtClean="0">
                <a:sym typeface="Wingdings" pitchFamily="2" charset="2"/>
              </a:rPr>
              <a:t>Different Abstraction</a:t>
            </a:r>
            <a:endParaRPr lang="en-US" sz="3800" dirty="0"/>
          </a:p>
        </p:txBody>
      </p:sp>
      <p:graphicFrame>
        <p:nvGraphicFramePr>
          <p:cNvPr id="3" name="Diagram 2"/>
          <p:cNvGraphicFramePr/>
          <p:nvPr>
            <p:extLst>
              <p:ext uri="{D42A27DB-BD31-4B8C-83A1-F6EECF244321}">
                <p14:modId xmlns:p14="http://schemas.microsoft.com/office/powerpoint/2010/main" val="239044179"/>
              </p:ext>
            </p:extLst>
          </p:nvPr>
        </p:nvGraphicFramePr>
        <p:xfrm>
          <a:off x="419100" y="152400"/>
          <a:ext cx="83058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685800" y="5562600"/>
            <a:ext cx="7848600" cy="1077218"/>
          </a:xfrm>
          <a:prstGeom prst="rect">
            <a:avLst/>
          </a:prstGeom>
          <a:noFill/>
        </p:spPr>
        <p:txBody>
          <a:bodyPr wrap="square" rtlCol="0">
            <a:spAutoFit/>
          </a:bodyPr>
          <a:lstStyle/>
          <a:p>
            <a:pPr marL="285750" indent="-285750">
              <a:buFont typeface="Arial" pitchFamily="34" charset="0"/>
              <a:buChar char="•"/>
            </a:pPr>
            <a:r>
              <a:rPr lang="en-US" sz="1600" i="1" dirty="0" smtClean="0"/>
              <a:t>CVE was always intended as a coordination ID</a:t>
            </a:r>
          </a:p>
          <a:p>
            <a:pPr marL="285750" indent="-285750">
              <a:buFont typeface="Arial" pitchFamily="34" charset="0"/>
              <a:buChar char="•"/>
            </a:pPr>
            <a:r>
              <a:rPr lang="en-US" sz="1600" i="1" dirty="0" smtClean="0"/>
              <a:t>We originally thought that coordination could operate at the vulnerability level</a:t>
            </a:r>
          </a:p>
          <a:p>
            <a:pPr marL="285750" indent="-285750">
              <a:buFont typeface="Arial" pitchFamily="34" charset="0"/>
              <a:buChar char="•"/>
            </a:pPr>
            <a:r>
              <a:rPr lang="en-US" sz="1600" i="1" dirty="0" smtClean="0"/>
              <a:t>But, there’s too much fluctuation and variation in vulnerability information in the early stages, when coordination ID is most needed</a:t>
            </a:r>
            <a:endParaRPr lang="en-US" sz="1600" i="1" dirty="0"/>
          </a:p>
        </p:txBody>
      </p:sp>
    </p:spTree>
    <p:extLst>
      <p:ext uri="{BB962C8B-B14F-4D97-AF65-F5344CB8AC3E}">
        <p14:creationId xmlns:p14="http://schemas.microsoft.com/office/powerpoint/2010/main" val="29031535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Abstraction Bias: Examples</a:t>
            </a:r>
            <a:endParaRPr lang="en-US" dirty="0"/>
          </a:p>
        </p:txBody>
      </p:sp>
      <p:sp>
        <p:nvSpPr>
          <p:cNvPr id="3" name="Content Placeholder 2"/>
          <p:cNvSpPr>
            <a:spLocks noGrp="1"/>
          </p:cNvSpPr>
          <p:nvPr>
            <p:ph idx="1"/>
          </p:nvPr>
        </p:nvSpPr>
        <p:spPr>
          <a:xfrm>
            <a:off x="152400" y="1066801"/>
            <a:ext cx="8839200" cy="3505200"/>
          </a:xfrm>
        </p:spPr>
        <p:txBody>
          <a:bodyPr/>
          <a:lstStyle/>
          <a:p>
            <a:pPr marL="342900" lvl="1" indent="-342900" fontAlgn="t">
              <a:buFont typeface="Arial" pitchFamily="34" charset="0"/>
              <a:buChar char="•"/>
            </a:pPr>
            <a:r>
              <a:rPr lang="en-US" dirty="0" smtClean="0"/>
              <a:t>Researchers - </a:t>
            </a:r>
            <a:r>
              <a:rPr lang="en-US" dirty="0"/>
              <a:t>Release many advisories for one core issue, boosting </a:t>
            </a:r>
            <a:r>
              <a:rPr lang="en-US" dirty="0" smtClean="0"/>
              <a:t>counts.</a:t>
            </a:r>
            <a:endParaRPr lang="en-US" dirty="0"/>
          </a:p>
          <a:p>
            <a:pPr marL="342900" lvl="1" indent="-342900">
              <a:buFont typeface="Arial" pitchFamily="34" charset="0"/>
              <a:buChar char="•"/>
            </a:pPr>
            <a:r>
              <a:rPr lang="en-US" dirty="0" smtClean="0"/>
              <a:t>Vendors - Combine </a:t>
            </a:r>
            <a:r>
              <a:rPr lang="en-US" dirty="0"/>
              <a:t>many </a:t>
            </a:r>
            <a:r>
              <a:rPr lang="en-US" dirty="0" err="1"/>
              <a:t>vulns</a:t>
            </a:r>
            <a:r>
              <a:rPr lang="en-US" dirty="0"/>
              <a:t> into the same advisory for </a:t>
            </a:r>
            <a:r>
              <a:rPr lang="en-US" dirty="0" err="1"/>
              <a:t>sysadmin</a:t>
            </a:r>
            <a:r>
              <a:rPr lang="en-US" dirty="0"/>
              <a:t> </a:t>
            </a:r>
            <a:r>
              <a:rPr lang="en-US" dirty="0" smtClean="0"/>
              <a:t>convenience. Bundle silent security fixes into non-security updates.</a:t>
            </a:r>
            <a:endParaRPr lang="en-US" dirty="0"/>
          </a:p>
          <a:p>
            <a:pPr marL="342900" lvl="1" indent="-342900">
              <a:buFont typeface="Arial" pitchFamily="34" charset="0"/>
              <a:buChar char="•"/>
            </a:pPr>
            <a:r>
              <a:rPr lang="en-US" dirty="0" smtClean="0"/>
              <a:t>VDBs - </a:t>
            </a:r>
            <a:r>
              <a:rPr lang="en-US" dirty="0" smtClean="0">
                <a:solidFill>
                  <a:srgbClr val="000000"/>
                </a:solidFill>
              </a:rPr>
              <a:t>Uses </a:t>
            </a:r>
            <a:r>
              <a:rPr lang="en-US" dirty="0">
                <a:solidFill>
                  <a:srgbClr val="000000"/>
                </a:solidFill>
              </a:rPr>
              <a:t>the level that is best for the intended audience </a:t>
            </a:r>
            <a:r>
              <a:rPr lang="en-US" u="sng" dirty="0" smtClean="0">
                <a:solidFill>
                  <a:srgbClr val="000000"/>
                </a:solidFill>
              </a:rPr>
              <a:t>and</a:t>
            </a:r>
            <a:r>
              <a:rPr lang="en-US" dirty="0" smtClean="0">
                <a:solidFill>
                  <a:srgbClr val="000000"/>
                </a:solidFill>
              </a:rPr>
              <a:t> </a:t>
            </a:r>
            <a:r>
              <a:rPr lang="en-US" dirty="0">
                <a:solidFill>
                  <a:srgbClr val="000000"/>
                </a:solidFill>
              </a:rPr>
              <a:t>balances analyst </a:t>
            </a:r>
            <a:r>
              <a:rPr lang="en-US" dirty="0" smtClean="0">
                <a:solidFill>
                  <a:srgbClr val="000000"/>
                </a:solidFill>
              </a:rPr>
              <a:t>workload.</a:t>
            </a:r>
            <a:endParaRPr lang="en-US" dirty="0">
              <a:latin typeface="Arial"/>
            </a:endParaRPr>
          </a:p>
        </p:txBody>
      </p:sp>
      <p:pic>
        <p:nvPicPr>
          <p:cNvPr id="4" name="Picture 3" descr="kiwi.JPG"/>
          <p:cNvPicPr>
            <a:picLocks noChangeAspect="1"/>
          </p:cNvPicPr>
          <p:nvPr/>
        </p:nvPicPr>
        <p:blipFill>
          <a:blip r:embed="rId3" cstate="print"/>
          <a:stretch>
            <a:fillRect/>
          </a:stretch>
        </p:blipFill>
        <p:spPr>
          <a:xfrm>
            <a:off x="5791200" y="4362450"/>
            <a:ext cx="3124200" cy="2343150"/>
          </a:xfrm>
          <a:prstGeom prst="rect">
            <a:avLst/>
          </a:prstGeom>
        </p:spPr>
      </p:pic>
      <p:sp>
        <p:nvSpPr>
          <p:cNvPr id="5" name="TextBox 4"/>
          <p:cNvSpPr txBox="1"/>
          <p:nvPr/>
        </p:nvSpPr>
        <p:spPr>
          <a:xfrm>
            <a:off x="2590800" y="6248400"/>
            <a:ext cx="3032690" cy="369332"/>
          </a:xfrm>
          <a:prstGeom prst="rect">
            <a:avLst/>
          </a:prstGeom>
          <a:noFill/>
        </p:spPr>
        <p:txBody>
          <a:bodyPr wrap="none" rtlCol="0">
            <a:spAutoFit/>
          </a:bodyPr>
          <a:lstStyle/>
          <a:p>
            <a:r>
              <a:rPr lang="en-US" dirty="0" smtClean="0"/>
              <a:t>Kiwi abstraction is much cuter.</a:t>
            </a:r>
            <a:endParaRPr lang="en-US" dirty="0"/>
          </a:p>
        </p:txBody>
      </p:sp>
    </p:spTree>
    <p:extLst>
      <p:ext uri="{BB962C8B-B14F-4D97-AF65-F5344CB8AC3E}">
        <p14:creationId xmlns:p14="http://schemas.microsoft.com/office/powerpoint/2010/main" val="783732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txBox="1">
            <a:spLocks noChangeArrowheads="1"/>
          </p:cNvSpPr>
          <p:nvPr/>
        </p:nvSpPr>
        <p:spPr bwMode="auto">
          <a:xfrm>
            <a:off x="228600" y="1600200"/>
            <a:ext cx="3962400" cy="4972050"/>
          </a:xfrm>
          <a:prstGeom prst="rect">
            <a:avLst/>
          </a:prstGeom>
          <a:noFill/>
          <a:ln w="9525">
            <a:noFill/>
            <a:miter lim="800000"/>
            <a:headEnd/>
            <a:tailEnd/>
          </a:ln>
        </p:spPr>
        <p:txBody>
          <a:bodyPr lIns="64008" tIns="32004" rIns="64008" bIns="32004"/>
          <a:lstStyle/>
          <a:p>
            <a:pPr marL="0" lvl="1">
              <a:lnSpc>
                <a:spcPct val="80000"/>
              </a:lnSpc>
              <a:spcBef>
                <a:spcPct val="20000"/>
              </a:spcBef>
              <a:buClr>
                <a:schemeClr val="tx1"/>
              </a:buClr>
              <a:buFont typeface="Wingdings 2" pitchFamily="18" charset="2"/>
              <a:buNone/>
            </a:pPr>
            <a:r>
              <a:rPr lang="en-US" sz="1800" b="1" dirty="0" smtClean="0">
                <a:ea typeface="MS PGothic" pitchFamily="34" charset="-128"/>
                <a:sym typeface="Lucida Grande"/>
              </a:rPr>
              <a:t>Principal INFOSEC Engineer at MITRE</a:t>
            </a:r>
            <a:endParaRPr lang="en-US" sz="1600" dirty="0">
              <a:ea typeface="MS PGothic" pitchFamily="34" charset="-128"/>
              <a:sym typeface="Lucida Grande"/>
            </a:endParaRPr>
          </a:p>
          <a:p>
            <a:pPr marL="0" lvl="1">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  </a:t>
            </a:r>
            <a:r>
              <a:rPr lang="en-US" sz="1600" dirty="0" smtClean="0"/>
              <a:t>CVE List Editor</a:t>
            </a:r>
            <a:endParaRPr lang="en-US" sz="1600" dirty="0" smtClean="0">
              <a:ea typeface="MS PGothic" pitchFamily="34" charset="-128"/>
              <a:sym typeface="Lucida Grande"/>
            </a:endParaRPr>
          </a:p>
          <a:p>
            <a:pPr marL="0" lvl="1">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  </a:t>
            </a:r>
            <a:r>
              <a:rPr lang="en-US" sz="1600" dirty="0" smtClean="0"/>
              <a:t>CWE Technical Lead</a:t>
            </a:r>
            <a:endParaRPr lang="en-US" sz="1600" dirty="0" smtClean="0">
              <a:ea typeface="MS PGothic" pitchFamily="34" charset="-128"/>
              <a:sym typeface="Lucida Grande"/>
            </a:endParaRPr>
          </a:p>
          <a:p>
            <a:pPr marL="0" lvl="1">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  Helped popularize </a:t>
            </a:r>
            <a:r>
              <a:rPr lang="en-US" sz="1600" strike="sngStrike" dirty="0" smtClean="0">
                <a:ea typeface="MS PGothic" pitchFamily="34" charset="-128"/>
                <a:sym typeface="Lucida Grande"/>
              </a:rPr>
              <a:t>Responsible</a:t>
            </a:r>
            <a:r>
              <a:rPr lang="en-US" sz="1600" dirty="0" smtClean="0">
                <a:ea typeface="MS PGothic" pitchFamily="34" charset="-128"/>
                <a:sym typeface="Lucida Grande"/>
              </a:rPr>
              <a:t> Coordinated Disclosure</a:t>
            </a:r>
            <a:endParaRPr lang="en-US" sz="1600" dirty="0">
              <a:ea typeface="MS PGothic" pitchFamily="34" charset="-128"/>
              <a:sym typeface="Lucida Grande"/>
            </a:endParaRPr>
          </a:p>
          <a:p>
            <a:pPr marL="344488" lvl="2">
              <a:lnSpc>
                <a:spcPct val="80000"/>
              </a:lnSpc>
              <a:spcBef>
                <a:spcPct val="20000"/>
              </a:spcBef>
              <a:buClr>
                <a:schemeClr val="tx1"/>
              </a:buClr>
              <a:buFont typeface="Wingdings 2" pitchFamily="18" charset="2"/>
              <a:buChar char=""/>
            </a:pPr>
            <a:endParaRPr lang="en-US" sz="1600" dirty="0">
              <a:ea typeface="MS PGothic" pitchFamily="34" charset="-128"/>
              <a:sym typeface="Lucida Grande"/>
            </a:endParaRPr>
          </a:p>
          <a:p>
            <a:pPr marL="219075" indent="-228600">
              <a:lnSpc>
                <a:spcPct val="80000"/>
              </a:lnSpc>
              <a:spcBef>
                <a:spcPct val="20000"/>
              </a:spcBef>
              <a:buClr>
                <a:schemeClr val="tx1"/>
              </a:buClr>
              <a:buFont typeface="Wingdings 2" pitchFamily="18" charset="2"/>
              <a:buNone/>
            </a:pPr>
            <a:r>
              <a:rPr lang="en-US" sz="1800" b="1" dirty="0" smtClean="0">
                <a:ea typeface="MS PGothic" pitchFamily="34" charset="-128"/>
                <a:sym typeface="Lucida Grande"/>
              </a:rPr>
              <a:t>Random Facts</a:t>
            </a:r>
            <a:endParaRPr lang="en-US" sz="1800" b="1" dirty="0">
              <a:ea typeface="MS PGothic" pitchFamily="34" charset="-128"/>
              <a:sym typeface="Lucida Grande"/>
            </a:endParaRP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Likes sushi. A </a:t>
            </a:r>
            <a:r>
              <a:rPr lang="en-US" sz="1600" u="sng" dirty="0" smtClean="0">
                <a:ea typeface="MS PGothic" pitchFamily="34" charset="-128"/>
                <a:sym typeface="Lucida Grande"/>
              </a:rPr>
              <a:t>lot</a:t>
            </a:r>
            <a:r>
              <a:rPr lang="en-US" sz="1600" dirty="0" smtClean="0">
                <a:ea typeface="MS PGothic" pitchFamily="34" charset="-128"/>
                <a:sym typeface="Lucida Grande"/>
              </a:rPr>
              <a:t>.</a:t>
            </a:r>
            <a:endParaRPr lang="en-US" sz="1600" dirty="0">
              <a:ea typeface="MS PGothic" pitchFamily="34" charset="-128"/>
              <a:sym typeface="Lucida Grande"/>
            </a:endParaRP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Annoys </a:t>
            </a:r>
            <a:r>
              <a:rPr lang="en-US" sz="1600" dirty="0">
                <a:ea typeface="MS PGothic" pitchFamily="34" charset="-128"/>
                <a:sym typeface="Lucida Grande"/>
              </a:rPr>
              <a:t>Bayesians and metrics geeks</a:t>
            </a: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Is comfortable with 80% solutions</a:t>
            </a: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Wants software-assurance “food labels”</a:t>
            </a: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Favorite OSVDB ID</a:t>
            </a:r>
            <a:r>
              <a:rPr lang="en-US" sz="1600" dirty="0">
                <a:ea typeface="MS PGothic" pitchFamily="34" charset="-128"/>
                <a:sym typeface="Lucida Grande"/>
              </a:rPr>
              <a:t>: 79400‎</a:t>
            </a:r>
            <a:endParaRPr lang="en-US" sz="1600" dirty="0" smtClean="0">
              <a:ea typeface="MS PGothic" pitchFamily="34" charset="-128"/>
              <a:sym typeface="Lucida Grande"/>
            </a:endParaRPr>
          </a:p>
          <a:p>
            <a:pPr marL="219075" indent="-228600">
              <a:lnSpc>
                <a:spcPct val="80000"/>
              </a:lnSpc>
              <a:spcBef>
                <a:spcPct val="20000"/>
              </a:spcBef>
              <a:buClr>
                <a:schemeClr val="tx1"/>
              </a:buClr>
              <a:buFont typeface="Wingdings 2" pitchFamily="18" charset="2"/>
              <a:buChar char=""/>
            </a:pPr>
            <a:endParaRPr lang="en-US" sz="1600" dirty="0">
              <a:ea typeface="MS PGothic" pitchFamily="34" charset="-128"/>
              <a:sym typeface="Lucida Grande"/>
            </a:endParaRPr>
          </a:p>
          <a:p>
            <a:pPr marL="0" lvl="1">
              <a:lnSpc>
                <a:spcPct val="80000"/>
              </a:lnSpc>
              <a:spcBef>
                <a:spcPct val="20000"/>
              </a:spcBef>
              <a:buClr>
                <a:schemeClr val="tx1"/>
              </a:buClr>
              <a:buFont typeface="Wingdings 2" pitchFamily="18" charset="2"/>
              <a:buNone/>
            </a:pPr>
            <a:r>
              <a:rPr lang="en-US" sz="1800" b="1" dirty="0">
                <a:ea typeface="MS PGothic" pitchFamily="34" charset="-128"/>
                <a:sym typeface="Lucida Grande"/>
              </a:rPr>
              <a:t>Things I’ve been </a:t>
            </a:r>
            <a:r>
              <a:rPr lang="en-US" sz="1800" b="1" dirty="0" smtClean="0">
                <a:ea typeface="MS PGothic" pitchFamily="34" charset="-128"/>
                <a:sym typeface="Lucida Grande"/>
              </a:rPr>
              <a:t>doing</a:t>
            </a:r>
            <a:endParaRPr lang="en-US" sz="1800" b="1" dirty="0">
              <a:ea typeface="MS PGothic" pitchFamily="34" charset="-128"/>
              <a:sym typeface="Lucida Grande"/>
            </a:endParaRPr>
          </a:p>
          <a:p>
            <a:pPr marL="219075" indent="-228600">
              <a:lnSpc>
                <a:spcPct val="80000"/>
              </a:lnSpc>
              <a:spcBef>
                <a:spcPct val="20000"/>
              </a:spcBef>
              <a:buClr>
                <a:schemeClr val="tx1"/>
              </a:buClr>
              <a:buFont typeface="Wingdings 2" pitchFamily="18" charset="2"/>
              <a:buChar char=""/>
            </a:pPr>
            <a:r>
              <a:rPr lang="en-US" sz="1600" dirty="0">
                <a:ea typeface="MS PGothic" pitchFamily="34" charset="-128"/>
                <a:sym typeface="Lucida Grande"/>
              </a:rPr>
              <a:t>Working on CVE-10K </a:t>
            </a:r>
            <a:r>
              <a:rPr lang="en-US" sz="1600" dirty="0" smtClean="0">
                <a:ea typeface="MS PGothic" pitchFamily="34" charset="-128"/>
                <a:sym typeface="Lucida Grande"/>
              </a:rPr>
              <a:t>bug/feature</a:t>
            </a:r>
            <a:endParaRPr lang="en-US" sz="1600" dirty="0">
              <a:ea typeface="MS PGothic" pitchFamily="34" charset="-128"/>
              <a:sym typeface="Lucida Grande"/>
            </a:endParaRP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Helping to build and empower the CVE content team for real longevity</a:t>
            </a:r>
            <a:endParaRPr lang="en-US" sz="1600" dirty="0">
              <a:ea typeface="MS PGothic" pitchFamily="34" charset="-128"/>
              <a:sym typeface="Lucida Grande"/>
            </a:endParaRP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Trying to keep up with new </a:t>
            </a:r>
            <a:r>
              <a:rPr lang="en-US" sz="1600" dirty="0" err="1" smtClean="0">
                <a:ea typeface="MS PGothic" pitchFamily="34" charset="-128"/>
                <a:sym typeface="Lucida Grande"/>
              </a:rPr>
              <a:t>vuln</a:t>
            </a:r>
            <a:r>
              <a:rPr lang="en-US" sz="1600" dirty="0" smtClean="0">
                <a:ea typeface="MS PGothic" pitchFamily="34" charset="-128"/>
                <a:sym typeface="Lucida Grande"/>
              </a:rPr>
              <a:t> types</a:t>
            </a: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Inching towards a “Grand Unified Theory” of vulnerabilities (i.e. tilting at windmills)</a:t>
            </a: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Fighting the Terminological Cold War</a:t>
            </a:r>
            <a:endParaRPr lang="en-US" sz="1600" dirty="0">
              <a:ea typeface="MS PGothic" pitchFamily="34" charset="-128"/>
              <a:sym typeface="Lucida Grande"/>
            </a:endParaRPr>
          </a:p>
        </p:txBody>
      </p:sp>
      <p:sp>
        <p:nvSpPr>
          <p:cNvPr id="6" name="TextBox 5"/>
          <p:cNvSpPr txBox="1"/>
          <p:nvPr/>
        </p:nvSpPr>
        <p:spPr>
          <a:xfrm>
            <a:off x="6477000" y="0"/>
            <a:ext cx="2286000" cy="1015663"/>
          </a:xfrm>
          <a:prstGeom prst="rect">
            <a:avLst/>
          </a:prstGeom>
          <a:noFill/>
        </p:spPr>
        <p:txBody>
          <a:bodyPr wrap="square" rtlCol="0">
            <a:spAutoFit/>
          </a:bodyPr>
          <a:lstStyle/>
          <a:p>
            <a:r>
              <a:rPr lang="en-US" sz="6000" dirty="0" smtClean="0">
                <a:latin typeface="Arial" pitchFamily="34" charset="0"/>
                <a:cs typeface="Arial" pitchFamily="34" charset="0"/>
              </a:rPr>
              <a:t>Brian</a:t>
            </a:r>
            <a:endParaRPr lang="en-US" sz="6000" dirty="0">
              <a:latin typeface="Arial" pitchFamily="34" charset="0"/>
              <a:cs typeface="Arial" pitchFamily="34" charset="0"/>
            </a:endParaRPr>
          </a:p>
        </p:txBody>
      </p:sp>
      <p:sp>
        <p:nvSpPr>
          <p:cNvPr id="7" name="TextBox 6"/>
          <p:cNvSpPr txBox="1"/>
          <p:nvPr/>
        </p:nvSpPr>
        <p:spPr>
          <a:xfrm>
            <a:off x="533400" y="0"/>
            <a:ext cx="2151551" cy="1015663"/>
          </a:xfrm>
          <a:prstGeom prst="rect">
            <a:avLst/>
          </a:prstGeom>
          <a:noFill/>
        </p:spPr>
        <p:txBody>
          <a:bodyPr wrap="none" rtlCol="0">
            <a:spAutoFit/>
          </a:bodyPr>
          <a:lstStyle/>
          <a:p>
            <a:r>
              <a:rPr lang="en-US" sz="6000" dirty="0" smtClean="0">
                <a:latin typeface="Arial" pitchFamily="34" charset="0"/>
                <a:cs typeface="Arial" pitchFamily="34" charset="0"/>
              </a:rPr>
              <a:t>Steve</a:t>
            </a:r>
            <a:endParaRPr lang="en-US" sz="6000" dirty="0">
              <a:latin typeface="Arial" pitchFamily="34" charset="0"/>
              <a:cs typeface="Arial" pitchFamily="34" charset="0"/>
            </a:endParaRPr>
          </a:p>
        </p:txBody>
      </p:sp>
      <p:pic>
        <p:nvPicPr>
          <p:cNvPr id="8" name="Picture 7" descr="mascot-bug-icon-transparent.png"/>
          <p:cNvPicPr>
            <a:picLocks noChangeAspect="1"/>
          </p:cNvPicPr>
          <p:nvPr/>
        </p:nvPicPr>
        <p:blipFill>
          <a:blip r:embed="rId3" cstate="print"/>
          <a:stretch>
            <a:fillRect/>
          </a:stretch>
        </p:blipFill>
        <p:spPr>
          <a:xfrm>
            <a:off x="5105400" y="152400"/>
            <a:ext cx="1184275" cy="1136904"/>
          </a:xfrm>
          <a:prstGeom prst="rect">
            <a:avLst/>
          </a:prstGeom>
        </p:spPr>
      </p:pic>
      <p:sp>
        <p:nvSpPr>
          <p:cNvPr id="9" name="Rectangle 4"/>
          <p:cNvSpPr txBox="1">
            <a:spLocks noChangeArrowheads="1"/>
          </p:cNvSpPr>
          <p:nvPr/>
        </p:nvSpPr>
        <p:spPr bwMode="auto">
          <a:xfrm>
            <a:off x="4572000" y="1600200"/>
            <a:ext cx="4419600" cy="5105400"/>
          </a:xfrm>
          <a:prstGeom prst="rect">
            <a:avLst/>
          </a:prstGeom>
          <a:noFill/>
          <a:ln w="9525">
            <a:noFill/>
            <a:miter lim="800000"/>
            <a:headEnd/>
            <a:tailEnd/>
          </a:ln>
        </p:spPr>
        <p:txBody>
          <a:bodyPr lIns="64008" tIns="32004" rIns="64008" bIns="32004"/>
          <a:lstStyle/>
          <a:p>
            <a:pPr marL="0" lvl="1">
              <a:lnSpc>
                <a:spcPct val="80000"/>
              </a:lnSpc>
              <a:spcBef>
                <a:spcPct val="20000"/>
              </a:spcBef>
              <a:buClr>
                <a:schemeClr val="tx1"/>
              </a:buClr>
              <a:buFont typeface="Wingdings 2" pitchFamily="18" charset="2"/>
              <a:buNone/>
            </a:pPr>
            <a:r>
              <a:rPr lang="en-US" b="1" dirty="0" smtClean="0">
                <a:ea typeface="MS PGothic" pitchFamily="34" charset="-128"/>
                <a:sym typeface="Lucida Grande"/>
              </a:rPr>
              <a:t>President / COO of Open Security Foundation</a:t>
            </a:r>
            <a:endParaRPr lang="en-US" sz="1600" dirty="0">
              <a:ea typeface="MS PGothic" pitchFamily="34" charset="-128"/>
              <a:sym typeface="Lucida Grande"/>
            </a:endParaRPr>
          </a:p>
          <a:p>
            <a:pPr marL="0" lvl="1">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  Content Manager for OSVDB</a:t>
            </a:r>
          </a:p>
          <a:p>
            <a:pPr marL="0" lvl="1">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  President / COO of Open Security Foundation</a:t>
            </a:r>
            <a:endParaRPr lang="en-US" sz="1600" dirty="0">
              <a:ea typeface="MS PGothic" pitchFamily="34" charset="-128"/>
              <a:sym typeface="Lucida Grande"/>
            </a:endParaRPr>
          </a:p>
          <a:p>
            <a:pPr marL="0" lvl="1">
              <a:lnSpc>
                <a:spcPct val="80000"/>
              </a:lnSpc>
              <a:spcBef>
                <a:spcPct val="20000"/>
              </a:spcBef>
              <a:buClr>
                <a:schemeClr val="tx1"/>
              </a:buClr>
              <a:buFont typeface="Wingdings 2" pitchFamily="18" charset="2"/>
              <a:buChar char=""/>
            </a:pPr>
            <a:r>
              <a:rPr lang="en-US" sz="1600" dirty="0">
                <a:ea typeface="MS PGothic" pitchFamily="34" charset="-128"/>
                <a:sym typeface="Lucida Grande"/>
              </a:rPr>
              <a:t>  Director of Non-profit Activity at </a:t>
            </a:r>
            <a:r>
              <a:rPr lang="en-US" sz="1600" dirty="0" smtClean="0">
                <a:ea typeface="MS PGothic" pitchFamily="34" charset="-128"/>
                <a:sym typeface="Lucida Grande"/>
              </a:rPr>
              <a:t>Risk</a:t>
            </a:r>
          </a:p>
          <a:p>
            <a:pPr marL="0" lvl="1">
              <a:lnSpc>
                <a:spcPct val="80000"/>
              </a:lnSpc>
              <a:spcBef>
                <a:spcPct val="20000"/>
              </a:spcBef>
              <a:buClr>
                <a:schemeClr val="tx1"/>
              </a:buClr>
              <a:buFont typeface="Wingdings 2" pitchFamily="18" charset="2"/>
              <a:buNone/>
            </a:pPr>
            <a:r>
              <a:rPr lang="en-US" sz="1600" dirty="0" smtClean="0">
                <a:ea typeface="MS PGothic" pitchFamily="34" charset="-128"/>
                <a:sym typeface="Lucida Grande"/>
              </a:rPr>
              <a:t>    Based Security</a:t>
            </a:r>
          </a:p>
          <a:p>
            <a:pPr marL="344488" lvl="2">
              <a:lnSpc>
                <a:spcPct val="80000"/>
              </a:lnSpc>
              <a:spcBef>
                <a:spcPct val="20000"/>
              </a:spcBef>
              <a:buClr>
                <a:schemeClr val="tx1"/>
              </a:buClr>
              <a:buFont typeface="Wingdings 2" pitchFamily="18" charset="2"/>
              <a:buChar char=""/>
            </a:pPr>
            <a:endParaRPr lang="en-US" sz="1600" dirty="0">
              <a:ea typeface="MS PGothic" pitchFamily="34" charset="-128"/>
              <a:sym typeface="Lucida Grande"/>
            </a:endParaRPr>
          </a:p>
          <a:p>
            <a:pPr marL="219075" indent="-228600">
              <a:lnSpc>
                <a:spcPct val="80000"/>
              </a:lnSpc>
              <a:spcBef>
                <a:spcPct val="20000"/>
              </a:spcBef>
              <a:buClr>
                <a:schemeClr val="tx1"/>
              </a:buClr>
              <a:buFont typeface="Wingdings 2" pitchFamily="18" charset="2"/>
              <a:buNone/>
            </a:pPr>
            <a:r>
              <a:rPr lang="en-US" sz="1800" b="1" dirty="0" smtClean="0">
                <a:ea typeface="MS PGothic" pitchFamily="34" charset="-128"/>
                <a:sym typeface="Lucida Grande"/>
              </a:rPr>
              <a:t>Random Facts</a:t>
            </a:r>
            <a:endParaRPr lang="en-US" sz="1800" b="1" dirty="0">
              <a:ea typeface="MS PGothic" pitchFamily="34" charset="-128"/>
              <a:sym typeface="Lucida Grande"/>
            </a:endParaRP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First VDB maintained in 1994</a:t>
            </a: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Joined OSVDB as volunteer in 2003</a:t>
            </a: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CVE Editorial Board Member since 2008</a:t>
            </a: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Has rescued 9 guinea pigs from shelters</a:t>
            </a: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Favorite CVE ID: </a:t>
            </a:r>
            <a:r>
              <a:rPr lang="en-US" sz="1600" dirty="0" smtClean="0"/>
              <a:t>2003-1599</a:t>
            </a:r>
            <a:endParaRPr lang="en-US" sz="1600" dirty="0">
              <a:ea typeface="MS PGothic" pitchFamily="34" charset="-128"/>
              <a:sym typeface="Lucida Grande"/>
            </a:endParaRPr>
          </a:p>
          <a:p>
            <a:pPr marL="219075" indent="-228600">
              <a:lnSpc>
                <a:spcPct val="80000"/>
              </a:lnSpc>
              <a:spcBef>
                <a:spcPct val="20000"/>
              </a:spcBef>
              <a:buClr>
                <a:schemeClr val="tx1"/>
              </a:buClr>
              <a:buFont typeface="Wingdings 2" pitchFamily="18" charset="2"/>
              <a:buChar char=""/>
            </a:pPr>
            <a:endParaRPr lang="en-US" sz="1600" dirty="0">
              <a:ea typeface="MS PGothic" pitchFamily="34" charset="-128"/>
              <a:sym typeface="Lucida Grande"/>
            </a:endParaRPr>
          </a:p>
          <a:p>
            <a:pPr marL="0" lvl="1">
              <a:lnSpc>
                <a:spcPct val="80000"/>
              </a:lnSpc>
              <a:spcBef>
                <a:spcPct val="20000"/>
              </a:spcBef>
              <a:buClr>
                <a:schemeClr val="tx1"/>
              </a:buClr>
              <a:buFont typeface="Wingdings 2" pitchFamily="18" charset="2"/>
              <a:buNone/>
            </a:pPr>
            <a:r>
              <a:rPr lang="en-US" sz="1800" b="1" dirty="0">
                <a:ea typeface="MS PGothic" pitchFamily="34" charset="-128"/>
                <a:sym typeface="Lucida Grande"/>
              </a:rPr>
              <a:t>Things I’ve been </a:t>
            </a:r>
            <a:r>
              <a:rPr lang="en-US" sz="1800" b="1" dirty="0" smtClean="0">
                <a:ea typeface="MS PGothic" pitchFamily="34" charset="-128"/>
                <a:sym typeface="Lucida Grande"/>
              </a:rPr>
              <a:t>doing</a:t>
            </a:r>
            <a:endParaRPr lang="en-US" sz="1800" b="1" dirty="0">
              <a:ea typeface="MS PGothic" pitchFamily="34" charset="-128"/>
              <a:sym typeface="Lucida Grande"/>
            </a:endParaRP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Vulnerability Databases</a:t>
            </a:r>
          </a:p>
          <a:p>
            <a:pPr marL="676275" lvl="1"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Everything about them.</a:t>
            </a:r>
          </a:p>
          <a:p>
            <a:pPr marL="676275" lvl="1"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Really, everything remotely related. </a:t>
            </a:r>
            <a:endParaRPr lang="en-US" sz="1600" dirty="0">
              <a:ea typeface="MS PGothic" pitchFamily="34" charset="-128"/>
              <a:sym typeface="Lucida Grande"/>
            </a:endParaRP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History of vulnerabilities</a:t>
            </a:r>
            <a:endParaRPr lang="en-US" sz="1600" dirty="0">
              <a:ea typeface="MS PGothic" pitchFamily="34" charset="-128"/>
              <a:sym typeface="Lucida Grande"/>
            </a:endParaRP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Vulnerability Disclosure Errata</a:t>
            </a:r>
            <a:endParaRPr lang="en-US" sz="1600" dirty="0">
              <a:ea typeface="MS PGothic" pitchFamily="34" charset="-128"/>
              <a:sym typeface="Lucida Grande"/>
            </a:endParaRP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Bugs (of the software variety)</a:t>
            </a: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Over 215 blogs for OSVDB since 2005</a:t>
            </a:r>
            <a:endParaRPr lang="en-US" sz="1600" dirty="0">
              <a:ea typeface="MS PGothic" pitchFamily="34" charset="-128"/>
              <a:sym typeface="Lucida Grande"/>
            </a:endParaRPr>
          </a:p>
        </p:txBody>
      </p:sp>
      <p:pic>
        <p:nvPicPr>
          <p:cNvPr id="10" name="Picture 9" descr="sushicat.png"/>
          <p:cNvPicPr>
            <a:picLocks noChangeAspect="1"/>
          </p:cNvPicPr>
          <p:nvPr/>
        </p:nvPicPr>
        <p:blipFill>
          <a:blip r:embed="rId4" cstate="print"/>
          <a:stretch>
            <a:fillRect/>
          </a:stretch>
        </p:blipFill>
        <p:spPr>
          <a:xfrm>
            <a:off x="2971800" y="152400"/>
            <a:ext cx="1143000" cy="1143000"/>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Counting Differences from the same set of Microsoft Bulletins</a:t>
            </a:r>
            <a:endParaRPr lang="en-US" dirty="0"/>
          </a:p>
        </p:txBody>
      </p:sp>
      <p:sp>
        <p:nvSpPr>
          <p:cNvPr id="7" name="Rectangle 6"/>
          <p:cNvSpPr/>
          <p:nvPr/>
        </p:nvSpPr>
        <p:spPr>
          <a:xfrm>
            <a:off x="1295400" y="6059269"/>
            <a:ext cx="6019800" cy="646331"/>
          </a:xfrm>
          <a:prstGeom prst="rect">
            <a:avLst/>
          </a:prstGeom>
          <a:solidFill>
            <a:schemeClr val="bg1"/>
          </a:solidFill>
        </p:spPr>
        <p:txBody>
          <a:bodyPr wrap="square">
            <a:spAutoFit/>
          </a:bodyPr>
          <a:lstStyle/>
          <a:p>
            <a:r>
              <a:rPr lang="en-US" i="1" dirty="0"/>
              <a:t>“Based on my count, there were 83 vulnerabilities announced by Microsoft [in 2012]” – Alex Horan, CORE Security</a:t>
            </a:r>
          </a:p>
        </p:txBody>
      </p:sp>
      <p:graphicFrame>
        <p:nvGraphicFramePr>
          <p:cNvPr id="5" name="Chart 4"/>
          <p:cNvGraphicFramePr>
            <a:graphicFrameLocks/>
          </p:cNvGraphicFramePr>
          <p:nvPr>
            <p:extLst>
              <p:ext uri="{D42A27DB-BD31-4B8C-83A1-F6EECF244321}">
                <p14:modId xmlns:p14="http://schemas.microsoft.com/office/powerpoint/2010/main" val="911210377"/>
              </p:ext>
            </p:extLst>
          </p:nvPr>
        </p:nvGraphicFramePr>
        <p:xfrm>
          <a:off x="533400" y="1371600"/>
          <a:ext cx="8072438" cy="45352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04587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Measurement Bias</a:t>
            </a:r>
            <a:endParaRPr lang="en-US" dirty="0"/>
          </a:p>
        </p:txBody>
      </p:sp>
      <p:pic>
        <p:nvPicPr>
          <p:cNvPr id="6" name="Picture 5" descr="thermometer-goes.jpg"/>
          <p:cNvPicPr>
            <a:picLocks noChangeAspect="1"/>
          </p:cNvPicPr>
          <p:nvPr/>
        </p:nvPicPr>
        <p:blipFill>
          <a:blip r:embed="rId3" cstate="print"/>
          <a:stretch>
            <a:fillRect/>
          </a:stretch>
        </p:blipFill>
        <p:spPr>
          <a:xfrm>
            <a:off x="762000" y="990600"/>
            <a:ext cx="7620000" cy="5532120"/>
          </a:xfrm>
          <a:prstGeom prst="rect">
            <a:avLst/>
          </a:prstGeom>
        </p:spPr>
      </p:pic>
    </p:spTree>
    <p:extLst>
      <p:ext uri="{BB962C8B-B14F-4D97-AF65-F5344CB8AC3E}">
        <p14:creationId xmlns:p14="http://schemas.microsoft.com/office/powerpoint/2010/main" val="7434580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smtClean="0"/>
              <a:t>Reliability of the Measuring Device</a:t>
            </a:r>
            <a:endParaRPr lang="en-US" dirty="0"/>
          </a:p>
        </p:txBody>
      </p:sp>
      <p:sp>
        <p:nvSpPr>
          <p:cNvPr id="3" name="Content Placeholder 2"/>
          <p:cNvSpPr>
            <a:spLocks noGrp="1"/>
          </p:cNvSpPr>
          <p:nvPr>
            <p:ph idx="1"/>
          </p:nvPr>
        </p:nvSpPr>
        <p:spPr>
          <a:xfrm>
            <a:off x="152400" y="1066800"/>
            <a:ext cx="8839200" cy="5562600"/>
          </a:xfrm>
        </p:spPr>
        <p:txBody>
          <a:bodyPr>
            <a:normAutofit/>
          </a:bodyPr>
          <a:lstStyle/>
          <a:p>
            <a:r>
              <a:rPr lang="en-US" dirty="0" smtClean="0"/>
              <a:t>Reliability </a:t>
            </a:r>
            <a:r>
              <a:rPr lang="en-US" dirty="0"/>
              <a:t>refers to how </a:t>
            </a:r>
            <a:r>
              <a:rPr lang="en-US" dirty="0" smtClean="0"/>
              <a:t>consistently </a:t>
            </a:r>
            <a:r>
              <a:rPr lang="en-US" dirty="0"/>
              <a:t>a measuring device </a:t>
            </a:r>
            <a:r>
              <a:rPr lang="en-US" dirty="0" smtClean="0"/>
              <a:t>is applied. </a:t>
            </a:r>
          </a:p>
          <a:p>
            <a:pPr lvl="1"/>
            <a:r>
              <a:rPr lang="en-US" dirty="0" smtClean="0"/>
              <a:t>The “measured” value might not be the “true” value </a:t>
            </a:r>
          </a:p>
          <a:p>
            <a:r>
              <a:rPr lang="en-US" dirty="0" smtClean="0"/>
              <a:t>If</a:t>
            </a:r>
            <a:r>
              <a:rPr lang="en-US" dirty="0" smtClean="0">
                <a:solidFill>
                  <a:srgbClr val="C00000"/>
                </a:solidFill>
              </a:rPr>
              <a:t> </a:t>
            </a:r>
            <a:r>
              <a:rPr lang="en-US" dirty="0" smtClean="0"/>
              <a:t>the discloser = the measuring device… (</a:t>
            </a:r>
            <a:r>
              <a:rPr lang="en-US" dirty="0" err="1" smtClean="0"/>
              <a:t>Hahaha</a:t>
            </a:r>
            <a:r>
              <a:rPr lang="en-US" dirty="0" smtClean="0"/>
              <a:t>)</a:t>
            </a:r>
          </a:p>
          <a:p>
            <a:r>
              <a:rPr lang="en-US" dirty="0" smtClean="0"/>
              <a:t>In the </a:t>
            </a:r>
            <a:r>
              <a:rPr lang="en-US" dirty="0" err="1" smtClean="0"/>
              <a:t>vuln</a:t>
            </a:r>
            <a:r>
              <a:rPr lang="en-US" dirty="0" smtClean="0"/>
              <a:t> world, </a:t>
            </a:r>
            <a:r>
              <a:rPr lang="en-US" dirty="0"/>
              <a:t>there is no such thing as a “thermometer” that always yields the same result </a:t>
            </a:r>
            <a:r>
              <a:rPr lang="en-US" dirty="0" smtClean="0"/>
              <a:t>when applied to the same software</a:t>
            </a:r>
          </a:p>
          <a:p>
            <a:pPr lvl="1"/>
            <a:r>
              <a:rPr lang="en-US" dirty="0" smtClean="0"/>
              <a:t>Different researchers on the same product yield wildly different answers</a:t>
            </a:r>
          </a:p>
          <a:p>
            <a:pPr lvl="1"/>
            <a:r>
              <a:rPr lang="en-US" dirty="0" smtClean="0"/>
              <a:t>Automatic code analysis is… well… not perfect</a:t>
            </a:r>
          </a:p>
          <a:p>
            <a:endParaRPr lang="en-US" dirty="0" smtClean="0"/>
          </a:p>
          <a:p>
            <a:endParaRPr lang="en-US" dirty="0"/>
          </a:p>
        </p:txBody>
      </p:sp>
    </p:spTree>
    <p:extLst>
      <p:ext uri="{BB962C8B-B14F-4D97-AF65-F5344CB8AC3E}">
        <p14:creationId xmlns:p14="http://schemas.microsoft.com/office/powerpoint/2010/main" val="10365214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Measurement Bias: Examples</a:t>
            </a:r>
            <a:endParaRPr lang="en-US" dirty="0"/>
          </a:p>
        </p:txBody>
      </p:sp>
      <p:sp>
        <p:nvSpPr>
          <p:cNvPr id="3" name="Content Placeholder 2"/>
          <p:cNvSpPr>
            <a:spLocks noGrp="1"/>
          </p:cNvSpPr>
          <p:nvPr>
            <p:ph idx="1"/>
          </p:nvPr>
        </p:nvSpPr>
        <p:spPr>
          <a:xfrm>
            <a:off x="152400" y="1066801"/>
            <a:ext cx="8458200" cy="3581400"/>
          </a:xfrm>
        </p:spPr>
        <p:txBody>
          <a:bodyPr>
            <a:normAutofit/>
          </a:bodyPr>
          <a:lstStyle/>
          <a:p>
            <a:pPr marL="342900" lvl="1" indent="-342900" fontAlgn="t">
              <a:buFont typeface="Arial" pitchFamily="34" charset="0"/>
              <a:buChar char="•"/>
            </a:pPr>
            <a:r>
              <a:rPr lang="en-US" sz="3200" dirty="0" smtClean="0"/>
              <a:t>Researchers: Over-estimate </a:t>
            </a:r>
            <a:r>
              <a:rPr lang="en-US" sz="3200" dirty="0"/>
              <a:t>severity, or </a:t>
            </a:r>
            <a:r>
              <a:rPr lang="en-US" sz="3200" dirty="0" smtClean="0"/>
              <a:t>do </a:t>
            </a:r>
            <a:r>
              <a:rPr lang="en-US" sz="3200" dirty="0"/>
              <a:t>not validate </a:t>
            </a:r>
            <a:r>
              <a:rPr lang="en-US" sz="3200" dirty="0" smtClean="0"/>
              <a:t>findings</a:t>
            </a:r>
            <a:endParaRPr lang="en-US" sz="3200" dirty="0"/>
          </a:p>
          <a:p>
            <a:pPr marL="342900" lvl="1" indent="-342900">
              <a:buFont typeface="Arial" pitchFamily="34" charset="0"/>
              <a:buChar char="•"/>
            </a:pPr>
            <a:r>
              <a:rPr lang="en-US" sz="3200" dirty="0" smtClean="0"/>
              <a:t>Vendors: Under-estimate severity, obfuscate vulnerability types</a:t>
            </a:r>
            <a:endParaRPr lang="en-US" sz="3200" dirty="0"/>
          </a:p>
          <a:p>
            <a:pPr fontAlgn="t"/>
            <a:r>
              <a:rPr lang="en-US" dirty="0" smtClean="0"/>
              <a:t>VDBs: </a:t>
            </a:r>
            <a:r>
              <a:rPr lang="en-US" dirty="0" smtClean="0">
                <a:solidFill>
                  <a:srgbClr val="000000"/>
                </a:solidFill>
              </a:rPr>
              <a:t>Misinterpret or completely miss external disclosures</a:t>
            </a:r>
            <a:endParaRPr lang="en-US" dirty="0">
              <a:latin typeface="Arial"/>
            </a:endParaRPr>
          </a:p>
        </p:txBody>
      </p:sp>
      <p:pic>
        <p:nvPicPr>
          <p:cNvPr id="4" name="Picture 3" descr="angora-rabbit.jpg"/>
          <p:cNvPicPr>
            <a:picLocks noChangeAspect="1"/>
          </p:cNvPicPr>
          <p:nvPr/>
        </p:nvPicPr>
        <p:blipFill>
          <a:blip r:embed="rId3" cstate="print"/>
          <a:stretch>
            <a:fillRect/>
          </a:stretch>
        </p:blipFill>
        <p:spPr>
          <a:xfrm>
            <a:off x="5105400" y="3791254"/>
            <a:ext cx="3886200" cy="2912436"/>
          </a:xfrm>
          <a:prstGeom prst="rect">
            <a:avLst/>
          </a:prstGeom>
        </p:spPr>
      </p:pic>
      <p:sp>
        <p:nvSpPr>
          <p:cNvPr id="5" name="TextBox 4"/>
          <p:cNvSpPr txBox="1"/>
          <p:nvPr/>
        </p:nvSpPr>
        <p:spPr>
          <a:xfrm>
            <a:off x="381000" y="6248400"/>
            <a:ext cx="4572000" cy="461665"/>
          </a:xfrm>
          <a:prstGeom prst="rect">
            <a:avLst/>
          </a:prstGeom>
          <a:noFill/>
        </p:spPr>
        <p:txBody>
          <a:bodyPr wrap="square" rtlCol="0">
            <a:spAutoFit/>
          </a:bodyPr>
          <a:lstStyle/>
          <a:p>
            <a:r>
              <a:rPr lang="en-US" sz="2400" dirty="0" smtClean="0"/>
              <a:t>“There is one animal!” *BZZZT*  </a:t>
            </a:r>
            <a:r>
              <a:rPr lang="en-US" sz="2400" dirty="0" smtClean="0">
                <a:sym typeface="Wingdings" pitchFamily="2" charset="2"/>
              </a:rPr>
              <a:t></a:t>
            </a:r>
            <a:endParaRPr lang="en-US" sz="2400" dirty="0"/>
          </a:p>
        </p:txBody>
      </p:sp>
      <p:sp>
        <p:nvSpPr>
          <p:cNvPr id="7" name="Rectangle 6"/>
          <p:cNvSpPr/>
          <p:nvPr/>
        </p:nvSpPr>
        <p:spPr>
          <a:xfrm>
            <a:off x="381000" y="4495800"/>
            <a:ext cx="4343400" cy="1323439"/>
          </a:xfrm>
          <a:prstGeom prst="rect">
            <a:avLst/>
          </a:prstGeom>
          <a:solidFill>
            <a:schemeClr val="bg1"/>
          </a:solidFill>
        </p:spPr>
        <p:txBody>
          <a:bodyPr wrap="square">
            <a:spAutoFit/>
          </a:bodyPr>
          <a:lstStyle/>
          <a:p>
            <a:r>
              <a:rPr lang="en-US" sz="2000" i="1" dirty="0"/>
              <a:t>More than 90 percent of the vulnerabilities disclosed are moderately or highly critical – and therefore </a:t>
            </a:r>
            <a:r>
              <a:rPr lang="en-US" sz="2000" i="1" dirty="0" smtClean="0"/>
              <a:t>relevant. (NSS Labs)</a:t>
            </a:r>
            <a:endParaRPr lang="en-US" sz="2000" i="1" dirty="0"/>
          </a:p>
        </p:txBody>
      </p:sp>
    </p:spTree>
    <p:extLst>
      <p:ext uri="{BB962C8B-B14F-4D97-AF65-F5344CB8AC3E}">
        <p14:creationId xmlns:p14="http://schemas.microsoft.com/office/powerpoint/2010/main" val="19286087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600" dirty="0" smtClean="0"/>
              <a:t>CVSS*: </a:t>
            </a:r>
            <a:r>
              <a:rPr lang="en-US" sz="3600" b="1" dirty="0" smtClean="0"/>
              <a:t>Everyone’s</a:t>
            </a:r>
            <a:r>
              <a:rPr lang="en-US" sz="3600" dirty="0" smtClean="0"/>
              <a:t> Favorite Thermometer</a:t>
            </a:r>
            <a:endParaRPr lang="en-US" sz="3600" dirty="0"/>
          </a:p>
        </p:txBody>
      </p:sp>
      <p:pic>
        <p:nvPicPr>
          <p:cNvPr id="1026" name="Picture 2" descr="C:\Users\coley\AppData\Local\Microsoft\Windows\Temporary Internet Files\Content.IE5\WANVA6D1\MC9001498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371600"/>
            <a:ext cx="2520233" cy="5181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95600" y="1524000"/>
            <a:ext cx="2488182" cy="584775"/>
          </a:xfrm>
          <a:prstGeom prst="rect">
            <a:avLst/>
          </a:prstGeom>
          <a:noFill/>
        </p:spPr>
        <p:txBody>
          <a:bodyPr wrap="none" rtlCol="0">
            <a:spAutoFit/>
          </a:bodyPr>
          <a:lstStyle/>
          <a:p>
            <a:r>
              <a:rPr lang="en-US" sz="1600" b="1" dirty="0" smtClean="0"/>
              <a:t>10.0 – ** CYBER POMPEII </a:t>
            </a:r>
          </a:p>
          <a:p>
            <a:r>
              <a:rPr lang="en-US" sz="1600" b="1" i="1" dirty="0" smtClean="0">
                <a:solidFill>
                  <a:srgbClr val="FF0000"/>
                </a:solidFill>
              </a:rPr>
              <a:t>                  </a:t>
            </a:r>
            <a:r>
              <a:rPr lang="en-US" sz="1050" i="1" dirty="0" smtClean="0"/>
              <a:t>(or completely unspecified)</a:t>
            </a:r>
            <a:endParaRPr lang="en-US" sz="1050" i="1" dirty="0"/>
          </a:p>
        </p:txBody>
      </p:sp>
      <p:sp>
        <p:nvSpPr>
          <p:cNvPr id="5" name="TextBox 4"/>
          <p:cNvSpPr txBox="1"/>
          <p:nvPr/>
        </p:nvSpPr>
        <p:spPr>
          <a:xfrm>
            <a:off x="2895600" y="2057400"/>
            <a:ext cx="2931700" cy="338554"/>
          </a:xfrm>
          <a:prstGeom prst="rect">
            <a:avLst/>
          </a:prstGeom>
          <a:noFill/>
        </p:spPr>
        <p:txBody>
          <a:bodyPr wrap="none" rtlCol="0">
            <a:spAutoFit/>
          </a:bodyPr>
          <a:lstStyle/>
          <a:p>
            <a:r>
              <a:rPr lang="en-US" sz="1600" dirty="0" smtClean="0"/>
              <a:t>8.0 – 8.9 – rarely seen in the wild</a:t>
            </a:r>
            <a:endParaRPr lang="en-US" sz="1600" dirty="0"/>
          </a:p>
        </p:txBody>
      </p:sp>
      <p:sp>
        <p:nvSpPr>
          <p:cNvPr id="6" name="TextBox 5"/>
          <p:cNvSpPr txBox="1"/>
          <p:nvPr/>
        </p:nvSpPr>
        <p:spPr>
          <a:xfrm>
            <a:off x="2895600" y="2505075"/>
            <a:ext cx="3424238" cy="830997"/>
          </a:xfrm>
          <a:prstGeom prst="rect">
            <a:avLst/>
          </a:prstGeom>
          <a:noFill/>
        </p:spPr>
        <p:txBody>
          <a:bodyPr wrap="square" rtlCol="0">
            <a:spAutoFit/>
          </a:bodyPr>
          <a:lstStyle/>
          <a:p>
            <a:r>
              <a:rPr lang="en-US" sz="1600" dirty="0" smtClean="0"/>
              <a:t>7.0 – max possible application score (Oracle, Apache, etc.); max local compromise</a:t>
            </a:r>
            <a:endParaRPr lang="en-US" sz="1600" dirty="0"/>
          </a:p>
        </p:txBody>
      </p:sp>
      <p:sp>
        <p:nvSpPr>
          <p:cNvPr id="7" name="TextBox 6"/>
          <p:cNvSpPr txBox="1"/>
          <p:nvPr/>
        </p:nvSpPr>
        <p:spPr>
          <a:xfrm>
            <a:off x="2890838" y="4705290"/>
            <a:ext cx="3424238" cy="338554"/>
          </a:xfrm>
          <a:prstGeom prst="rect">
            <a:avLst/>
          </a:prstGeom>
          <a:noFill/>
        </p:spPr>
        <p:txBody>
          <a:bodyPr wrap="square" rtlCol="0">
            <a:spAutoFit/>
          </a:bodyPr>
          <a:lstStyle/>
          <a:p>
            <a:r>
              <a:rPr lang="en-US" sz="1600" dirty="0" smtClean="0"/>
              <a:t>4.3 – typical XSS maximum</a:t>
            </a:r>
            <a:endParaRPr lang="en-US" sz="1600" dirty="0"/>
          </a:p>
        </p:txBody>
      </p:sp>
      <p:sp>
        <p:nvSpPr>
          <p:cNvPr id="8" name="TextBox 7"/>
          <p:cNvSpPr txBox="1"/>
          <p:nvPr/>
        </p:nvSpPr>
        <p:spPr>
          <a:xfrm>
            <a:off x="2895600" y="3352800"/>
            <a:ext cx="4774527" cy="338554"/>
          </a:xfrm>
          <a:prstGeom prst="rect">
            <a:avLst/>
          </a:prstGeom>
          <a:noFill/>
        </p:spPr>
        <p:txBody>
          <a:bodyPr wrap="square" rtlCol="0">
            <a:spAutoFit/>
          </a:bodyPr>
          <a:lstStyle/>
          <a:p>
            <a:r>
              <a:rPr lang="en-US" sz="1600" dirty="0" smtClean="0"/>
              <a:t>6.4 – Oops, I broke the Internet (</a:t>
            </a:r>
            <a:r>
              <a:rPr lang="en-US" sz="1600" dirty="0" err="1" smtClean="0"/>
              <a:t>Kaminsky</a:t>
            </a:r>
            <a:r>
              <a:rPr lang="en-US" sz="1600" dirty="0" smtClean="0"/>
              <a:t>)</a:t>
            </a:r>
            <a:endParaRPr lang="en-US" sz="1600" dirty="0"/>
          </a:p>
        </p:txBody>
      </p:sp>
      <p:sp>
        <p:nvSpPr>
          <p:cNvPr id="9" name="TextBox 8"/>
          <p:cNvSpPr txBox="1"/>
          <p:nvPr/>
        </p:nvSpPr>
        <p:spPr>
          <a:xfrm>
            <a:off x="2895600" y="3733800"/>
            <a:ext cx="3877153" cy="584775"/>
          </a:xfrm>
          <a:prstGeom prst="rect">
            <a:avLst/>
          </a:prstGeom>
          <a:noFill/>
        </p:spPr>
        <p:txBody>
          <a:bodyPr wrap="square" rtlCol="0">
            <a:spAutoFit/>
          </a:bodyPr>
          <a:lstStyle/>
          <a:p>
            <a:r>
              <a:rPr lang="en-US" sz="1600" dirty="0" smtClean="0"/>
              <a:t>5.x –remote full path disclosure, local read ALL non-root files, memory address leak</a:t>
            </a:r>
            <a:endParaRPr lang="en-US" sz="1600" dirty="0"/>
          </a:p>
        </p:txBody>
      </p:sp>
      <p:sp>
        <p:nvSpPr>
          <p:cNvPr id="4" name="TextBox 3"/>
          <p:cNvSpPr txBox="1"/>
          <p:nvPr/>
        </p:nvSpPr>
        <p:spPr>
          <a:xfrm>
            <a:off x="6019800" y="5105400"/>
            <a:ext cx="3124200" cy="1569660"/>
          </a:xfrm>
          <a:prstGeom prst="rect">
            <a:avLst/>
          </a:prstGeom>
          <a:noFill/>
        </p:spPr>
        <p:txBody>
          <a:bodyPr wrap="square" rtlCol="0">
            <a:spAutoFit/>
          </a:bodyPr>
          <a:lstStyle/>
          <a:p>
            <a:pPr marL="285750" indent="-285750">
              <a:buFont typeface="Arial" pitchFamily="34" charset="0"/>
              <a:buChar char="•"/>
            </a:pPr>
            <a:r>
              <a:rPr lang="en-US" sz="1600" dirty="0" smtClean="0"/>
              <a:t>Scoring is not done consistently</a:t>
            </a:r>
            <a:endParaRPr lang="en-US" sz="1600" dirty="0"/>
          </a:p>
          <a:p>
            <a:pPr marL="285750" indent="-285750">
              <a:buFont typeface="Arial" pitchFamily="34" charset="0"/>
              <a:buChar char="•"/>
            </a:pPr>
            <a:r>
              <a:rPr lang="en-US" sz="1600" dirty="0" smtClean="0"/>
              <a:t>Only scores impact to “IT asset” (in v2, intended as the host OS)</a:t>
            </a:r>
          </a:p>
          <a:p>
            <a:pPr marL="285750" lvl="0" indent="-285750">
              <a:buFont typeface="Arial" pitchFamily="34" charset="0"/>
              <a:buChar char="•"/>
            </a:pPr>
            <a:r>
              <a:rPr lang="en-US" sz="1600" dirty="0" smtClean="0"/>
              <a:t>Formalizes selection bias (“CVSS &gt;= 7.0”)</a:t>
            </a:r>
          </a:p>
          <a:p>
            <a:pPr marL="285750" indent="-285750">
              <a:buFont typeface="Arial" pitchFamily="34" charset="0"/>
              <a:buChar char="•"/>
            </a:pPr>
            <a:r>
              <a:rPr lang="en-US" sz="1600" dirty="0" smtClean="0"/>
              <a:t>CVSSv3 to make improvements</a:t>
            </a:r>
          </a:p>
        </p:txBody>
      </p:sp>
      <p:sp>
        <p:nvSpPr>
          <p:cNvPr id="11" name="TextBox 10"/>
          <p:cNvSpPr txBox="1"/>
          <p:nvPr/>
        </p:nvSpPr>
        <p:spPr>
          <a:xfrm>
            <a:off x="2895600" y="5080337"/>
            <a:ext cx="2950841" cy="830997"/>
          </a:xfrm>
          <a:prstGeom prst="rect">
            <a:avLst/>
          </a:prstGeom>
          <a:noFill/>
        </p:spPr>
        <p:txBody>
          <a:bodyPr wrap="square" rtlCol="0">
            <a:spAutoFit/>
          </a:bodyPr>
          <a:lstStyle/>
          <a:p>
            <a:r>
              <a:rPr lang="en-US" sz="1600" dirty="0" smtClean="0"/>
              <a:t>2.x – would YOU publish an advisory for this one?  No.  No, you wouldn’t.</a:t>
            </a:r>
            <a:endParaRPr lang="en-US" sz="1600" dirty="0"/>
          </a:p>
        </p:txBody>
      </p:sp>
      <p:sp>
        <p:nvSpPr>
          <p:cNvPr id="12" name="TextBox 11"/>
          <p:cNvSpPr txBox="1"/>
          <p:nvPr/>
        </p:nvSpPr>
        <p:spPr>
          <a:xfrm>
            <a:off x="2886075" y="4343400"/>
            <a:ext cx="2772169" cy="338554"/>
          </a:xfrm>
          <a:prstGeom prst="rect">
            <a:avLst/>
          </a:prstGeom>
          <a:noFill/>
        </p:spPr>
        <p:txBody>
          <a:bodyPr wrap="none" rtlCol="0">
            <a:spAutoFit/>
          </a:bodyPr>
          <a:lstStyle/>
          <a:p>
            <a:r>
              <a:rPr lang="en-US" sz="1600" dirty="0" smtClean="0"/>
              <a:t>4.9 – local kernel crash ‘n’ burn</a:t>
            </a:r>
            <a:endParaRPr lang="en-US" sz="1600" dirty="0"/>
          </a:p>
        </p:txBody>
      </p:sp>
      <p:sp>
        <p:nvSpPr>
          <p:cNvPr id="13" name="TextBox 12"/>
          <p:cNvSpPr txBox="1"/>
          <p:nvPr/>
        </p:nvSpPr>
        <p:spPr>
          <a:xfrm>
            <a:off x="6934200" y="3124200"/>
            <a:ext cx="2133600" cy="1077218"/>
          </a:xfrm>
          <a:prstGeom prst="rect">
            <a:avLst/>
          </a:prstGeom>
          <a:noFill/>
        </p:spPr>
        <p:txBody>
          <a:bodyPr wrap="square" rtlCol="0">
            <a:spAutoFit/>
          </a:bodyPr>
          <a:lstStyle/>
          <a:p>
            <a:r>
              <a:rPr lang="en-US" sz="1600" i="1" dirty="0" smtClean="0"/>
              <a:t> * </a:t>
            </a:r>
            <a:r>
              <a:rPr lang="en-US" sz="1600" i="1" dirty="0" smtClean="0"/>
              <a:t>creepy @</a:t>
            </a:r>
            <a:r>
              <a:rPr lang="en-US" sz="1600" i="1" dirty="0" err="1" smtClean="0"/>
              <a:t>alexhutton</a:t>
            </a:r>
            <a:r>
              <a:rPr lang="en-US" sz="1600" i="1" dirty="0" smtClean="0"/>
              <a:t> might say: “not </a:t>
            </a:r>
            <a:r>
              <a:rPr lang="en-US" sz="1600" i="1" dirty="0" smtClean="0"/>
              <a:t>endorsed by </a:t>
            </a:r>
            <a:r>
              <a:rPr lang="en-US" sz="1600" i="1" dirty="0" smtClean="0"/>
              <a:t>9 out of 10 Bayesians”</a:t>
            </a:r>
            <a:endParaRPr lang="en-US" sz="1600" i="1" dirty="0" smtClean="0"/>
          </a:p>
        </p:txBody>
      </p:sp>
      <p:pic>
        <p:nvPicPr>
          <p:cNvPr id="14" name="Picture 13" descr="hutton-head.png"/>
          <p:cNvPicPr>
            <a:picLocks noChangeAspect="1"/>
          </p:cNvPicPr>
          <p:nvPr/>
        </p:nvPicPr>
        <p:blipFill>
          <a:blip r:embed="rId4" cstate="print"/>
          <a:stretch>
            <a:fillRect/>
          </a:stretch>
        </p:blipFill>
        <p:spPr>
          <a:xfrm>
            <a:off x="7239000" y="990600"/>
            <a:ext cx="1504950" cy="2095500"/>
          </a:xfrm>
          <a:prstGeom prst="rect">
            <a:avLst/>
          </a:prstGeom>
        </p:spPr>
      </p:pic>
    </p:spTree>
    <p:extLst>
      <p:ext uri="{BB962C8B-B14F-4D97-AF65-F5344CB8AC3E}">
        <p14:creationId xmlns:p14="http://schemas.microsoft.com/office/powerpoint/2010/main" val="9368900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dirty="0" smtClean="0"/>
              <a:t>CVSS Measurement Bias “In the Large”</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219200"/>
            <a:ext cx="8475306"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5181600"/>
            <a:ext cx="3532414" cy="1477328"/>
          </a:xfrm>
          <a:prstGeom prst="rect">
            <a:avLst/>
          </a:prstGeom>
          <a:solidFill>
            <a:schemeClr val="bg1"/>
          </a:solidFill>
        </p:spPr>
        <p:txBody>
          <a:bodyPr wrap="square">
            <a:spAutoFit/>
          </a:bodyPr>
          <a:lstStyle/>
          <a:p>
            <a:r>
              <a:rPr lang="en-US" i="1" dirty="0" smtClean="0"/>
              <a:t>“Selecting </a:t>
            </a:r>
            <a:r>
              <a:rPr lang="en-US" i="1" dirty="0"/>
              <a:t>only critical vulnerabilities (CVSS score of 10) yields additional significant </a:t>
            </a:r>
            <a:r>
              <a:rPr lang="en-US" i="1" dirty="0" smtClean="0"/>
              <a:t>information.”</a:t>
            </a:r>
          </a:p>
          <a:p>
            <a:r>
              <a:rPr lang="en-US" i="1" dirty="0" smtClean="0"/>
              <a:t>– Yves </a:t>
            </a:r>
            <a:r>
              <a:rPr lang="en-US" i="1" dirty="0" err="1" smtClean="0"/>
              <a:t>Younan</a:t>
            </a:r>
            <a:r>
              <a:rPr lang="en-US" i="1" dirty="0" smtClean="0"/>
              <a:t>, </a:t>
            </a:r>
            <a:r>
              <a:rPr lang="en-US" i="1" dirty="0" err="1" smtClean="0"/>
              <a:t>Sourcefire</a:t>
            </a:r>
            <a:endParaRPr lang="en-US" b="1" i="1" dirty="0" smtClean="0">
              <a:solidFill>
                <a:srgbClr val="FF0000"/>
              </a:solidFill>
            </a:endParaRPr>
          </a:p>
        </p:txBody>
      </p:sp>
      <p:sp>
        <p:nvSpPr>
          <p:cNvPr id="4" name="Oval 3"/>
          <p:cNvSpPr/>
          <p:nvPr/>
        </p:nvSpPr>
        <p:spPr>
          <a:xfrm>
            <a:off x="6324600" y="1396246"/>
            <a:ext cx="609600" cy="5087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876800" y="3682246"/>
            <a:ext cx="1828800" cy="5087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152900" y="1548646"/>
            <a:ext cx="723900" cy="5087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95800" y="5410200"/>
            <a:ext cx="4305300" cy="1200329"/>
          </a:xfrm>
          <a:prstGeom prst="rect">
            <a:avLst/>
          </a:prstGeom>
          <a:noFill/>
        </p:spPr>
        <p:txBody>
          <a:bodyPr wrap="square" rtlCol="0">
            <a:spAutoFit/>
          </a:bodyPr>
          <a:lstStyle/>
          <a:p>
            <a:pPr marL="285750" indent="-285750">
              <a:buFont typeface="Arial" pitchFamily="34" charset="0"/>
              <a:buChar char="•"/>
            </a:pPr>
            <a:r>
              <a:rPr lang="en-US" dirty="0" smtClean="0"/>
              <a:t>“Not enough info” often </a:t>
            </a:r>
            <a:r>
              <a:rPr lang="en-US" dirty="0" smtClean="0">
                <a:sym typeface="Wingdings" pitchFamily="2" charset="2"/>
              </a:rPr>
              <a:t> </a:t>
            </a:r>
            <a:r>
              <a:rPr lang="en-US" dirty="0" smtClean="0"/>
              <a:t>CVSS 10.0</a:t>
            </a:r>
          </a:p>
          <a:p>
            <a:pPr marL="285750" indent="-285750">
              <a:buFont typeface="Arial" pitchFamily="34" charset="0"/>
              <a:buChar char="•"/>
            </a:pPr>
            <a:r>
              <a:rPr lang="en-US" dirty="0" smtClean="0"/>
              <a:t>XSS and SQL injection usually score less than 7 in NVD</a:t>
            </a:r>
          </a:p>
          <a:p>
            <a:pPr marL="285750" indent="-285750">
              <a:buFont typeface="Arial" pitchFamily="34" charset="0"/>
              <a:buChar char="•"/>
            </a:pPr>
            <a:r>
              <a:rPr lang="en-US" dirty="0" smtClean="0"/>
              <a:t>Varying levels of abstraction in </a:t>
            </a:r>
            <a:r>
              <a:rPr lang="en-US" dirty="0" err="1" smtClean="0"/>
              <a:t>vuln</a:t>
            </a:r>
            <a:r>
              <a:rPr lang="en-US" dirty="0" smtClean="0"/>
              <a:t> types</a:t>
            </a:r>
          </a:p>
        </p:txBody>
      </p:sp>
      <p:sp>
        <p:nvSpPr>
          <p:cNvPr id="9" name="Oval 8"/>
          <p:cNvSpPr/>
          <p:nvPr/>
        </p:nvSpPr>
        <p:spPr>
          <a:xfrm>
            <a:off x="2895600" y="3478292"/>
            <a:ext cx="1083130" cy="5087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220229" y="1701046"/>
            <a:ext cx="1056371" cy="5087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60657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Chaining Bias</a:t>
            </a:r>
            <a:endParaRPr lang="en-US" dirty="0"/>
          </a:p>
        </p:txBody>
      </p:sp>
      <p:sp>
        <p:nvSpPr>
          <p:cNvPr id="3" name="Content Placeholder 2"/>
          <p:cNvSpPr>
            <a:spLocks noGrp="1"/>
          </p:cNvSpPr>
          <p:nvPr>
            <p:ph idx="1"/>
          </p:nvPr>
        </p:nvSpPr>
        <p:spPr>
          <a:xfrm>
            <a:off x="152400" y="914401"/>
            <a:ext cx="8763000" cy="3657599"/>
          </a:xfrm>
        </p:spPr>
        <p:txBody>
          <a:bodyPr>
            <a:normAutofit/>
          </a:bodyPr>
          <a:lstStyle/>
          <a:p>
            <a:r>
              <a:rPr lang="en-US" dirty="0" smtClean="0"/>
              <a:t>When multiple forms of bias influence each other, cascades down to statistics:</a:t>
            </a:r>
          </a:p>
          <a:p>
            <a:pPr lvl="1"/>
            <a:r>
              <a:rPr lang="en-US" dirty="0" smtClean="0"/>
              <a:t>Researcher chooses product, publishes</a:t>
            </a:r>
          </a:p>
          <a:p>
            <a:pPr lvl="1"/>
            <a:r>
              <a:rPr lang="en-US" dirty="0" smtClean="0"/>
              <a:t>Vendor ignores low-risk, only confirms high-risk</a:t>
            </a:r>
          </a:p>
          <a:p>
            <a:pPr lvl="1"/>
            <a:r>
              <a:rPr lang="en-US" dirty="0" smtClean="0"/>
              <a:t>VDB may misinterpret disclosure, ignore low-risk, abstract differently (abstract based on researcher, vendor, or both)</a:t>
            </a:r>
          </a:p>
          <a:p>
            <a:endParaRPr lang="en-US" dirty="0"/>
          </a:p>
        </p:txBody>
      </p:sp>
      <p:sp>
        <p:nvSpPr>
          <p:cNvPr id="4" name="Content Placeholder 2"/>
          <p:cNvSpPr txBox="1">
            <a:spLocks/>
          </p:cNvSpPr>
          <p:nvPr/>
        </p:nvSpPr>
        <p:spPr>
          <a:xfrm>
            <a:off x="228600" y="4343400"/>
            <a:ext cx="4648200" cy="2362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Worse, all of the above repeats in very different ways and combinations.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dog-chain.jpg"/>
          <p:cNvPicPr>
            <a:picLocks noChangeAspect="1"/>
          </p:cNvPicPr>
          <p:nvPr/>
        </p:nvPicPr>
        <p:blipFill>
          <a:blip r:embed="rId3" cstate="print"/>
          <a:stretch>
            <a:fillRect/>
          </a:stretch>
        </p:blipFill>
        <p:spPr>
          <a:xfrm>
            <a:off x="5257800" y="3984304"/>
            <a:ext cx="3310683" cy="2797496"/>
          </a:xfrm>
          <a:prstGeom prst="rect">
            <a:avLst/>
          </a:prstGeom>
        </p:spPr>
      </p:pic>
    </p:spTree>
    <p:extLst>
      <p:ext uri="{BB962C8B-B14F-4D97-AF65-F5344CB8AC3E}">
        <p14:creationId xmlns:p14="http://schemas.microsoft.com/office/powerpoint/2010/main" val="37223465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1"/>
          </a:xfrm>
        </p:spPr>
        <p:txBody>
          <a:bodyPr>
            <a:noAutofit/>
          </a:bodyPr>
          <a:lstStyle/>
          <a:p>
            <a:pPr algn="ctr"/>
            <a:r>
              <a:rPr lang="en-US" sz="4400" b="0" cap="none" dirty="0" smtClean="0"/>
              <a:t>Disclaimer: Bias is Not Always Bad</a:t>
            </a:r>
            <a:endParaRPr lang="en-US" sz="4400" b="0" cap="none" dirty="0"/>
          </a:p>
        </p:txBody>
      </p:sp>
      <p:sp>
        <p:nvSpPr>
          <p:cNvPr id="3" name="Content Placeholder 2"/>
          <p:cNvSpPr txBox="1">
            <a:spLocks/>
          </p:cNvSpPr>
          <p:nvPr/>
        </p:nvSpPr>
        <p:spPr>
          <a:xfrm>
            <a:off x="1447800" y="1371600"/>
            <a:ext cx="6248400" cy="1143000"/>
          </a:xfrm>
          <a:prstGeom prst="rect">
            <a:avLst/>
          </a:prstGeom>
        </p:spPr>
        <p:txBody>
          <a:bodyPr/>
          <a:lstStyle/>
          <a:p>
            <a:pPr marL="342900" lvl="0" indent="-342900">
              <a:spcBef>
                <a:spcPct val="20000"/>
              </a:spcBef>
              <a:buFont typeface="Arial" pitchFamily="34" charset="0"/>
              <a:buChar char="•"/>
            </a:pPr>
            <a:r>
              <a:rPr lang="en-US" sz="2800" dirty="0" smtClean="0"/>
              <a:t>Different organizations = different focus</a:t>
            </a:r>
          </a:p>
          <a:p>
            <a:pPr marL="342900" lvl="0" indent="-342900">
              <a:spcBef>
                <a:spcPct val="20000"/>
              </a:spcBef>
              <a:buFont typeface="Arial" pitchFamily="34" charset="0"/>
              <a:buChar char="•"/>
            </a:pPr>
            <a:r>
              <a:rPr lang="en-US" sz="2800" dirty="0" smtClean="0"/>
              <a:t>Bias is OK, just qualify and disclaim it!</a:t>
            </a:r>
          </a:p>
          <a:p>
            <a:pPr marL="342900" lvl="0" indent="-342900">
              <a:spcBef>
                <a:spcPct val="20000"/>
              </a:spcBef>
              <a:buFont typeface="Arial" pitchFamily="34" charset="0"/>
              <a:buChar char="•"/>
            </a:pPr>
            <a:endParaRPr lang="en-US" sz="2800" dirty="0" smtClean="0"/>
          </a:p>
        </p:txBody>
      </p:sp>
      <p:pic>
        <p:nvPicPr>
          <p:cNvPr id="5" name="Picture 4" descr="sloth.jpg"/>
          <p:cNvPicPr>
            <a:picLocks noChangeAspect="1"/>
          </p:cNvPicPr>
          <p:nvPr/>
        </p:nvPicPr>
        <p:blipFill>
          <a:blip r:embed="rId3" cstate="print"/>
          <a:stretch>
            <a:fillRect/>
          </a:stretch>
        </p:blipFill>
        <p:spPr>
          <a:xfrm>
            <a:off x="1943100" y="2667000"/>
            <a:ext cx="5257800" cy="3943350"/>
          </a:xfrm>
          <a:prstGeom prst="rect">
            <a:avLst/>
          </a:prstGeom>
        </p:spPr>
      </p:pic>
    </p:spTree>
    <p:extLst>
      <p:ext uri="{BB962C8B-B14F-4D97-AF65-F5344CB8AC3E}">
        <p14:creationId xmlns:p14="http://schemas.microsoft.com/office/powerpoint/2010/main" val="34149057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Sources of Bias</a:t>
            </a:r>
            <a:endParaRPr lang="en-US" dirty="0">
              <a:solidFill>
                <a:srgbClr val="C00000"/>
              </a:solidFill>
            </a:endParaRPr>
          </a:p>
        </p:txBody>
      </p:sp>
      <p:sp>
        <p:nvSpPr>
          <p:cNvPr id="3" name="Content Placeholder 2"/>
          <p:cNvSpPr txBox="1">
            <a:spLocks/>
          </p:cNvSpPr>
          <p:nvPr/>
        </p:nvSpPr>
        <p:spPr>
          <a:xfrm>
            <a:off x="152400" y="838200"/>
            <a:ext cx="2590800" cy="2286000"/>
          </a:xfrm>
          <a:prstGeom prst="rect">
            <a:avLst/>
          </a:prstGeom>
        </p:spPr>
        <p:txBody>
          <a:bodyPr/>
          <a:lstStyle/>
          <a:p>
            <a:pPr marL="800100" lvl="1" indent="-342900">
              <a:spcBef>
                <a:spcPct val="20000"/>
              </a:spcBef>
            </a:pPr>
            <a:r>
              <a:rPr lang="en-US" sz="2800" u="sng" dirty="0" smtClean="0"/>
              <a:t>Researcher </a:t>
            </a:r>
          </a:p>
          <a:p>
            <a:pPr marL="342900" indent="-342900">
              <a:spcBef>
                <a:spcPct val="20000"/>
              </a:spcBef>
              <a:buFont typeface="Arial" pitchFamily="34" charset="0"/>
              <a:buChar char="•"/>
            </a:pPr>
            <a:r>
              <a:rPr lang="en-US" sz="2800" dirty="0" smtClean="0"/>
              <a:t>Skills</a:t>
            </a:r>
          </a:p>
          <a:p>
            <a:pPr marL="342900" indent="-342900">
              <a:spcBef>
                <a:spcPct val="20000"/>
              </a:spcBef>
              <a:buFont typeface="Arial" pitchFamily="34" charset="0"/>
              <a:buChar char="•"/>
            </a:pPr>
            <a:r>
              <a:rPr lang="en-US" sz="2800" dirty="0" smtClean="0"/>
              <a:t>Focus</a:t>
            </a:r>
          </a:p>
          <a:p>
            <a:pPr marL="342900" indent="-342900">
              <a:spcBef>
                <a:spcPct val="20000"/>
              </a:spcBef>
              <a:buFont typeface="Arial" pitchFamily="34" charset="0"/>
              <a:buChar char="•"/>
            </a:pPr>
            <a:r>
              <a:rPr lang="en-US" sz="2800" dirty="0" smtClean="0"/>
              <a:t>Disclosure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3352800" y="1295400"/>
            <a:ext cx="2667000" cy="1752600"/>
          </a:xfrm>
          <a:prstGeom prst="rect">
            <a:avLst/>
          </a:prstGeom>
        </p:spPr>
        <p:txBody>
          <a:bodyPr/>
          <a:lstStyle/>
          <a:p>
            <a:pPr marL="800100" lvl="1" indent="-342900">
              <a:spcBef>
                <a:spcPct val="20000"/>
              </a:spcBef>
            </a:pPr>
            <a:r>
              <a:rPr lang="en-US" sz="2800" u="sng" dirty="0" smtClean="0"/>
              <a:t>Vendor</a:t>
            </a:r>
          </a:p>
          <a:p>
            <a:pPr marL="342900" indent="-342900">
              <a:spcBef>
                <a:spcPct val="20000"/>
              </a:spcBef>
              <a:buFont typeface="Arial" pitchFamily="34" charset="0"/>
              <a:buChar char="•"/>
            </a:pPr>
            <a:r>
              <a:rPr lang="en-US" sz="2800" dirty="0" smtClean="0"/>
              <a:t>Prioritization </a:t>
            </a:r>
          </a:p>
          <a:p>
            <a:pPr marL="342900" indent="-342900">
              <a:spcBef>
                <a:spcPct val="20000"/>
              </a:spcBef>
              <a:buFont typeface="Arial" pitchFamily="34" charset="0"/>
              <a:buChar char="•"/>
            </a:pPr>
            <a:r>
              <a:rPr lang="en-US" sz="2800" dirty="0" smtClean="0"/>
              <a:t>Details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6248400" y="1981200"/>
            <a:ext cx="2743200" cy="3276600"/>
          </a:xfrm>
          <a:prstGeom prst="rect">
            <a:avLst/>
          </a:prstGeom>
        </p:spPr>
        <p:txBody>
          <a:bodyPr/>
          <a:lstStyle/>
          <a:p>
            <a:pPr marL="800100" lvl="1" indent="-342900">
              <a:spcBef>
                <a:spcPct val="20000"/>
              </a:spcBef>
            </a:pPr>
            <a:r>
              <a:rPr lang="en-US" sz="2800" u="sng" dirty="0" err="1" smtClean="0"/>
              <a:t>Vuln</a:t>
            </a:r>
            <a:r>
              <a:rPr lang="en-US" sz="2800" u="sng" dirty="0" smtClean="0"/>
              <a:t> DB </a:t>
            </a:r>
          </a:p>
          <a:p>
            <a:pPr marL="342900" indent="-342900">
              <a:spcBef>
                <a:spcPct val="20000"/>
              </a:spcBef>
              <a:buFont typeface="Arial" pitchFamily="34" charset="0"/>
              <a:buChar char="•"/>
            </a:pPr>
            <a:r>
              <a:rPr lang="en-US" sz="2800" dirty="0" smtClean="0"/>
              <a:t>Effort levels</a:t>
            </a:r>
          </a:p>
          <a:p>
            <a:pPr marL="342900" indent="-342900">
              <a:spcBef>
                <a:spcPct val="20000"/>
              </a:spcBef>
              <a:buFont typeface="Arial" pitchFamily="34" charset="0"/>
              <a:buChar char="•"/>
            </a:pPr>
            <a:r>
              <a:rPr lang="en-US" sz="2800" dirty="0" smtClean="0"/>
              <a:t>Monitoring</a:t>
            </a:r>
          </a:p>
          <a:p>
            <a:pPr marL="342900" indent="-342900">
              <a:spcBef>
                <a:spcPct val="20000"/>
              </a:spcBef>
              <a:buFont typeface="Arial" pitchFamily="34" charset="0"/>
              <a:buChar char="•"/>
            </a:pPr>
            <a:r>
              <a:rPr lang="en-US" sz="2800" dirty="0" smtClean="0"/>
              <a:t>Abstraction</a:t>
            </a:r>
          </a:p>
          <a:p>
            <a:pPr marL="342900" indent="-342900">
              <a:spcBef>
                <a:spcPct val="20000"/>
              </a:spcBef>
              <a:buFont typeface="Arial" pitchFamily="34" charset="0"/>
              <a:buChar char="•"/>
            </a:pPr>
            <a:r>
              <a:rPr lang="en-US" sz="2800" dirty="0" smtClean="0"/>
              <a:t>Selection processes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capybara.jpg"/>
          <p:cNvPicPr>
            <a:picLocks noChangeAspect="1"/>
          </p:cNvPicPr>
          <p:nvPr/>
        </p:nvPicPr>
        <p:blipFill>
          <a:blip r:embed="rId3" cstate="print"/>
          <a:stretch>
            <a:fillRect/>
          </a:stretch>
        </p:blipFill>
        <p:spPr>
          <a:xfrm>
            <a:off x="457200" y="3124200"/>
            <a:ext cx="5486400" cy="3593592"/>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Researcher Bias</a:t>
            </a:r>
            <a:endParaRPr lang="en-US" dirty="0"/>
          </a:p>
        </p:txBody>
      </p:sp>
      <p:sp>
        <p:nvSpPr>
          <p:cNvPr id="3" name="Content Placeholder 2"/>
          <p:cNvSpPr>
            <a:spLocks noGrp="1"/>
          </p:cNvSpPr>
          <p:nvPr>
            <p:ph idx="1"/>
          </p:nvPr>
        </p:nvSpPr>
        <p:spPr>
          <a:xfrm>
            <a:off x="2476500" y="6019800"/>
            <a:ext cx="4191000" cy="685800"/>
          </a:xfrm>
        </p:spPr>
        <p:txBody>
          <a:bodyPr/>
          <a:lstStyle/>
          <a:p>
            <a:pPr>
              <a:buNone/>
            </a:pPr>
            <a:r>
              <a:rPr lang="en-US" dirty="0" smtClean="0"/>
              <a:t>“Disclose All the </a:t>
            </a:r>
            <a:r>
              <a:rPr lang="en-US" dirty="0" err="1" smtClean="0"/>
              <a:t>Vulns</a:t>
            </a:r>
            <a:r>
              <a:rPr lang="en-US" dirty="0" smtClean="0"/>
              <a:t>!”</a:t>
            </a:r>
            <a:endParaRPr lang="en-US" dirty="0"/>
          </a:p>
        </p:txBody>
      </p:sp>
      <p:pic>
        <p:nvPicPr>
          <p:cNvPr id="4" name="Picture 3" descr="researcher-bias5.jpg"/>
          <p:cNvPicPr>
            <a:picLocks noChangeAspect="1"/>
          </p:cNvPicPr>
          <p:nvPr/>
        </p:nvPicPr>
        <p:blipFill>
          <a:blip r:embed="rId3" cstate="print"/>
          <a:stretch>
            <a:fillRect/>
          </a:stretch>
        </p:blipFill>
        <p:spPr>
          <a:xfrm>
            <a:off x="304800" y="457200"/>
            <a:ext cx="1905000" cy="2168769"/>
          </a:xfrm>
          <a:prstGeom prst="rect">
            <a:avLst/>
          </a:prstGeom>
        </p:spPr>
      </p:pic>
      <p:pic>
        <p:nvPicPr>
          <p:cNvPr id="5" name="Picture 4" descr="researcher-bias2.jpg"/>
          <p:cNvPicPr>
            <a:picLocks noChangeAspect="1"/>
          </p:cNvPicPr>
          <p:nvPr/>
        </p:nvPicPr>
        <p:blipFill>
          <a:blip r:embed="rId4" cstate="print"/>
          <a:stretch>
            <a:fillRect/>
          </a:stretch>
        </p:blipFill>
        <p:spPr>
          <a:xfrm>
            <a:off x="2587885" y="990600"/>
            <a:ext cx="2111115" cy="1981200"/>
          </a:xfrm>
          <a:prstGeom prst="rect">
            <a:avLst/>
          </a:prstGeom>
        </p:spPr>
      </p:pic>
      <p:pic>
        <p:nvPicPr>
          <p:cNvPr id="6" name="Picture 5" descr="researcher-bias1.jpg"/>
          <p:cNvPicPr>
            <a:picLocks noChangeAspect="1"/>
          </p:cNvPicPr>
          <p:nvPr/>
        </p:nvPicPr>
        <p:blipFill>
          <a:blip r:embed="rId5" cstate="print"/>
          <a:stretch>
            <a:fillRect/>
          </a:stretch>
        </p:blipFill>
        <p:spPr>
          <a:xfrm>
            <a:off x="5105400" y="1143000"/>
            <a:ext cx="1684694" cy="1905000"/>
          </a:xfrm>
          <a:prstGeom prst="rect">
            <a:avLst/>
          </a:prstGeom>
        </p:spPr>
      </p:pic>
      <p:pic>
        <p:nvPicPr>
          <p:cNvPr id="7" name="Picture 6" descr="researcher-bias3.jpg"/>
          <p:cNvPicPr>
            <a:picLocks noChangeAspect="1"/>
          </p:cNvPicPr>
          <p:nvPr/>
        </p:nvPicPr>
        <p:blipFill>
          <a:blip r:embed="rId6" cstate="print"/>
          <a:stretch>
            <a:fillRect/>
          </a:stretch>
        </p:blipFill>
        <p:spPr>
          <a:xfrm>
            <a:off x="7086600" y="256149"/>
            <a:ext cx="1828800" cy="2067951"/>
          </a:xfrm>
          <a:prstGeom prst="rect">
            <a:avLst/>
          </a:prstGeom>
        </p:spPr>
      </p:pic>
      <p:pic>
        <p:nvPicPr>
          <p:cNvPr id="8" name="Picture 7" descr="researcher-bias4.jpg"/>
          <p:cNvPicPr>
            <a:picLocks noChangeAspect="1"/>
          </p:cNvPicPr>
          <p:nvPr/>
        </p:nvPicPr>
        <p:blipFill>
          <a:blip r:embed="rId7" cstate="print"/>
          <a:stretch>
            <a:fillRect/>
          </a:stretch>
        </p:blipFill>
        <p:spPr>
          <a:xfrm>
            <a:off x="228600" y="4038600"/>
            <a:ext cx="1828800" cy="2335237"/>
          </a:xfrm>
          <a:prstGeom prst="rect">
            <a:avLst/>
          </a:prstGeom>
        </p:spPr>
      </p:pic>
      <p:pic>
        <p:nvPicPr>
          <p:cNvPr id="9" name="Picture 8" descr="researcher-bias6.jpg"/>
          <p:cNvPicPr>
            <a:picLocks noChangeAspect="1"/>
          </p:cNvPicPr>
          <p:nvPr/>
        </p:nvPicPr>
        <p:blipFill>
          <a:blip r:embed="rId8" cstate="print"/>
          <a:stretch>
            <a:fillRect/>
          </a:stretch>
        </p:blipFill>
        <p:spPr>
          <a:xfrm>
            <a:off x="2209800" y="3352800"/>
            <a:ext cx="2057401" cy="2310620"/>
          </a:xfrm>
          <a:prstGeom prst="rect">
            <a:avLst/>
          </a:prstGeom>
        </p:spPr>
      </p:pic>
      <p:pic>
        <p:nvPicPr>
          <p:cNvPr id="11" name="Picture 10" descr="researcher-bias8.jpg"/>
          <p:cNvPicPr>
            <a:picLocks noChangeAspect="1"/>
          </p:cNvPicPr>
          <p:nvPr/>
        </p:nvPicPr>
        <p:blipFill>
          <a:blip r:embed="rId9" cstate="print"/>
          <a:stretch>
            <a:fillRect/>
          </a:stretch>
        </p:blipFill>
        <p:spPr>
          <a:xfrm>
            <a:off x="6934200" y="3505200"/>
            <a:ext cx="2108200" cy="2189285"/>
          </a:xfrm>
          <a:prstGeom prst="rect">
            <a:avLst/>
          </a:prstGeom>
        </p:spPr>
      </p:pic>
      <p:pic>
        <p:nvPicPr>
          <p:cNvPr id="12" name="Picture 11" descr="researcher-bias9.jpg"/>
          <p:cNvPicPr>
            <a:picLocks noChangeAspect="1"/>
          </p:cNvPicPr>
          <p:nvPr/>
        </p:nvPicPr>
        <p:blipFill>
          <a:blip r:embed="rId10" cstate="print"/>
          <a:stretch>
            <a:fillRect/>
          </a:stretch>
        </p:blipFill>
        <p:spPr>
          <a:xfrm>
            <a:off x="4404314" y="3886200"/>
            <a:ext cx="2446344" cy="2037588"/>
          </a:xfrm>
          <a:prstGeom prst="rect">
            <a:avLst/>
          </a:prstGeom>
        </p:spPr>
      </p:pic>
    </p:spTree>
    <p:extLst>
      <p:ext uri="{BB962C8B-B14F-4D97-AF65-F5344CB8AC3E}">
        <p14:creationId xmlns:p14="http://schemas.microsoft.com/office/powerpoint/2010/main" val="1460602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Challenge!</a:t>
            </a:r>
            <a:endParaRPr lang="en-US" dirty="0"/>
          </a:p>
        </p:txBody>
      </p:sp>
      <p:sp>
        <p:nvSpPr>
          <p:cNvPr id="3" name="Content Placeholder 2"/>
          <p:cNvSpPr>
            <a:spLocks noGrp="1"/>
          </p:cNvSpPr>
          <p:nvPr>
            <p:ph idx="1"/>
          </p:nvPr>
        </p:nvSpPr>
        <p:spPr>
          <a:xfrm>
            <a:off x="0" y="990600"/>
            <a:ext cx="9144000" cy="2286000"/>
          </a:xfrm>
        </p:spPr>
        <p:txBody>
          <a:bodyPr>
            <a:normAutofit/>
          </a:bodyPr>
          <a:lstStyle/>
          <a:p>
            <a:r>
              <a:rPr lang="en-US" dirty="0" smtClean="0"/>
              <a:t>Because overcoming 15 years of bad vulnerability stats wasn’t enough…</a:t>
            </a:r>
            <a:endParaRPr lang="en-US" dirty="0"/>
          </a:p>
          <a:p>
            <a:r>
              <a:rPr lang="en-US" dirty="0" err="1" smtClean="0"/>
              <a:t>BlackHat</a:t>
            </a:r>
            <a:r>
              <a:rPr lang="en-US" dirty="0" smtClean="0"/>
              <a:t> is so competitive… and yet sometimes important topics are boring on screen…</a:t>
            </a:r>
          </a:p>
        </p:txBody>
      </p:sp>
      <p:pic>
        <p:nvPicPr>
          <p:cNvPr id="4" name="Picture 3" descr="challenge.png"/>
          <p:cNvPicPr>
            <a:picLocks noChangeAspect="1"/>
          </p:cNvPicPr>
          <p:nvPr/>
        </p:nvPicPr>
        <p:blipFill>
          <a:blip r:embed="rId3" cstate="print"/>
          <a:stretch>
            <a:fillRect/>
          </a:stretch>
        </p:blipFill>
        <p:spPr>
          <a:xfrm>
            <a:off x="2027672" y="3200400"/>
            <a:ext cx="5088656" cy="2590800"/>
          </a:xfrm>
          <a:prstGeom prst="rect">
            <a:avLst/>
          </a:prstGeom>
        </p:spPr>
      </p:pic>
      <p:sp>
        <p:nvSpPr>
          <p:cNvPr id="5" name="Content Placeholder 2"/>
          <p:cNvSpPr txBox="1">
            <a:spLocks/>
          </p:cNvSpPr>
          <p:nvPr/>
        </p:nvSpPr>
        <p:spPr>
          <a:xfrm>
            <a:off x="1009650" y="5943600"/>
            <a:ext cx="7124700" cy="6858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We took your requests…  </a:t>
            </a:r>
            <a:r>
              <a:rPr kumimoji="0" lang="en-US" sz="3200" b="0" i="0" u="sng" strike="noStrike" kern="1200" cap="none" spc="0" normalizeH="0" baseline="0" noProof="0" dirty="0" smtClean="0">
                <a:ln>
                  <a:noFill/>
                </a:ln>
                <a:solidFill>
                  <a:schemeClr val="tx1"/>
                </a:solidFill>
                <a:effectLst/>
                <a:uLnTx/>
                <a:uFillTx/>
                <a:latin typeface="+mn-lt"/>
                <a:ea typeface="+mn-ea"/>
                <a:cs typeface="+mn-cs"/>
              </a:rPr>
              <a:t>All</a:t>
            </a:r>
            <a:r>
              <a:rPr kumimoji="0" lang="en-US" sz="3200" b="0" i="0" u="sng" strike="noStrike" kern="1200" cap="none" spc="0" normalizeH="0" noProof="0" dirty="0" smtClean="0">
                <a:ln>
                  <a:noFill/>
                </a:ln>
                <a:solidFill>
                  <a:schemeClr val="tx1"/>
                </a:solidFill>
                <a:effectLst/>
                <a:uLnTx/>
                <a:uFillTx/>
                <a:latin typeface="+mn-lt"/>
                <a:ea typeface="+mn-ea"/>
                <a:cs typeface="+mn-cs"/>
              </a:rPr>
              <a:t> 24 of them</a:t>
            </a:r>
            <a:r>
              <a:rPr kumimoji="0" lang="en-US" sz="3200" b="0" i="0" u="none" strike="noStrike" kern="1200" cap="none" spc="0" normalizeH="0" noProof="0" dirty="0" smtClean="0">
                <a:ln>
                  <a:noFill/>
                </a:ln>
                <a:solidFill>
                  <a:schemeClr val="tx1"/>
                </a:solidFill>
                <a:effectLst/>
                <a:uLnTx/>
                <a:uFillTx/>
                <a:latin typeface="+mn-lt"/>
                <a:ea typeface="+mn-ea"/>
                <a:cs typeface="+mn-cs"/>
              </a:rPr>
              <a: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9984251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dirty="0" smtClean="0"/>
              <a:t>Researcher Bias – Skills, Focus, Disclosure</a:t>
            </a:r>
            <a:endParaRPr lang="en-US" dirty="0"/>
          </a:p>
        </p:txBody>
      </p:sp>
      <p:sp>
        <p:nvSpPr>
          <p:cNvPr id="3" name="Content Placeholder 2"/>
          <p:cNvSpPr txBox="1">
            <a:spLocks/>
          </p:cNvSpPr>
          <p:nvPr/>
        </p:nvSpPr>
        <p:spPr>
          <a:xfrm>
            <a:off x="228600" y="914400"/>
            <a:ext cx="8610600" cy="5791200"/>
          </a:xfrm>
          <a:prstGeom prst="rect">
            <a:avLst/>
          </a:prstGeom>
        </p:spPr>
        <p:txBody>
          <a:bodyPr/>
          <a:lstStyle/>
          <a:p>
            <a:pPr marL="342900" lvl="0" indent="-342900">
              <a:spcBef>
                <a:spcPct val="20000"/>
              </a:spcBef>
              <a:buFont typeface="Arial" pitchFamily="34" charset="0"/>
              <a:buChar char="•"/>
            </a:pPr>
            <a:r>
              <a:rPr lang="en-US" sz="2400" dirty="0" smtClean="0"/>
              <a:t>Skills and focus affect </a:t>
            </a:r>
            <a:r>
              <a:rPr lang="en-US" sz="2400" u="sng" dirty="0" smtClean="0"/>
              <a:t>Selection Bias</a:t>
            </a:r>
          </a:p>
          <a:p>
            <a:pPr marL="800100" lvl="1" indent="-342900">
              <a:spcBef>
                <a:spcPct val="20000"/>
              </a:spcBef>
              <a:buFont typeface="Arial" pitchFamily="34" charset="0"/>
              <a:buChar char="•"/>
            </a:pPr>
            <a:r>
              <a:rPr lang="en-US" sz="2400" dirty="0" smtClean="0"/>
              <a:t>Vulnerability types (skill to find)</a:t>
            </a:r>
          </a:p>
          <a:p>
            <a:pPr marL="800100" lvl="1" indent="-342900">
              <a:spcBef>
                <a:spcPct val="20000"/>
              </a:spcBef>
              <a:buFont typeface="Arial" pitchFamily="34" charset="0"/>
              <a:buChar char="•"/>
            </a:pPr>
            <a:r>
              <a:rPr lang="en-US" sz="2400" dirty="0" smtClean="0"/>
              <a:t>Products (easy/cheap, or most-popular, or new class)</a:t>
            </a:r>
          </a:p>
          <a:p>
            <a:pPr marL="800100" lvl="1" indent="-342900">
              <a:spcBef>
                <a:spcPct val="20000"/>
              </a:spcBef>
              <a:buFont typeface="Arial" pitchFamily="34" charset="0"/>
              <a:buChar char="•"/>
            </a:pPr>
            <a:r>
              <a:rPr lang="en-US" sz="2400" dirty="0"/>
              <a:t>Fads (e.g. XSS wave, </a:t>
            </a:r>
            <a:r>
              <a:rPr lang="en-US" sz="2400" dirty="0" err="1"/>
              <a:t>SQLi</a:t>
            </a:r>
            <a:r>
              <a:rPr lang="en-US" sz="2400" dirty="0"/>
              <a:t> flood</a:t>
            </a:r>
            <a:r>
              <a:rPr lang="en-US" sz="2400" dirty="0" smtClean="0"/>
              <a:t>)</a:t>
            </a:r>
          </a:p>
          <a:p>
            <a:pPr marL="800100" lvl="1" indent="-342900">
              <a:spcBef>
                <a:spcPct val="20000"/>
              </a:spcBef>
              <a:buFont typeface="Arial" pitchFamily="34" charset="0"/>
              <a:buChar char="•"/>
            </a:pPr>
            <a:r>
              <a:rPr lang="en-US" sz="2400" dirty="0" smtClean="0"/>
              <a:t>Productivity of solo vs. group</a:t>
            </a:r>
          </a:p>
          <a:p>
            <a:pPr marL="342900" lvl="0" indent="-342900">
              <a:spcBef>
                <a:spcPct val="20000"/>
              </a:spcBef>
              <a:buFont typeface="Arial" pitchFamily="34" charset="0"/>
              <a:buChar char="•"/>
            </a:pPr>
            <a:r>
              <a:rPr lang="en-US" sz="2400" dirty="0" smtClean="0"/>
              <a:t>Disclosure choices affect </a:t>
            </a:r>
            <a:r>
              <a:rPr lang="en-US" sz="2400" u="sng" dirty="0" smtClean="0"/>
              <a:t>Publication Bias</a:t>
            </a:r>
          </a:p>
          <a:p>
            <a:pPr marL="800100" lvl="1" indent="-342900">
              <a:spcBef>
                <a:spcPct val="20000"/>
              </a:spcBef>
              <a:buFont typeface="Arial" pitchFamily="34" charset="0"/>
              <a:buChar char="•"/>
            </a:pPr>
            <a:r>
              <a:rPr lang="en-US" sz="2400" dirty="0" smtClean="0"/>
              <a:t>Severity (code execution is sexy)</a:t>
            </a:r>
          </a:p>
          <a:p>
            <a:pPr marL="800100" lvl="1" indent="-342900">
              <a:spcBef>
                <a:spcPct val="20000"/>
              </a:spcBef>
              <a:buFont typeface="Arial" pitchFamily="34" charset="0"/>
              <a:buChar char="•"/>
            </a:pPr>
            <a:r>
              <a:rPr lang="en-US" sz="2400" dirty="0" smtClean="0"/>
              <a:t>Disclosure channel (blog, mail list, direct to VDB?)</a:t>
            </a:r>
          </a:p>
          <a:p>
            <a:pPr marL="800100" lvl="1" indent="-342900">
              <a:spcBef>
                <a:spcPct val="20000"/>
              </a:spcBef>
              <a:buFont typeface="Arial" pitchFamily="34" charset="0"/>
              <a:buChar char="•"/>
            </a:pPr>
            <a:r>
              <a:rPr lang="en-US" sz="2400" dirty="0" smtClean="0"/>
              <a:t>Vulnerability markets (e.g. ZDI, Bug Bounties)</a:t>
            </a:r>
          </a:p>
          <a:p>
            <a:pPr marL="342900" indent="-342900">
              <a:spcBef>
                <a:spcPct val="20000"/>
              </a:spcBef>
              <a:buFont typeface="Arial" pitchFamily="34" charset="0"/>
              <a:buChar char="•"/>
            </a:pPr>
            <a:r>
              <a:rPr lang="en-US" sz="2400" dirty="0" smtClean="0"/>
              <a:t>Disclosure choices affect </a:t>
            </a:r>
            <a:r>
              <a:rPr lang="en-US" sz="2400" u="sng" dirty="0" smtClean="0"/>
              <a:t>Abstraction Bias</a:t>
            </a:r>
          </a:p>
          <a:p>
            <a:pPr marL="342900" indent="-342900">
              <a:spcBef>
                <a:spcPct val="20000"/>
              </a:spcBef>
              <a:buFont typeface="Arial" pitchFamily="34" charset="0"/>
              <a:buChar char="•"/>
            </a:pPr>
            <a:r>
              <a:rPr lang="en-US" sz="2400" dirty="0" smtClean="0"/>
              <a:t>Examples…</a:t>
            </a:r>
            <a:endParaRPr lang="en-US" sz="2400" dirty="0"/>
          </a:p>
        </p:txBody>
      </p:sp>
      <p:pic>
        <p:nvPicPr>
          <p:cNvPr id="4" name="Picture 3" descr="dog-licking-balls.jpg"/>
          <p:cNvPicPr>
            <a:picLocks noChangeAspect="1"/>
          </p:cNvPicPr>
          <p:nvPr/>
        </p:nvPicPr>
        <p:blipFill>
          <a:blip r:embed="rId3" cstate="print"/>
          <a:stretch>
            <a:fillRect/>
          </a:stretch>
        </p:blipFill>
        <p:spPr>
          <a:xfrm>
            <a:off x="6477000" y="4942048"/>
            <a:ext cx="2512405" cy="1795302"/>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Notable Examples of Researcher Selection/Publication Bias</a:t>
            </a:r>
            <a:endParaRPr lang="en-US" dirty="0"/>
          </a:p>
        </p:txBody>
      </p:sp>
      <p:sp>
        <p:nvSpPr>
          <p:cNvPr id="3" name="Content Placeholder 2"/>
          <p:cNvSpPr>
            <a:spLocks noGrp="1"/>
          </p:cNvSpPr>
          <p:nvPr>
            <p:ph idx="1"/>
          </p:nvPr>
        </p:nvSpPr>
        <p:spPr>
          <a:xfrm>
            <a:off x="0" y="1295400"/>
            <a:ext cx="9144000" cy="4191000"/>
          </a:xfrm>
        </p:spPr>
        <p:txBody>
          <a:bodyPr/>
          <a:lstStyle/>
          <a:p>
            <a:r>
              <a:rPr lang="en-US" dirty="0" smtClean="0"/>
              <a:t>Selection</a:t>
            </a:r>
          </a:p>
          <a:p>
            <a:pPr lvl="1"/>
            <a:r>
              <a:rPr lang="en-US" dirty="0" smtClean="0"/>
              <a:t>Litchfield, </a:t>
            </a:r>
            <a:r>
              <a:rPr lang="en-US" dirty="0" err="1" smtClean="0"/>
              <a:t>Kornbrust</a:t>
            </a:r>
            <a:r>
              <a:rPr lang="en-US" dirty="0" smtClean="0"/>
              <a:t>, </a:t>
            </a:r>
            <a:r>
              <a:rPr lang="en-US" dirty="0" err="1" smtClean="0"/>
              <a:t>Cerrudo</a:t>
            </a:r>
            <a:r>
              <a:rPr lang="en-US" dirty="0" smtClean="0"/>
              <a:t> vs. “Unbreakable” Oracle</a:t>
            </a:r>
          </a:p>
          <a:p>
            <a:pPr lvl="1"/>
            <a:r>
              <a:rPr lang="en-US" dirty="0" smtClean="0"/>
              <a:t>Month of (</a:t>
            </a:r>
            <a:r>
              <a:rPr lang="en-US" dirty="0" err="1" smtClean="0"/>
              <a:t>Browser|PHP|ActiveX|etc</a:t>
            </a:r>
            <a:r>
              <a:rPr lang="en-US" dirty="0" smtClean="0"/>
              <a:t>.) Bugs</a:t>
            </a:r>
          </a:p>
          <a:p>
            <a:r>
              <a:rPr lang="en-US" dirty="0" smtClean="0"/>
              <a:t>Publication</a:t>
            </a:r>
          </a:p>
          <a:p>
            <a:pPr lvl="1"/>
            <a:r>
              <a:rPr lang="en-US" dirty="0" smtClean="0"/>
              <a:t>The Dino Dilemma: memory corruption experts wouldn’t dare publish an XSS</a:t>
            </a:r>
          </a:p>
          <a:p>
            <a:pPr lvl="1"/>
            <a:r>
              <a:rPr lang="en-US" dirty="0" smtClean="0"/>
              <a:t>The </a:t>
            </a:r>
            <a:r>
              <a:rPr lang="en-US" dirty="0" err="1" smtClean="0"/>
              <a:t>Oberheide</a:t>
            </a:r>
            <a:r>
              <a:rPr lang="en-US" dirty="0" smtClean="0"/>
              <a:t> Oversight: not publishing can cost you $10K</a:t>
            </a:r>
          </a:p>
        </p:txBody>
      </p:sp>
      <p:pic>
        <p:nvPicPr>
          <p:cNvPr id="4" name="Picture 3" descr="prairie_dogs.jpg"/>
          <p:cNvPicPr>
            <a:picLocks noChangeAspect="1"/>
          </p:cNvPicPr>
          <p:nvPr/>
        </p:nvPicPr>
        <p:blipFill>
          <a:blip r:embed="rId3" cstate="print"/>
          <a:stretch>
            <a:fillRect/>
          </a:stretch>
        </p:blipFill>
        <p:spPr>
          <a:xfrm>
            <a:off x="2209800" y="5105400"/>
            <a:ext cx="6096000" cy="1559970"/>
          </a:xfrm>
          <a:prstGeom prst="rect">
            <a:avLst/>
          </a:prstGeom>
        </p:spPr>
      </p:pic>
    </p:spTree>
    <p:extLst>
      <p:ext uri="{BB962C8B-B14F-4D97-AF65-F5344CB8AC3E}">
        <p14:creationId xmlns:p14="http://schemas.microsoft.com/office/powerpoint/2010/main" val="22518007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154" name="Rectangle 2"/>
          <p:cNvSpPr>
            <a:spLocks noGrp="1" noChangeArrowheads="1"/>
          </p:cNvSpPr>
          <p:nvPr>
            <p:ph type="title"/>
          </p:nvPr>
        </p:nvSpPr>
        <p:spPr>
          <a:xfrm>
            <a:off x="0" y="0"/>
            <a:ext cx="9144000" cy="914400"/>
          </a:xfrm>
        </p:spPr>
        <p:txBody>
          <a:bodyPr>
            <a:normAutofit/>
          </a:bodyPr>
          <a:lstStyle/>
          <a:p>
            <a:r>
              <a:rPr lang="en-US" dirty="0" smtClean="0"/>
              <a:t>The Four I’s of Measurement Bias</a:t>
            </a:r>
            <a:endParaRPr lang="en-US" dirty="0"/>
          </a:p>
        </p:txBody>
      </p:sp>
      <p:sp>
        <p:nvSpPr>
          <p:cNvPr id="1201155" name="Rectangle 3"/>
          <p:cNvSpPr>
            <a:spLocks noGrp="1" noChangeArrowheads="1"/>
          </p:cNvSpPr>
          <p:nvPr>
            <p:ph idx="1"/>
          </p:nvPr>
        </p:nvSpPr>
        <p:spPr>
          <a:xfrm>
            <a:off x="304800" y="1066800"/>
            <a:ext cx="4648200" cy="4648200"/>
          </a:xfrm>
        </p:spPr>
        <p:txBody>
          <a:bodyPr>
            <a:normAutofit fontScale="77500" lnSpcReduction="20000"/>
          </a:bodyPr>
          <a:lstStyle/>
          <a:p>
            <a:r>
              <a:rPr lang="en-US" dirty="0"/>
              <a:t>Incomplete</a:t>
            </a:r>
          </a:p>
          <a:p>
            <a:pPr lvl="1"/>
            <a:r>
              <a:rPr lang="en-US" dirty="0"/>
              <a:t>Missing </a:t>
            </a:r>
            <a:r>
              <a:rPr lang="en-US" dirty="0" smtClean="0"/>
              <a:t>versions, </a:t>
            </a:r>
            <a:r>
              <a:rPr lang="en-US" dirty="0"/>
              <a:t>product names</a:t>
            </a:r>
          </a:p>
          <a:p>
            <a:pPr lvl="1"/>
            <a:r>
              <a:rPr lang="en-US" dirty="0"/>
              <a:t>Missing patch information</a:t>
            </a:r>
          </a:p>
          <a:p>
            <a:r>
              <a:rPr lang="en-US" dirty="0"/>
              <a:t>Inaccurate</a:t>
            </a:r>
          </a:p>
          <a:p>
            <a:pPr lvl="1"/>
            <a:r>
              <a:rPr lang="en-US" dirty="0"/>
              <a:t>Incorrect diagnosis</a:t>
            </a:r>
          </a:p>
          <a:p>
            <a:pPr lvl="1"/>
            <a:r>
              <a:rPr lang="en-US" dirty="0"/>
              <a:t>Blatantly </a:t>
            </a:r>
            <a:r>
              <a:rPr lang="en-US" dirty="0" smtClean="0"/>
              <a:t>wrong</a:t>
            </a:r>
          </a:p>
          <a:p>
            <a:r>
              <a:rPr lang="en-US" dirty="0" smtClean="0"/>
              <a:t>Inconsistent</a:t>
            </a:r>
          </a:p>
          <a:p>
            <a:pPr lvl="1"/>
            <a:r>
              <a:rPr lang="en-US" dirty="0" smtClean="0"/>
              <a:t>Acknowledgement </a:t>
            </a:r>
            <a:r>
              <a:rPr lang="en-US" dirty="0"/>
              <a:t>discrepancies</a:t>
            </a:r>
          </a:p>
          <a:p>
            <a:pPr lvl="1"/>
            <a:r>
              <a:rPr lang="en-US" dirty="0"/>
              <a:t>Bug type </a:t>
            </a:r>
            <a:r>
              <a:rPr lang="en-US" dirty="0" smtClean="0"/>
              <a:t>discrepancies</a:t>
            </a:r>
            <a:endParaRPr lang="en-US" dirty="0"/>
          </a:p>
          <a:p>
            <a:pPr lvl="1"/>
            <a:r>
              <a:rPr lang="en-US" dirty="0" smtClean="0"/>
              <a:t>Varying severities</a:t>
            </a:r>
            <a:endParaRPr lang="en-US" dirty="0"/>
          </a:p>
          <a:p>
            <a:r>
              <a:rPr lang="en-US" dirty="0"/>
              <a:t>Incomprehensible</a:t>
            </a:r>
          </a:p>
          <a:p>
            <a:pPr lvl="1"/>
            <a:r>
              <a:rPr lang="en-US" dirty="0" smtClean="0"/>
              <a:t>Poor writing</a:t>
            </a:r>
            <a:endParaRPr lang="en-US" dirty="0"/>
          </a:p>
          <a:p>
            <a:pPr lvl="1"/>
            <a:r>
              <a:rPr lang="en-US" dirty="0" smtClean="0"/>
              <a:t>Lack of clear formatting</a:t>
            </a:r>
            <a:endParaRPr lang="en-US" dirty="0"/>
          </a:p>
          <a:p>
            <a:endParaRPr lang="en-US" dirty="0"/>
          </a:p>
        </p:txBody>
      </p:sp>
      <p:sp>
        <p:nvSpPr>
          <p:cNvPr id="6" name="TextBox 5"/>
          <p:cNvSpPr txBox="1"/>
          <p:nvPr/>
        </p:nvSpPr>
        <p:spPr>
          <a:xfrm>
            <a:off x="1828800" y="5943600"/>
            <a:ext cx="541020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solidFill>
                  <a:schemeClr val="tx1"/>
                </a:solidFill>
              </a:rPr>
              <a:t>Coordinated disclosure between researcher and vendor frequently wipes these out.</a:t>
            </a:r>
            <a:endParaRPr lang="en-US" b="1" dirty="0">
              <a:solidFill>
                <a:schemeClr val="tx1"/>
              </a:solidFill>
            </a:endParaRPr>
          </a:p>
        </p:txBody>
      </p:sp>
      <p:pic>
        <p:nvPicPr>
          <p:cNvPr id="7" name="Picture 6" descr="scream.jpg"/>
          <p:cNvPicPr>
            <a:picLocks noChangeAspect="1"/>
          </p:cNvPicPr>
          <p:nvPr/>
        </p:nvPicPr>
        <p:blipFill>
          <a:blip r:embed="rId3" cstate="print"/>
          <a:stretch>
            <a:fillRect/>
          </a:stretch>
        </p:blipFill>
        <p:spPr>
          <a:xfrm>
            <a:off x="5486400" y="1524000"/>
            <a:ext cx="3099661" cy="3810000"/>
          </a:xfrm>
          <a:prstGeom prst="rect">
            <a:avLst/>
          </a:prstGeom>
        </p:spPr>
      </p:pic>
    </p:spTree>
    <p:extLst>
      <p:ext uri="{BB962C8B-B14F-4D97-AF65-F5344CB8AC3E}">
        <p14:creationId xmlns:p14="http://schemas.microsoft.com/office/powerpoint/2010/main" val="215067673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14400"/>
          </a:xfrm>
        </p:spPr>
        <p:txBody>
          <a:bodyPr>
            <a:normAutofit/>
          </a:bodyPr>
          <a:lstStyle/>
          <a:p>
            <a:r>
              <a:rPr lang="en-US" dirty="0" smtClean="0"/>
              <a:t>The r0t Method of </a:t>
            </a:r>
            <a:r>
              <a:rPr lang="en-US" dirty="0" err="1" smtClean="0"/>
              <a:t>Vuln</a:t>
            </a:r>
            <a:r>
              <a:rPr lang="en-US" dirty="0" smtClean="0"/>
              <a:t> Analysis</a:t>
            </a:r>
            <a:endParaRPr lang="en-US" dirty="0"/>
          </a:p>
        </p:txBody>
      </p:sp>
      <p:sp>
        <p:nvSpPr>
          <p:cNvPr id="3" name="Content Placeholder 2"/>
          <p:cNvSpPr>
            <a:spLocks noGrp="1"/>
          </p:cNvSpPr>
          <p:nvPr>
            <p:ph idx="1"/>
          </p:nvPr>
        </p:nvSpPr>
        <p:spPr>
          <a:xfrm>
            <a:off x="152400" y="990600"/>
            <a:ext cx="8534400" cy="4724400"/>
          </a:xfrm>
        </p:spPr>
        <p:txBody>
          <a:bodyPr>
            <a:normAutofit fontScale="92500" lnSpcReduction="10000"/>
          </a:bodyPr>
          <a:lstStyle/>
          <a:p>
            <a:r>
              <a:rPr lang="en-US" dirty="0" smtClean="0"/>
              <a:t>Be a teenager, with plenty of spare time</a:t>
            </a:r>
          </a:p>
          <a:p>
            <a:r>
              <a:rPr lang="en-US" dirty="0" smtClean="0"/>
              <a:t>Go to a software repository web site</a:t>
            </a:r>
          </a:p>
          <a:p>
            <a:r>
              <a:rPr lang="en-US" dirty="0" smtClean="0"/>
              <a:t>Download a package or try its demo site</a:t>
            </a:r>
          </a:p>
          <a:p>
            <a:r>
              <a:rPr lang="en-US" dirty="0" smtClean="0"/>
              <a:t>Do blatantly simple SQL injection and XSS:</a:t>
            </a:r>
          </a:p>
          <a:p>
            <a:endParaRPr lang="en-US" dirty="0" smtClean="0"/>
          </a:p>
          <a:p>
            <a:endParaRPr lang="en-US" dirty="0" smtClean="0"/>
          </a:p>
          <a:p>
            <a:r>
              <a:rPr lang="en-US" dirty="0" smtClean="0"/>
              <a:t>Move on after 10 minutes</a:t>
            </a:r>
          </a:p>
          <a:p>
            <a:r>
              <a:rPr lang="en-US" dirty="0" smtClean="0"/>
              <a:t>Disclose the issue on your blog</a:t>
            </a:r>
          </a:p>
          <a:p>
            <a:r>
              <a:rPr lang="en-US" dirty="0" smtClean="0"/>
              <a:t>Mail all the VDBs</a:t>
            </a:r>
            <a:endParaRPr lang="en-US" dirty="0"/>
          </a:p>
        </p:txBody>
      </p:sp>
      <p:sp>
        <p:nvSpPr>
          <p:cNvPr id="5" name="TextBox 4"/>
          <p:cNvSpPr txBox="1"/>
          <p:nvPr/>
        </p:nvSpPr>
        <p:spPr>
          <a:xfrm>
            <a:off x="1371600" y="3276600"/>
            <a:ext cx="533400" cy="461665"/>
          </a:xfrm>
          <a:prstGeom prst="rect">
            <a:avLst/>
          </a:prstGeom>
          <a:solidFill>
            <a:schemeClr val="accent2">
              <a:lumMod val="40000"/>
              <a:lumOff val="60000"/>
            </a:schemeClr>
          </a:solidFill>
          <a:ln w="15875">
            <a:solidFill>
              <a:schemeClr val="accent2">
                <a:lumMod val="75000"/>
              </a:schemeClr>
            </a:solidFill>
          </a:ln>
        </p:spPr>
        <p:txBody>
          <a:bodyPr wrap="square" rtlCol="0">
            <a:spAutoFit/>
          </a:bodyPr>
          <a:lstStyle/>
          <a:p>
            <a:pPr algn="ctr"/>
            <a:r>
              <a:rPr lang="en-US" sz="2400" b="1" dirty="0" smtClean="0"/>
              <a:t>'</a:t>
            </a:r>
            <a:endParaRPr lang="en-US" sz="2400" b="1" dirty="0"/>
          </a:p>
        </p:txBody>
      </p:sp>
      <p:sp>
        <p:nvSpPr>
          <p:cNvPr id="6" name="TextBox 5"/>
          <p:cNvSpPr txBox="1"/>
          <p:nvPr/>
        </p:nvSpPr>
        <p:spPr>
          <a:xfrm>
            <a:off x="2895600" y="3276600"/>
            <a:ext cx="4267200" cy="461665"/>
          </a:xfrm>
          <a:prstGeom prst="rect">
            <a:avLst/>
          </a:prstGeom>
          <a:solidFill>
            <a:schemeClr val="accent2">
              <a:lumMod val="40000"/>
              <a:lumOff val="60000"/>
            </a:schemeClr>
          </a:solidFill>
          <a:ln w="15875">
            <a:solidFill>
              <a:schemeClr val="accent2">
                <a:lumMod val="75000"/>
              </a:schemeClr>
            </a:solidFill>
          </a:ln>
        </p:spPr>
        <p:txBody>
          <a:bodyPr wrap="square" rtlCol="0">
            <a:spAutoFit/>
          </a:bodyPr>
          <a:lstStyle/>
          <a:p>
            <a:r>
              <a:rPr lang="en-US" sz="2400" b="1" dirty="0" smtClean="0"/>
              <a:t>&lt;script&gt;alert(‘XSS’)&lt;/script&gt;</a:t>
            </a:r>
            <a:endParaRPr lang="en-US" sz="2400" b="1" dirty="0"/>
          </a:p>
        </p:txBody>
      </p:sp>
      <p:pic>
        <p:nvPicPr>
          <p:cNvPr id="7" name="Picture 6" descr="grumpycat.jpg"/>
          <p:cNvPicPr>
            <a:picLocks noChangeAspect="1"/>
          </p:cNvPicPr>
          <p:nvPr/>
        </p:nvPicPr>
        <p:blipFill>
          <a:blip r:embed="rId3" cstate="print"/>
          <a:stretch>
            <a:fillRect/>
          </a:stretch>
        </p:blipFill>
        <p:spPr>
          <a:xfrm>
            <a:off x="5791200" y="3962400"/>
            <a:ext cx="2895600" cy="2693046"/>
          </a:xfrm>
          <a:prstGeom prst="rect">
            <a:avLst/>
          </a:prstGeom>
        </p:spPr>
      </p:pic>
    </p:spTree>
    <p:extLst>
      <p:ext uri="{BB962C8B-B14F-4D97-AF65-F5344CB8AC3E}">
        <p14:creationId xmlns:p14="http://schemas.microsoft.com/office/powerpoint/2010/main" val="19932098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14400"/>
          </a:xfrm>
        </p:spPr>
        <p:txBody>
          <a:bodyPr>
            <a:normAutofit/>
          </a:bodyPr>
          <a:lstStyle/>
          <a:p>
            <a:r>
              <a:rPr lang="en-US" dirty="0" smtClean="0"/>
              <a:t>The r0t Method of </a:t>
            </a:r>
            <a:r>
              <a:rPr lang="en-US" dirty="0" err="1" smtClean="0"/>
              <a:t>Vuln</a:t>
            </a:r>
            <a:r>
              <a:rPr lang="en-US" dirty="0" smtClean="0"/>
              <a:t> Analysis</a:t>
            </a:r>
            <a:endParaRPr lang="en-US" dirty="0"/>
          </a:p>
        </p:txBody>
      </p:sp>
      <p:sp>
        <p:nvSpPr>
          <p:cNvPr id="3" name="Content Placeholder 2"/>
          <p:cNvSpPr>
            <a:spLocks noGrp="1"/>
          </p:cNvSpPr>
          <p:nvPr>
            <p:ph idx="1"/>
          </p:nvPr>
        </p:nvSpPr>
        <p:spPr>
          <a:xfrm>
            <a:off x="457200" y="762000"/>
            <a:ext cx="8229600" cy="1981200"/>
          </a:xfrm>
        </p:spPr>
        <p:txBody>
          <a:bodyPr>
            <a:normAutofit/>
          </a:bodyPr>
          <a:lstStyle/>
          <a:p>
            <a:r>
              <a:rPr lang="en-US" dirty="0" smtClean="0"/>
              <a:t>Is it successful? YES</a:t>
            </a:r>
          </a:p>
          <a:p>
            <a:r>
              <a:rPr lang="en-US" dirty="0" smtClean="0"/>
              <a:t>810 vulnerabilities disclosed</a:t>
            </a:r>
          </a:p>
          <a:p>
            <a:r>
              <a:rPr lang="en-US" dirty="0" smtClean="0"/>
              <a:t>Between 2005-08-09 and 2010-09-16</a:t>
            </a:r>
          </a:p>
        </p:txBody>
      </p:sp>
      <p:graphicFrame>
        <p:nvGraphicFramePr>
          <p:cNvPr id="6" name="Chart 5"/>
          <p:cNvGraphicFramePr>
            <a:graphicFrameLocks/>
          </p:cNvGraphicFramePr>
          <p:nvPr>
            <p:extLst>
              <p:ext uri="{D42A27DB-BD31-4B8C-83A1-F6EECF244321}">
                <p14:modId xmlns:p14="http://schemas.microsoft.com/office/powerpoint/2010/main" val="1410093278"/>
              </p:ext>
            </p:extLst>
          </p:nvPr>
        </p:nvGraphicFramePr>
        <p:xfrm>
          <a:off x="304800" y="2286000"/>
          <a:ext cx="8382000" cy="457385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04800" y="3733799"/>
            <a:ext cx="838200" cy="830997"/>
          </a:xfrm>
          <a:prstGeom prst="rect">
            <a:avLst/>
          </a:prstGeom>
          <a:noFill/>
        </p:spPr>
        <p:txBody>
          <a:bodyPr wrap="square" rtlCol="0">
            <a:spAutoFit/>
          </a:bodyPr>
          <a:lstStyle/>
          <a:p>
            <a:r>
              <a:rPr lang="en-US" sz="1600" i="1" dirty="0" smtClean="0"/>
              <a:t># OSVDB IDs</a:t>
            </a:r>
            <a:endParaRPr lang="en-US" sz="1600" i="1" dirty="0"/>
          </a:p>
        </p:txBody>
      </p:sp>
    </p:spTree>
    <p:extLst>
      <p:ext uri="{BB962C8B-B14F-4D97-AF65-F5344CB8AC3E}">
        <p14:creationId xmlns:p14="http://schemas.microsoft.com/office/powerpoint/2010/main" val="11286760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The r0t Speed </a:t>
            </a:r>
            <a:r>
              <a:rPr lang="en-US" dirty="0"/>
              <a:t>B</a:t>
            </a:r>
            <a:r>
              <a:rPr lang="en-US" dirty="0" smtClean="0"/>
              <a:t>ump: Quarterly IDs</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4056891609"/>
              </p:ext>
            </p:extLst>
          </p:nvPr>
        </p:nvGraphicFramePr>
        <p:xfrm>
          <a:off x="228600" y="990600"/>
          <a:ext cx="41910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1988394465"/>
              </p:ext>
            </p:extLst>
          </p:nvPr>
        </p:nvGraphicFramePr>
        <p:xfrm>
          <a:off x="4648200" y="990600"/>
          <a:ext cx="4295775" cy="46482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609600" y="5638800"/>
            <a:ext cx="7848600" cy="1077218"/>
          </a:xfrm>
          <a:prstGeom prst="rect">
            <a:avLst/>
          </a:prstGeom>
          <a:solidFill>
            <a:schemeClr val="bg1"/>
          </a:solidFill>
          <a:ln>
            <a:solidFill>
              <a:schemeClr val="accent1"/>
            </a:solidFill>
          </a:ln>
        </p:spPr>
        <p:txBody>
          <a:bodyPr wrap="square">
            <a:spAutoFit/>
          </a:bodyPr>
          <a:lstStyle/>
          <a:p>
            <a:r>
              <a:rPr lang="en-US" sz="1600" i="1" dirty="0" smtClean="0"/>
              <a:t>“</a:t>
            </a:r>
            <a:r>
              <a:rPr lang="en-US" sz="1600" dirty="0" smtClean="0"/>
              <a:t>Private hackers are more likely to use techniques that have been circulating throughout the hacker community. While it is not impossible that they have managed to generate a novel exploit to take advantage of a hitherto unknown vulnerability, </a:t>
            </a:r>
            <a:r>
              <a:rPr lang="en-US" sz="1600" b="1" dirty="0" smtClean="0"/>
              <a:t>they are unlikely to have more than one</a:t>
            </a:r>
            <a:r>
              <a:rPr lang="en-US" sz="1600" dirty="0" smtClean="0"/>
              <a:t>.” -- Martin C. </a:t>
            </a:r>
            <a:r>
              <a:rPr lang="en-US" sz="1600" dirty="0" err="1" smtClean="0"/>
              <a:t>Libicki</a:t>
            </a:r>
            <a:r>
              <a:rPr lang="en-US" sz="1600" dirty="0" smtClean="0"/>
              <a:t> (RAND) 2009</a:t>
            </a:r>
            <a:endParaRPr lang="en-US" sz="1600" i="1" dirty="0"/>
          </a:p>
        </p:txBody>
      </p:sp>
    </p:spTree>
    <p:extLst>
      <p:ext uri="{BB962C8B-B14F-4D97-AF65-F5344CB8AC3E}">
        <p14:creationId xmlns:p14="http://schemas.microsoft.com/office/powerpoint/2010/main" val="33328919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dirty="0" err="1" smtClean="0"/>
              <a:t>Grep</a:t>
            </a:r>
            <a:r>
              <a:rPr lang="en-US" dirty="0" smtClean="0"/>
              <a:t>-and-Gripe: Revenge of the </a:t>
            </a:r>
            <a:r>
              <a:rPr lang="en-US" dirty="0" err="1" smtClean="0"/>
              <a:t>Symlinks</a:t>
            </a:r>
            <a:endParaRPr lang="en-US" dirty="0"/>
          </a:p>
        </p:txBody>
      </p:sp>
      <p:sp>
        <p:nvSpPr>
          <p:cNvPr id="3" name="Content Placeholder 2"/>
          <p:cNvSpPr>
            <a:spLocks noGrp="1"/>
          </p:cNvSpPr>
          <p:nvPr>
            <p:ph idx="1"/>
          </p:nvPr>
        </p:nvSpPr>
        <p:spPr>
          <a:xfrm>
            <a:off x="381000" y="1600199"/>
            <a:ext cx="8229600" cy="1905001"/>
          </a:xfrm>
        </p:spPr>
        <p:txBody>
          <a:bodyPr>
            <a:normAutofit lnSpcReduction="10000"/>
          </a:bodyPr>
          <a:lstStyle/>
          <a:p>
            <a:r>
              <a:rPr lang="en-US" sz="2800" dirty="0" smtClean="0"/>
              <a:t>Dmitry E. </a:t>
            </a:r>
            <a:r>
              <a:rPr lang="en-US" sz="2800" dirty="0" err="1" smtClean="0"/>
              <a:t>Oboukhov</a:t>
            </a:r>
            <a:r>
              <a:rPr lang="en-US" sz="2800" dirty="0" smtClean="0"/>
              <a:t>, August 2008</a:t>
            </a:r>
          </a:p>
          <a:p>
            <a:r>
              <a:rPr lang="en-US" sz="2800" dirty="0" smtClean="0"/>
              <a:t>Run against </a:t>
            </a:r>
            <a:r>
              <a:rPr lang="en-US" sz="2800" dirty="0" err="1" smtClean="0"/>
              <a:t>Debian</a:t>
            </a:r>
            <a:r>
              <a:rPr lang="en-US" sz="2800" dirty="0" smtClean="0"/>
              <a:t> packages</a:t>
            </a:r>
          </a:p>
          <a:p>
            <a:r>
              <a:rPr lang="en-US" sz="2800" dirty="0" smtClean="0"/>
              <a:t>This kind of thing really hurts pie charts of different vulnerability types</a:t>
            </a:r>
            <a:endParaRPr lang="en-US" sz="2800" dirty="0"/>
          </a:p>
        </p:txBody>
      </p:sp>
      <p:graphicFrame>
        <p:nvGraphicFramePr>
          <p:cNvPr id="8" name="Chart 7"/>
          <p:cNvGraphicFramePr>
            <a:graphicFrameLocks noGrp="1"/>
          </p:cNvGraphicFramePr>
          <p:nvPr>
            <p:extLst>
              <p:ext uri="{D42A27DB-BD31-4B8C-83A1-F6EECF244321}">
                <p14:modId xmlns:p14="http://schemas.microsoft.com/office/powerpoint/2010/main" val="711658748"/>
              </p:ext>
            </p:extLst>
          </p:nvPr>
        </p:nvGraphicFramePr>
        <p:xfrm>
          <a:off x="1752600" y="3467100"/>
          <a:ext cx="56388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783388" y="3927649"/>
            <a:ext cx="1160895" cy="461665"/>
          </a:xfrm>
          <a:prstGeom prst="rect">
            <a:avLst/>
          </a:prstGeom>
          <a:solidFill>
            <a:schemeClr val="accent2">
              <a:lumMod val="40000"/>
              <a:lumOff val="60000"/>
            </a:schemeClr>
          </a:solidFill>
          <a:ln w="15875">
            <a:solidFill>
              <a:schemeClr val="accent2">
                <a:lumMod val="75000"/>
              </a:schemeClr>
            </a:solidFill>
          </a:ln>
        </p:spPr>
        <p:txBody>
          <a:bodyPr wrap="none" rtlCol="0">
            <a:spAutoFit/>
          </a:bodyPr>
          <a:lstStyle/>
          <a:p>
            <a:r>
              <a:rPr lang="en-US" sz="2400" b="1" dirty="0" smtClean="0"/>
              <a:t>Dmitry</a:t>
            </a:r>
            <a:endParaRPr lang="en-US" sz="2400" b="1" dirty="0"/>
          </a:p>
        </p:txBody>
      </p:sp>
      <p:cxnSp>
        <p:nvCxnSpPr>
          <p:cNvPr id="10" name="Straight Arrow Connector 9"/>
          <p:cNvCxnSpPr>
            <a:stCxn id="9" idx="1"/>
          </p:cNvCxnSpPr>
          <p:nvPr/>
        </p:nvCxnSpPr>
        <p:spPr>
          <a:xfrm rot="10800000" flipV="1">
            <a:off x="6096000" y="4158481"/>
            <a:ext cx="687388" cy="683567"/>
          </a:xfrm>
          <a:prstGeom prst="straightConnector1">
            <a:avLst/>
          </a:prstGeom>
          <a:ln w="41275">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133600" y="6400800"/>
            <a:ext cx="4869603" cy="369332"/>
          </a:xfrm>
          <a:prstGeom prst="rect">
            <a:avLst/>
          </a:prstGeom>
          <a:noFill/>
        </p:spPr>
        <p:txBody>
          <a:bodyPr wrap="none" rtlCol="0">
            <a:spAutoFit/>
          </a:bodyPr>
          <a:lstStyle/>
          <a:p>
            <a:r>
              <a:rPr lang="en-US" i="1" dirty="0" smtClean="0"/>
              <a:t>Raw number of </a:t>
            </a:r>
            <a:r>
              <a:rPr lang="en-US" i="1" dirty="0" err="1" smtClean="0"/>
              <a:t>symlinks</a:t>
            </a:r>
            <a:r>
              <a:rPr lang="en-US" i="1" dirty="0" smtClean="0"/>
              <a:t> reported over time (CVE)</a:t>
            </a:r>
            <a:endParaRPr lang="en-US" i="1" dirty="0"/>
          </a:p>
        </p:txBody>
      </p:sp>
      <p:sp>
        <p:nvSpPr>
          <p:cNvPr id="11" name="Rectangle 10"/>
          <p:cNvSpPr/>
          <p:nvPr/>
        </p:nvSpPr>
        <p:spPr>
          <a:xfrm>
            <a:off x="2624507" y="1143000"/>
            <a:ext cx="3887788" cy="369332"/>
          </a:xfrm>
          <a:prstGeom prst="rect">
            <a:avLst/>
          </a:prstGeom>
          <a:solidFill>
            <a:schemeClr val="bg1"/>
          </a:solidFill>
          <a:ln>
            <a:solidFill>
              <a:schemeClr val="accent1"/>
            </a:solidFill>
          </a:ln>
        </p:spPr>
        <p:txBody>
          <a:bodyPr wrap="square">
            <a:spAutoFit/>
          </a:bodyPr>
          <a:lstStyle/>
          <a:p>
            <a:r>
              <a:rPr lang="en-US" dirty="0" err="1" smtClean="0">
                <a:latin typeface="Courier New" pitchFamily="49" charset="0"/>
                <a:cs typeface="Courier New" pitchFamily="49" charset="0"/>
              </a:rPr>
              <a:t>grep</a:t>
            </a:r>
            <a:r>
              <a:rPr lang="en-US" dirty="0" smtClean="0">
                <a:latin typeface="Courier New" pitchFamily="49" charset="0"/>
                <a:cs typeface="Courier New" pitchFamily="49" charset="0"/>
              </a:rPr>
              <a:t> –A5 –B5 /</a:t>
            </a:r>
            <a:r>
              <a:rPr lang="en-US" dirty="0" err="1" smtClean="0">
                <a:latin typeface="Courier New" pitchFamily="49" charset="0"/>
                <a:cs typeface="Courier New" pitchFamily="49" charset="0"/>
              </a:rPr>
              <a:t>tmp</a:t>
            </a:r>
            <a:r>
              <a:rPr lang="en-US" dirty="0" smtClean="0">
                <a:latin typeface="Courier New" pitchFamily="49" charset="0"/>
                <a:cs typeface="Courier New" pitchFamily="49" charset="0"/>
              </a:rPr>
              <a:t>/ $PROGRAM</a:t>
            </a:r>
            <a:endParaRPr lang="en-US" dirty="0">
              <a:latin typeface="Courier New" pitchFamily="49" charset="0"/>
              <a:cs typeface="Courier New" pitchFamily="49" charset="0"/>
            </a:endParaRPr>
          </a:p>
        </p:txBody>
      </p:sp>
      <p:sp>
        <p:nvSpPr>
          <p:cNvPr id="12" name="TextBox 11"/>
          <p:cNvSpPr txBox="1"/>
          <p:nvPr/>
        </p:nvSpPr>
        <p:spPr>
          <a:xfrm>
            <a:off x="1143000" y="4701602"/>
            <a:ext cx="762000" cy="646331"/>
          </a:xfrm>
          <a:prstGeom prst="rect">
            <a:avLst/>
          </a:prstGeom>
          <a:noFill/>
        </p:spPr>
        <p:txBody>
          <a:bodyPr wrap="square" rtlCol="0">
            <a:spAutoFit/>
          </a:bodyPr>
          <a:lstStyle/>
          <a:p>
            <a:r>
              <a:rPr lang="en-US" i="1" dirty="0" smtClean="0"/>
              <a:t># CVE IDs</a:t>
            </a:r>
            <a:endParaRPr lang="en-US" i="1" dirty="0"/>
          </a:p>
        </p:txBody>
      </p:sp>
    </p:spTree>
    <p:extLst>
      <p:ext uri="{BB962C8B-B14F-4D97-AF65-F5344CB8AC3E}">
        <p14:creationId xmlns:p14="http://schemas.microsoft.com/office/powerpoint/2010/main" val="22832828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dirty="0" err="1" smtClean="0"/>
              <a:t>Grep</a:t>
            </a:r>
            <a:r>
              <a:rPr lang="en-US" dirty="0" smtClean="0"/>
              <a:t>-and-Gripe 2: Larry </a:t>
            </a:r>
            <a:r>
              <a:rPr lang="en-US" dirty="0" err="1" smtClean="0"/>
              <a:t>Cashdollar</a:t>
            </a:r>
            <a:r>
              <a:rPr lang="en-US" dirty="0" smtClean="0"/>
              <a:t>*</a:t>
            </a:r>
            <a:endParaRPr lang="en-US" dirty="0"/>
          </a:p>
        </p:txBody>
      </p:sp>
      <p:sp>
        <p:nvSpPr>
          <p:cNvPr id="3" name="Content Placeholder 2"/>
          <p:cNvSpPr>
            <a:spLocks noGrp="1"/>
          </p:cNvSpPr>
          <p:nvPr>
            <p:ph idx="1"/>
          </p:nvPr>
        </p:nvSpPr>
        <p:spPr>
          <a:xfrm>
            <a:off x="152400" y="1828800"/>
            <a:ext cx="4343400" cy="4191000"/>
          </a:xfrm>
        </p:spPr>
        <p:txBody>
          <a:bodyPr/>
          <a:lstStyle/>
          <a:p>
            <a:r>
              <a:rPr lang="en-US" dirty="0" err="1" smtClean="0"/>
              <a:t>Grep</a:t>
            </a:r>
            <a:r>
              <a:rPr lang="en-US" dirty="0" smtClean="0"/>
              <a:t>-and-gripe</a:t>
            </a:r>
          </a:p>
          <a:p>
            <a:r>
              <a:rPr lang="en-US" dirty="0" smtClean="0"/>
              <a:t>Old-school symbolic links and context-dependent OS command injection</a:t>
            </a:r>
          </a:p>
          <a:p>
            <a:r>
              <a:rPr lang="en-US" dirty="0" smtClean="0"/>
              <a:t>Those are dead, right?</a:t>
            </a:r>
          </a:p>
          <a:p>
            <a:r>
              <a:rPr lang="en-US" dirty="0" smtClean="0"/>
              <a:t>Enter Ruby Gems</a:t>
            </a:r>
            <a:endParaRPr lang="en-US" dirty="0"/>
          </a:p>
        </p:txBody>
      </p:sp>
      <p:sp>
        <p:nvSpPr>
          <p:cNvPr id="4" name="TextBox 3"/>
          <p:cNvSpPr txBox="1"/>
          <p:nvPr/>
        </p:nvSpPr>
        <p:spPr>
          <a:xfrm>
            <a:off x="2580173" y="838200"/>
            <a:ext cx="3983655" cy="369332"/>
          </a:xfrm>
          <a:prstGeom prst="rect">
            <a:avLst/>
          </a:prstGeom>
          <a:noFill/>
        </p:spPr>
        <p:txBody>
          <a:bodyPr wrap="none" rtlCol="0">
            <a:spAutoFit/>
          </a:bodyPr>
          <a:lstStyle/>
          <a:p>
            <a:r>
              <a:rPr lang="en-US" dirty="0" smtClean="0"/>
              <a:t>* That’s his real last name.  He swears it!</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667042596"/>
              </p:ext>
            </p:extLst>
          </p:nvPr>
        </p:nvGraphicFramePr>
        <p:xfrm>
          <a:off x="4343400" y="1524000"/>
          <a:ext cx="480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876800" y="3163669"/>
            <a:ext cx="1219200" cy="646331"/>
          </a:xfrm>
          <a:prstGeom prst="rect">
            <a:avLst/>
          </a:prstGeom>
          <a:noFill/>
        </p:spPr>
        <p:txBody>
          <a:bodyPr wrap="square" rtlCol="0">
            <a:spAutoFit/>
          </a:bodyPr>
          <a:lstStyle/>
          <a:p>
            <a:r>
              <a:rPr lang="en-US" i="1" dirty="0" smtClean="0"/>
              <a:t># OSVDB IDs</a:t>
            </a:r>
            <a:endParaRPr lang="en-US" i="1" dirty="0"/>
          </a:p>
        </p:txBody>
      </p:sp>
    </p:spTree>
    <p:extLst>
      <p:ext uri="{BB962C8B-B14F-4D97-AF65-F5344CB8AC3E}">
        <p14:creationId xmlns:p14="http://schemas.microsoft.com/office/powerpoint/2010/main" val="8158116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err="1" smtClean="0"/>
              <a:t>Grep</a:t>
            </a:r>
            <a:r>
              <a:rPr lang="en-US" dirty="0" smtClean="0"/>
              <a:t>-and-Gripe 3: Attack of the Clones</a:t>
            </a:r>
            <a:br>
              <a:rPr lang="en-US" dirty="0" smtClean="0"/>
            </a:br>
            <a:r>
              <a:rPr lang="en-US" sz="2700" dirty="0" smtClean="0"/>
              <a:t>(aka, “Why False Positives Suck” or “Measurement Bias”)</a:t>
            </a:r>
            <a:endParaRPr lang="en-US" sz="2700" dirty="0"/>
          </a:p>
        </p:txBody>
      </p:sp>
      <p:grpSp>
        <p:nvGrpSpPr>
          <p:cNvPr id="3" name="Group 5"/>
          <p:cNvGrpSpPr/>
          <p:nvPr/>
        </p:nvGrpSpPr>
        <p:grpSpPr>
          <a:xfrm>
            <a:off x="5306373" y="1942718"/>
            <a:ext cx="2971800" cy="1304330"/>
            <a:chOff x="2438400" y="1981200"/>
            <a:chExt cx="2971800" cy="1304330"/>
          </a:xfrm>
        </p:grpSpPr>
        <p:sp>
          <p:nvSpPr>
            <p:cNvPr id="4" name="TextBox 3"/>
            <p:cNvSpPr txBox="1"/>
            <p:nvPr/>
          </p:nvSpPr>
          <p:spPr>
            <a:xfrm>
              <a:off x="2514600" y="2362200"/>
              <a:ext cx="2895600" cy="923330"/>
            </a:xfrm>
            <a:prstGeom prst="rect">
              <a:avLst/>
            </a:prstGeom>
            <a:solidFill>
              <a:schemeClr val="bg2">
                <a:lumMod val="40000"/>
                <a:lumOff val="60000"/>
              </a:schemeClr>
            </a:solidFill>
            <a:ln>
              <a:solidFill>
                <a:schemeClr val="tx1"/>
              </a:solidFill>
            </a:ln>
          </p:spPr>
          <p:txBody>
            <a:bodyPr wrap="square" rtlCol="0">
              <a:spAutoFit/>
            </a:bodyPr>
            <a:lstStyle/>
            <a:p>
              <a:r>
                <a:rPr lang="en-US" dirty="0" smtClean="0"/>
                <a:t>$language = “</a:t>
              </a:r>
              <a:r>
                <a:rPr lang="en-US" dirty="0" err="1" smtClean="0"/>
                <a:t>english</a:t>
              </a:r>
              <a:r>
                <a:rPr lang="en-US" dirty="0" smtClean="0"/>
                <a:t>”;</a:t>
              </a:r>
            </a:p>
            <a:p>
              <a:r>
                <a:rPr lang="en-US" dirty="0" smtClean="0"/>
                <a:t>…</a:t>
              </a:r>
            </a:p>
            <a:p>
              <a:r>
                <a:rPr lang="en-US" dirty="0" smtClean="0"/>
                <a:t>include(“$language.php”);</a:t>
              </a:r>
              <a:endParaRPr lang="en-US" dirty="0"/>
            </a:p>
          </p:txBody>
        </p:sp>
        <p:sp>
          <p:nvSpPr>
            <p:cNvPr id="5" name="TextBox 4"/>
            <p:cNvSpPr txBox="1"/>
            <p:nvPr/>
          </p:nvSpPr>
          <p:spPr>
            <a:xfrm>
              <a:off x="2438400" y="1981200"/>
              <a:ext cx="909223" cy="369332"/>
            </a:xfrm>
            <a:prstGeom prst="rect">
              <a:avLst/>
            </a:prstGeom>
            <a:noFill/>
          </p:spPr>
          <p:txBody>
            <a:bodyPr wrap="none" rtlCol="0">
              <a:spAutoFit/>
            </a:bodyPr>
            <a:lstStyle/>
            <a:p>
              <a:r>
                <a:rPr lang="en-US" dirty="0" smtClean="0"/>
                <a:t>abc.php</a:t>
              </a:r>
              <a:endParaRPr lang="en-US" dirty="0"/>
            </a:p>
          </p:txBody>
        </p:sp>
      </p:grpSp>
      <p:sp>
        <p:nvSpPr>
          <p:cNvPr id="7" name="TextBox 6"/>
          <p:cNvSpPr txBox="1"/>
          <p:nvPr/>
        </p:nvSpPr>
        <p:spPr>
          <a:xfrm>
            <a:off x="304800" y="4038600"/>
            <a:ext cx="6714156" cy="461665"/>
          </a:xfrm>
          <a:prstGeom prst="rect">
            <a:avLst/>
          </a:prstGeom>
          <a:solidFill>
            <a:schemeClr val="accent2">
              <a:lumMod val="40000"/>
              <a:lumOff val="60000"/>
            </a:schemeClr>
          </a:solidFill>
          <a:ln w="15875">
            <a:solidFill>
              <a:schemeClr val="accent2">
                <a:lumMod val="75000"/>
              </a:schemeClr>
            </a:solidFill>
          </a:ln>
        </p:spPr>
        <p:txBody>
          <a:bodyPr wrap="square" rtlCol="0">
            <a:spAutoFit/>
          </a:bodyPr>
          <a:lstStyle/>
          <a:p>
            <a:r>
              <a:rPr lang="en-US" sz="2400" b="1" dirty="0" smtClean="0"/>
              <a:t>http://example.com/abc.php?language=[RFI]</a:t>
            </a:r>
            <a:endParaRPr lang="en-US" sz="2400" b="1" dirty="0"/>
          </a:p>
        </p:txBody>
      </p:sp>
      <p:sp>
        <p:nvSpPr>
          <p:cNvPr id="8" name="Equal 7"/>
          <p:cNvSpPr/>
          <p:nvPr/>
        </p:nvSpPr>
        <p:spPr>
          <a:xfrm rot="1154364">
            <a:off x="2944521" y="4697119"/>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Left Arrow 8"/>
          <p:cNvSpPr/>
          <p:nvPr/>
        </p:nvSpPr>
        <p:spPr>
          <a:xfrm rot="12098021">
            <a:off x="3821214" y="2189921"/>
            <a:ext cx="1433649"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800" y="1927329"/>
            <a:ext cx="3289120" cy="400110"/>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grep</a:t>
            </a:r>
            <a:r>
              <a:rPr lang="en-US" sz="2000" b="1" dirty="0" smtClean="0">
                <a:latin typeface="Courier New" pitchFamily="49" charset="0"/>
                <a:cs typeface="Courier New" pitchFamily="49" charset="0"/>
              </a:rPr>
              <a:t> “include.*\$”</a:t>
            </a:r>
            <a:endParaRPr lang="en-US" sz="2000" b="1" dirty="0">
              <a:latin typeface="Courier New" pitchFamily="49" charset="0"/>
              <a:cs typeface="Courier New" pitchFamily="49" charset="0"/>
            </a:endParaRPr>
          </a:p>
        </p:txBody>
      </p:sp>
      <p:pic>
        <p:nvPicPr>
          <p:cNvPr id="11" name="Picture 10" descr="fuuuuu.jpg"/>
          <p:cNvPicPr>
            <a:picLocks noChangeAspect="1"/>
          </p:cNvPicPr>
          <p:nvPr/>
        </p:nvPicPr>
        <p:blipFill>
          <a:blip r:embed="rId3" cstate="print"/>
          <a:stretch>
            <a:fillRect/>
          </a:stretch>
        </p:blipFill>
        <p:spPr>
          <a:xfrm>
            <a:off x="6505550" y="4876800"/>
            <a:ext cx="2409850" cy="1835850"/>
          </a:xfrm>
          <a:prstGeom prst="rect">
            <a:avLst/>
          </a:prstGeom>
        </p:spPr>
      </p:pic>
      <p:sp>
        <p:nvSpPr>
          <p:cNvPr id="12" name="Left Arrow 11"/>
          <p:cNvSpPr/>
          <p:nvPr/>
        </p:nvSpPr>
        <p:spPr>
          <a:xfrm rot="20038248">
            <a:off x="3824261" y="3269757"/>
            <a:ext cx="1407337"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86200" y="5410200"/>
            <a:ext cx="1524000" cy="769441"/>
          </a:xfrm>
          <a:prstGeom prst="rect">
            <a:avLst/>
          </a:prstGeom>
          <a:noFill/>
        </p:spPr>
        <p:txBody>
          <a:bodyPr wrap="square" rtlCol="0">
            <a:spAutoFit/>
          </a:bodyPr>
          <a:lstStyle/>
          <a:p>
            <a:r>
              <a:rPr lang="en-US" sz="4400" b="1" dirty="0" smtClean="0"/>
              <a:t>VDBs</a:t>
            </a:r>
            <a:endParaRPr lang="en-US" sz="4400" b="1" dirty="0"/>
          </a:p>
        </p:txBody>
      </p:sp>
      <p:sp>
        <p:nvSpPr>
          <p:cNvPr id="14" name="Left Arrow 13"/>
          <p:cNvSpPr/>
          <p:nvPr/>
        </p:nvSpPr>
        <p:spPr>
          <a:xfrm rot="10800000">
            <a:off x="5410200" y="5638800"/>
            <a:ext cx="806524" cy="3699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6239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err="1" smtClean="0"/>
              <a:t>FFmpeg</a:t>
            </a:r>
            <a:endParaRPr lang="en-US" dirty="0"/>
          </a:p>
        </p:txBody>
      </p:sp>
      <p:sp>
        <p:nvSpPr>
          <p:cNvPr id="3" name="Content Placeholder 2"/>
          <p:cNvSpPr>
            <a:spLocks noGrp="1"/>
          </p:cNvSpPr>
          <p:nvPr>
            <p:ph idx="1"/>
          </p:nvPr>
        </p:nvSpPr>
        <p:spPr>
          <a:xfrm>
            <a:off x="152400" y="1295400"/>
            <a:ext cx="3886200" cy="3352800"/>
          </a:xfrm>
        </p:spPr>
        <p:txBody>
          <a:bodyPr>
            <a:normAutofit/>
          </a:bodyPr>
          <a:lstStyle/>
          <a:p>
            <a:r>
              <a:rPr lang="en-US" dirty="0" smtClean="0"/>
              <a:t>Number of </a:t>
            </a:r>
            <a:r>
              <a:rPr lang="en-US" dirty="0" err="1" smtClean="0"/>
              <a:t>vulns</a:t>
            </a:r>
            <a:r>
              <a:rPr lang="en-US" dirty="0" smtClean="0"/>
              <a:t> skyrocketed recently</a:t>
            </a:r>
          </a:p>
          <a:p>
            <a:r>
              <a:rPr lang="en-US" dirty="0" smtClean="0"/>
              <a:t>Maybe because of who was looking at it?</a:t>
            </a:r>
          </a:p>
        </p:txBody>
      </p:sp>
      <p:graphicFrame>
        <p:nvGraphicFramePr>
          <p:cNvPr id="4" name="Chart 3"/>
          <p:cNvGraphicFramePr>
            <a:graphicFrameLocks/>
          </p:cNvGraphicFramePr>
          <p:nvPr>
            <p:extLst>
              <p:ext uri="{D42A27DB-BD31-4B8C-83A1-F6EECF244321}">
                <p14:modId xmlns:p14="http://schemas.microsoft.com/office/powerpoint/2010/main" val="821327866"/>
              </p:ext>
            </p:extLst>
          </p:nvPr>
        </p:nvGraphicFramePr>
        <p:xfrm>
          <a:off x="3886200" y="1219200"/>
          <a:ext cx="52578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381000" y="5029200"/>
            <a:ext cx="3352800" cy="1323439"/>
          </a:xfrm>
          <a:prstGeom prst="rect">
            <a:avLst/>
          </a:prstGeom>
          <a:solidFill>
            <a:schemeClr val="bg1"/>
          </a:solidFill>
        </p:spPr>
        <p:txBody>
          <a:bodyPr wrap="square">
            <a:spAutoFit/>
          </a:bodyPr>
          <a:lstStyle/>
          <a:p>
            <a:r>
              <a:rPr lang="en-US" sz="2000" dirty="0" smtClean="0"/>
              <a:t>In 2012, </a:t>
            </a:r>
            <a:r>
              <a:rPr lang="en-US" sz="2000" dirty="0" err="1" smtClean="0"/>
              <a:t>FFmpeg</a:t>
            </a:r>
            <a:r>
              <a:rPr lang="en-US" sz="2000" dirty="0" smtClean="0"/>
              <a:t> is listed as the #5 vendor with 6% of “</a:t>
            </a:r>
            <a:r>
              <a:rPr lang="en-US" sz="2000" i="1" dirty="0" smtClean="0"/>
              <a:t>highly critical, easy to exploit vulnerabilities</a:t>
            </a:r>
            <a:r>
              <a:rPr lang="en-US" sz="2000" dirty="0" smtClean="0"/>
              <a:t>” (NSS Labs)</a:t>
            </a:r>
            <a:endParaRPr lang="en-US" sz="2000" dirty="0"/>
          </a:p>
        </p:txBody>
      </p:sp>
      <p:sp>
        <p:nvSpPr>
          <p:cNvPr id="6" name="TextBox 5"/>
          <p:cNvSpPr txBox="1"/>
          <p:nvPr/>
        </p:nvSpPr>
        <p:spPr>
          <a:xfrm>
            <a:off x="4343400" y="2971800"/>
            <a:ext cx="1351652" cy="369332"/>
          </a:xfrm>
          <a:prstGeom prst="rect">
            <a:avLst/>
          </a:prstGeom>
          <a:noFill/>
        </p:spPr>
        <p:txBody>
          <a:bodyPr wrap="none" rtlCol="0">
            <a:spAutoFit/>
          </a:bodyPr>
          <a:lstStyle/>
          <a:p>
            <a:r>
              <a:rPr lang="en-US" i="1" dirty="0" smtClean="0"/>
              <a:t># OSVDB IDs</a:t>
            </a:r>
            <a:endParaRPr lang="en-US" i="1" dirty="0"/>
          </a:p>
        </p:txBody>
      </p:sp>
    </p:spTree>
    <p:extLst>
      <p:ext uri="{BB962C8B-B14F-4D97-AF65-F5344CB8AC3E}">
        <p14:creationId xmlns:p14="http://schemas.microsoft.com/office/powerpoint/2010/main" val="999906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Why do </a:t>
            </a:r>
            <a:r>
              <a:rPr lang="en-US" dirty="0" err="1" smtClean="0"/>
              <a:t>vuln</a:t>
            </a:r>
            <a:r>
              <a:rPr lang="en-US" dirty="0" smtClean="0"/>
              <a:t> stats matter?</a:t>
            </a:r>
            <a:endParaRPr lang="en-US" dirty="0"/>
          </a:p>
        </p:txBody>
      </p:sp>
      <p:sp>
        <p:nvSpPr>
          <p:cNvPr id="3" name="Content Placeholder 2"/>
          <p:cNvSpPr txBox="1">
            <a:spLocks/>
          </p:cNvSpPr>
          <p:nvPr/>
        </p:nvSpPr>
        <p:spPr>
          <a:xfrm>
            <a:off x="228600" y="914401"/>
            <a:ext cx="8686800" cy="4267200"/>
          </a:xfrm>
          <a:prstGeom prst="rect">
            <a:avLst/>
          </a:prstGeom>
        </p:spPr>
        <p:txBody>
          <a:bodyPr/>
          <a:lstStyle/>
          <a:p>
            <a:pPr marL="342900" lvl="0" indent="-342900">
              <a:spcBef>
                <a:spcPct val="20000"/>
              </a:spcBef>
              <a:buFont typeface="Arial" pitchFamily="34" charset="0"/>
              <a:buChar char="•"/>
            </a:pPr>
            <a:r>
              <a:rPr lang="en-US" sz="3200" dirty="0" smtClean="0"/>
              <a:t>Favorite talking point for media whores</a:t>
            </a:r>
          </a:p>
          <a:p>
            <a:pPr marL="342900" lvl="0" indent="-342900">
              <a:spcBef>
                <a:spcPct val="20000"/>
              </a:spcBef>
              <a:buFont typeface="Arial" pitchFamily="34" charset="0"/>
              <a:buChar char="•"/>
            </a:pPr>
            <a:r>
              <a:rPr lang="en-US" sz="3200" dirty="0" smtClean="0"/>
              <a:t>Are used to make faulty comparisons about “security” (services, products, vendors)</a:t>
            </a:r>
          </a:p>
          <a:p>
            <a:pPr marL="342900" lvl="0" indent="-342900">
              <a:spcBef>
                <a:spcPct val="20000"/>
              </a:spcBef>
              <a:buFont typeface="Arial" pitchFamily="34" charset="0"/>
              <a:buChar char="•"/>
            </a:pPr>
            <a:r>
              <a:rPr lang="en-US" sz="3200" dirty="0" smtClean="0"/>
              <a:t>Security industry is about integrity. If our stats have none, where are we?</a:t>
            </a:r>
          </a:p>
          <a:p>
            <a:pPr marL="342900" lvl="0" indent="-342900">
              <a:spcBef>
                <a:spcPct val="20000"/>
              </a:spcBef>
              <a:buFont typeface="Arial" pitchFamily="34" charset="0"/>
              <a:buChar char="•"/>
            </a:pPr>
            <a:r>
              <a:rPr lang="en-US" sz="3200" dirty="0" smtClean="0"/>
              <a:t>How can we </a:t>
            </a:r>
            <a:r>
              <a:rPr lang="en-US" sz="3200" u="sng" dirty="0" smtClean="0"/>
              <a:t>really</a:t>
            </a:r>
            <a:r>
              <a:rPr lang="en-US" sz="3200" dirty="0" smtClean="0"/>
              <a:t> tell if we’re making progress?</a:t>
            </a:r>
          </a:p>
          <a:p>
            <a:pPr marL="342900" indent="-342900">
              <a:spcBef>
                <a:spcPct val="20000"/>
              </a:spcBef>
              <a:buFont typeface="Arial" pitchFamily="34" charset="0"/>
              <a:buChar char="•"/>
            </a:pPr>
            <a:r>
              <a:rPr lang="en-US" sz="3200" dirty="0" smtClean="0"/>
              <a:t>At least people don’t make security decisions or shape their world view based on vulnerability statistics!            *sob* *drink* *curse*</a:t>
            </a:r>
          </a:p>
          <a:p>
            <a:pPr marL="342900" lvl="0" indent="-342900">
              <a:spcBef>
                <a:spcPct val="20000"/>
              </a:spcBef>
              <a:buFont typeface="Arial" pitchFamily="34" charset="0"/>
              <a:buChar char="•"/>
            </a:pPr>
            <a:endParaRPr lang="en-US" sz="3200" dirty="0" smtClean="0"/>
          </a:p>
          <a:p>
            <a:pPr marL="342900" lvl="0" indent="-342900">
              <a:spcBef>
                <a:spcPct val="20000"/>
              </a:spcBef>
              <a:buFont typeface="Arial" pitchFamily="34" charset="0"/>
              <a:buChar char="•"/>
            </a:pPr>
            <a:endParaRPr lang="en-US" sz="32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t>Researcher Attrition Bias: ZDI</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1219200"/>
            <a:ext cx="5543553" cy="2057400"/>
          </a:xfrm>
          <a:prstGeom prst="rect">
            <a:avLst/>
          </a:prstGeom>
        </p:spPr>
      </p:pic>
      <p:cxnSp>
        <p:nvCxnSpPr>
          <p:cNvPr id="7" name="Straight Arrow Connector 6"/>
          <p:cNvCxnSpPr/>
          <p:nvPr/>
        </p:nvCxnSpPr>
        <p:spPr>
          <a:xfrm>
            <a:off x="5105400" y="3276600"/>
            <a:ext cx="0" cy="1600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19800" y="5029200"/>
            <a:ext cx="630301" cy="769441"/>
          </a:xfrm>
          <a:prstGeom prst="rect">
            <a:avLst/>
          </a:prstGeom>
          <a:noFill/>
        </p:spPr>
        <p:txBody>
          <a:bodyPr wrap="none" rtlCol="0">
            <a:spAutoFit/>
          </a:bodyPr>
          <a:lstStyle/>
          <a:p>
            <a:r>
              <a:rPr lang="en-US" sz="4400" b="1" dirty="0" smtClean="0">
                <a:solidFill>
                  <a:srgbClr val="C00000"/>
                </a:solidFill>
              </a:rPr>
              <a:t>?!</a:t>
            </a:r>
            <a:endParaRPr lang="en-US" sz="4400" b="1" dirty="0">
              <a:solidFill>
                <a:srgbClr val="C00000"/>
              </a:solidFill>
            </a:endParaRPr>
          </a:p>
        </p:txBody>
      </p:sp>
      <p:graphicFrame>
        <p:nvGraphicFramePr>
          <p:cNvPr id="13" name="Chart 12"/>
          <p:cNvGraphicFramePr>
            <a:graphicFrameLocks/>
          </p:cNvGraphicFramePr>
          <p:nvPr>
            <p:extLst>
              <p:ext uri="{D42A27DB-BD31-4B8C-83A1-F6EECF244321}">
                <p14:modId xmlns:p14="http://schemas.microsoft.com/office/powerpoint/2010/main" val="3069143092"/>
              </p:ext>
            </p:extLst>
          </p:nvPr>
        </p:nvGraphicFramePr>
        <p:xfrm>
          <a:off x="1028700" y="3581400"/>
          <a:ext cx="7086600" cy="3140529"/>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228600" y="1219200"/>
            <a:ext cx="3124200" cy="1815882"/>
          </a:xfrm>
          <a:prstGeom prst="rect">
            <a:avLst/>
          </a:prstGeom>
          <a:solidFill>
            <a:schemeClr val="bg1"/>
          </a:solidFill>
        </p:spPr>
        <p:txBody>
          <a:bodyPr wrap="square">
            <a:spAutoFit/>
          </a:bodyPr>
          <a:lstStyle/>
          <a:p>
            <a:r>
              <a:rPr lang="en-US" sz="1600" dirty="0"/>
              <a:t>“VCP and ZDI reversed their five year long rise with a reduction of more than 50% of vulnerability disclosures in 2012… [this] </a:t>
            </a:r>
            <a:r>
              <a:rPr lang="en-US" sz="1600" u="sng" dirty="0"/>
              <a:t>correlates with reports</a:t>
            </a:r>
            <a:r>
              <a:rPr lang="en-US" sz="1600" dirty="0"/>
              <a:t> of the vulnerability and exploit market rapidly expanding” – NSS Labs</a:t>
            </a:r>
          </a:p>
        </p:txBody>
      </p:sp>
    </p:spTree>
    <p:extLst>
      <p:ext uri="{BB962C8B-B14F-4D97-AF65-F5344CB8AC3E}">
        <p14:creationId xmlns:p14="http://schemas.microsoft.com/office/powerpoint/2010/main" val="28927497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The Luigi </a:t>
            </a:r>
            <a:r>
              <a:rPr lang="en-US" dirty="0" err="1" smtClean="0"/>
              <a:t>Lossage</a:t>
            </a:r>
            <a:r>
              <a:rPr lang="en-US" dirty="0" smtClean="0"/>
              <a:t>:</a:t>
            </a:r>
            <a:br>
              <a:rPr lang="en-US" dirty="0" smtClean="0"/>
            </a:br>
            <a:r>
              <a:rPr lang="en-US" dirty="0" smtClean="0"/>
              <a:t>Selection &amp; Publication Bias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600200"/>
            <a:ext cx="3505200" cy="4673600"/>
          </a:xfrm>
          <a:prstGeom prst="rect">
            <a:avLst/>
          </a:prstGeom>
        </p:spPr>
      </p:pic>
      <p:sp>
        <p:nvSpPr>
          <p:cNvPr id="7" name="TextBox 6"/>
          <p:cNvSpPr txBox="1"/>
          <p:nvPr/>
        </p:nvSpPr>
        <p:spPr>
          <a:xfrm>
            <a:off x="6629400" y="5334000"/>
            <a:ext cx="785792" cy="461665"/>
          </a:xfrm>
          <a:prstGeom prst="rect">
            <a:avLst/>
          </a:prstGeom>
          <a:solidFill>
            <a:schemeClr val="bg1"/>
          </a:solidFill>
        </p:spPr>
        <p:txBody>
          <a:bodyPr wrap="none" rtlCol="0">
            <a:spAutoFit/>
          </a:bodyPr>
          <a:lstStyle/>
          <a:p>
            <a:pPr algn="ctr"/>
            <a:r>
              <a:rPr lang="en-US" sz="1200" i="1" dirty="0" err="1" smtClean="0"/>
              <a:t>ReVuln</a:t>
            </a:r>
            <a:endParaRPr lang="en-US" sz="1200" i="1" dirty="0" smtClean="0"/>
          </a:p>
          <a:p>
            <a:pPr algn="ctr"/>
            <a:r>
              <a:rPr lang="en-US" sz="1200" i="1" dirty="0" smtClean="0"/>
              <a:t>Launched</a:t>
            </a:r>
            <a:endParaRPr lang="en-US" sz="1200" i="1" dirty="0"/>
          </a:p>
        </p:txBody>
      </p:sp>
      <p:sp>
        <p:nvSpPr>
          <p:cNvPr id="8" name="TextBox 7"/>
          <p:cNvSpPr txBox="1"/>
          <p:nvPr/>
        </p:nvSpPr>
        <p:spPr>
          <a:xfrm>
            <a:off x="4038600" y="6096000"/>
            <a:ext cx="4876800" cy="400110"/>
          </a:xfrm>
          <a:prstGeom prst="rect">
            <a:avLst/>
          </a:prstGeom>
          <a:noFill/>
        </p:spPr>
        <p:txBody>
          <a:bodyPr wrap="square" rtlCol="0">
            <a:spAutoFit/>
          </a:bodyPr>
          <a:lstStyle/>
          <a:p>
            <a:r>
              <a:rPr lang="en-US" sz="2000" dirty="0" smtClean="0"/>
              <a:t>* 2011 Luigi stats may be higher than shown.</a:t>
            </a:r>
            <a:endParaRPr lang="en-US" sz="2000" dirty="0"/>
          </a:p>
        </p:txBody>
      </p:sp>
      <p:graphicFrame>
        <p:nvGraphicFramePr>
          <p:cNvPr id="9" name="Chart 8"/>
          <p:cNvGraphicFramePr>
            <a:graphicFrameLocks/>
          </p:cNvGraphicFramePr>
          <p:nvPr>
            <p:extLst>
              <p:ext uri="{D42A27DB-BD31-4B8C-83A1-F6EECF244321}">
                <p14:modId xmlns:p14="http://schemas.microsoft.com/office/powerpoint/2010/main" val="97134830"/>
              </p:ext>
            </p:extLst>
          </p:nvPr>
        </p:nvGraphicFramePr>
        <p:xfrm>
          <a:off x="4343400" y="1600200"/>
          <a:ext cx="4572000" cy="3733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80318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dirty="0" smtClean="0"/>
              <a:t>Abstraction (</a:t>
            </a:r>
            <a:r>
              <a:rPr lang="en-US" dirty="0" err="1" smtClean="0"/>
              <a:t>a.k.a</a:t>
            </a:r>
            <a:r>
              <a:rPr lang="en-US" dirty="0" smtClean="0"/>
              <a:t> </a:t>
            </a:r>
            <a:r>
              <a:rPr lang="en-US" dirty="0" err="1" smtClean="0"/>
              <a:t>MustLive</a:t>
            </a:r>
            <a:r>
              <a:rPr lang="en-US" dirty="0" smtClean="0"/>
              <a:t> Mess)</a:t>
            </a:r>
            <a:endParaRPr lang="en-US" dirty="0"/>
          </a:p>
        </p:txBody>
      </p:sp>
      <p:sp>
        <p:nvSpPr>
          <p:cNvPr id="3" name="Content Placeholder 2"/>
          <p:cNvSpPr txBox="1">
            <a:spLocks/>
          </p:cNvSpPr>
          <p:nvPr/>
        </p:nvSpPr>
        <p:spPr>
          <a:xfrm>
            <a:off x="0" y="1066800"/>
            <a:ext cx="4724400" cy="4953000"/>
          </a:xfrm>
          <a:prstGeom prst="rect">
            <a:avLst/>
          </a:prstGeom>
        </p:spPr>
        <p:txBody>
          <a:bodyPr/>
          <a:lstStyle/>
          <a:p>
            <a:pPr marL="342900" lvl="0" indent="-342900">
              <a:spcBef>
                <a:spcPct val="20000"/>
              </a:spcBef>
              <a:buFont typeface="Arial" pitchFamily="34" charset="0"/>
              <a:buChar char="•"/>
            </a:pPr>
            <a:r>
              <a:rPr lang="en-US" sz="3200" dirty="0" smtClean="0"/>
              <a:t>Finds one vulnerability, then over time does an advisory for each software he finds that bundles it.</a:t>
            </a:r>
          </a:p>
          <a:p>
            <a:pPr marL="342900" lvl="0" indent="-342900">
              <a:spcBef>
                <a:spcPct val="20000"/>
              </a:spcBef>
              <a:buFont typeface="Arial" pitchFamily="34" charset="0"/>
              <a:buChar char="•"/>
            </a:pPr>
            <a:r>
              <a:rPr lang="en-US" sz="3200" dirty="0" smtClean="0"/>
              <a:t>How do you count it? Some VDBs abstract per software! Some add based on root-cause.</a:t>
            </a:r>
          </a:p>
        </p:txBody>
      </p:sp>
      <p:sp>
        <p:nvSpPr>
          <p:cNvPr id="4" name="Content Placeholder 2"/>
          <p:cNvSpPr txBox="1">
            <a:spLocks/>
          </p:cNvSpPr>
          <p:nvPr/>
        </p:nvSpPr>
        <p:spPr>
          <a:xfrm>
            <a:off x="0" y="6172200"/>
            <a:ext cx="9144000" cy="685800"/>
          </a:xfrm>
          <a:prstGeom prst="rect">
            <a:avLst/>
          </a:prstGeom>
        </p:spPr>
        <p:txBody>
          <a:bodyPr/>
          <a:lstStyle/>
          <a:p>
            <a:pPr marL="342900" lvl="0" indent="-342900">
              <a:spcBef>
                <a:spcPct val="20000"/>
              </a:spcBef>
              <a:buFont typeface="Arial" pitchFamily="34" charset="0"/>
              <a:buChar char="•"/>
            </a:pPr>
            <a:r>
              <a:rPr lang="en-US" sz="3200" dirty="0" err="1" smtClean="0"/>
              <a:t>ZeroClipboard</a:t>
            </a:r>
            <a:r>
              <a:rPr lang="en-US" sz="3200" dirty="0" smtClean="0"/>
              <a:t> zeroclipboard.swf id Parameter XSS</a:t>
            </a:r>
          </a:p>
        </p:txBody>
      </p:sp>
      <p:pic>
        <p:nvPicPr>
          <p:cNvPr id="5" name="Picture 4" descr="zeroclipboard.png"/>
          <p:cNvPicPr>
            <a:picLocks noChangeAspect="1"/>
          </p:cNvPicPr>
          <p:nvPr/>
        </p:nvPicPr>
        <p:blipFill>
          <a:blip r:embed="rId3" cstate="print"/>
          <a:stretch>
            <a:fillRect/>
          </a:stretch>
        </p:blipFill>
        <p:spPr>
          <a:xfrm>
            <a:off x="5105400" y="914400"/>
            <a:ext cx="3429000" cy="5181600"/>
          </a:xfrm>
          <a:prstGeom prst="rect">
            <a:avLst/>
          </a:prstGeom>
        </p:spPr>
      </p:pic>
    </p:spTree>
    <p:extLst>
      <p:ext uri="{BB962C8B-B14F-4D97-AF65-F5344CB8AC3E}">
        <p14:creationId xmlns:p14="http://schemas.microsoft.com/office/powerpoint/2010/main" val="28292815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dirty="0" err="1" smtClean="0"/>
              <a:t>Fuzzmarking</a:t>
            </a:r>
            <a:r>
              <a:rPr lang="en-US" dirty="0" smtClean="0"/>
              <a:t> – Generating Good Data</a:t>
            </a:r>
            <a:endParaRPr lang="en-US" dirty="0"/>
          </a:p>
        </p:txBody>
      </p:sp>
      <p:sp>
        <p:nvSpPr>
          <p:cNvPr id="3" name="Content Placeholder 2"/>
          <p:cNvSpPr>
            <a:spLocks noGrp="1"/>
          </p:cNvSpPr>
          <p:nvPr>
            <p:ph idx="1"/>
          </p:nvPr>
        </p:nvSpPr>
        <p:spPr>
          <a:xfrm>
            <a:off x="152400" y="914400"/>
            <a:ext cx="8763000" cy="5715000"/>
          </a:xfrm>
        </p:spPr>
        <p:txBody>
          <a:bodyPr>
            <a:normAutofit lnSpcReduction="10000"/>
          </a:bodyPr>
          <a:lstStyle/>
          <a:p>
            <a:r>
              <a:rPr lang="en-US" dirty="0" err="1" smtClean="0"/>
              <a:t>Kaminsky</a:t>
            </a:r>
            <a:r>
              <a:rPr lang="en-US" dirty="0"/>
              <a:t>, </a:t>
            </a:r>
            <a:r>
              <a:rPr lang="en-US" dirty="0" err="1"/>
              <a:t>Cecchetti</a:t>
            </a:r>
            <a:r>
              <a:rPr lang="en-US" dirty="0"/>
              <a:t>, </a:t>
            </a:r>
            <a:r>
              <a:rPr lang="en-US" dirty="0" err="1" smtClean="0"/>
              <a:t>Eddington</a:t>
            </a:r>
            <a:r>
              <a:rPr lang="en-US" dirty="0" smtClean="0"/>
              <a:t> (2011)</a:t>
            </a:r>
            <a:endParaRPr lang="en-US" dirty="0"/>
          </a:p>
          <a:p>
            <a:r>
              <a:rPr lang="en-US" dirty="0" smtClean="0"/>
              <a:t>Used </a:t>
            </a:r>
            <a:r>
              <a:rPr lang="en-US" dirty="0"/>
              <a:t>the same </a:t>
            </a:r>
            <a:r>
              <a:rPr lang="en-US" dirty="0" err="1"/>
              <a:t>fuzzer</a:t>
            </a:r>
            <a:r>
              <a:rPr lang="en-US" dirty="0"/>
              <a:t> against Windows Office </a:t>
            </a:r>
            <a:r>
              <a:rPr lang="en-US" dirty="0" smtClean="0"/>
              <a:t>/ </a:t>
            </a:r>
            <a:r>
              <a:rPr lang="en-US" dirty="0" err="1" smtClean="0"/>
              <a:t>OpenOffice</a:t>
            </a:r>
            <a:r>
              <a:rPr lang="en-US" dirty="0" smtClean="0"/>
              <a:t>, and PDF viewers for software from 2003</a:t>
            </a:r>
            <a:r>
              <a:rPr lang="en-US" dirty="0"/>
              <a:t>, 2007, </a:t>
            </a:r>
            <a:r>
              <a:rPr lang="en-US" dirty="0" smtClean="0"/>
              <a:t>2010</a:t>
            </a:r>
          </a:p>
          <a:p>
            <a:r>
              <a:rPr lang="en-US" dirty="0" smtClean="0"/>
              <a:t>Minimized bias:</a:t>
            </a:r>
          </a:p>
          <a:p>
            <a:pPr lvl="1"/>
            <a:r>
              <a:rPr lang="en-US" dirty="0" smtClean="0"/>
              <a:t>Selection bias: used same environments and time frames</a:t>
            </a:r>
          </a:p>
          <a:p>
            <a:pPr lvl="1"/>
            <a:r>
              <a:rPr lang="en-US" dirty="0" smtClean="0"/>
              <a:t>Measurement bias: use same tools, normalize counting unique crashes using !exploitable</a:t>
            </a:r>
            <a:endParaRPr lang="en-US" dirty="0"/>
          </a:p>
          <a:p>
            <a:pPr lvl="1"/>
            <a:r>
              <a:rPr lang="en-US" dirty="0" smtClean="0"/>
              <a:t>Abstraction bias: use results from same tools</a:t>
            </a:r>
          </a:p>
          <a:p>
            <a:pPr lvl="1"/>
            <a:r>
              <a:rPr lang="en-US" dirty="0" smtClean="0"/>
              <a:t>Publication bias: raw data provided?</a:t>
            </a:r>
          </a:p>
          <a:p>
            <a:r>
              <a:rPr lang="en-US" dirty="0" smtClean="0"/>
              <a:t>Methodology shared: Yes!</a:t>
            </a:r>
          </a:p>
        </p:txBody>
      </p:sp>
    </p:spTree>
    <p:extLst>
      <p:ext uri="{BB962C8B-B14F-4D97-AF65-F5344CB8AC3E}">
        <p14:creationId xmlns:p14="http://schemas.microsoft.com/office/powerpoint/2010/main" val="11017990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(Honey)Vendor Bias</a:t>
            </a:r>
            <a:endParaRPr lang="en-US" dirty="0"/>
          </a:p>
        </p:txBody>
      </p:sp>
      <p:pic>
        <p:nvPicPr>
          <p:cNvPr id="3" name="Picture 2" descr="honey-badger-poster.jpg"/>
          <p:cNvPicPr>
            <a:picLocks noChangeAspect="1"/>
          </p:cNvPicPr>
          <p:nvPr/>
        </p:nvPicPr>
        <p:blipFill>
          <a:blip r:embed="rId3" cstate="print"/>
          <a:stretch>
            <a:fillRect/>
          </a:stretch>
        </p:blipFill>
        <p:spPr>
          <a:xfrm>
            <a:off x="1752600" y="914400"/>
            <a:ext cx="5638800" cy="5630111"/>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3657600" cy="838200"/>
          </a:xfrm>
        </p:spPr>
        <p:txBody>
          <a:bodyPr/>
          <a:lstStyle/>
          <a:p>
            <a:r>
              <a:rPr lang="en-US" dirty="0" smtClean="0"/>
              <a:t>Vendor Bias</a:t>
            </a:r>
            <a:endParaRPr lang="en-US" dirty="0"/>
          </a:p>
        </p:txBody>
      </p:sp>
      <p:sp>
        <p:nvSpPr>
          <p:cNvPr id="3" name="Content Placeholder 2"/>
          <p:cNvSpPr txBox="1">
            <a:spLocks/>
          </p:cNvSpPr>
          <p:nvPr/>
        </p:nvSpPr>
        <p:spPr>
          <a:xfrm>
            <a:off x="0" y="2209800"/>
            <a:ext cx="9144000" cy="4343400"/>
          </a:xfrm>
          <a:prstGeom prst="rect">
            <a:avLst/>
          </a:prstGeom>
        </p:spPr>
        <p:txBody>
          <a:bodyPr/>
          <a:lstStyle/>
          <a:p>
            <a:pPr marL="342900" lvl="0" indent="-342900">
              <a:spcBef>
                <a:spcPct val="20000"/>
              </a:spcBef>
              <a:buFont typeface="Arial" pitchFamily="34" charset="0"/>
              <a:buChar char="•"/>
            </a:pPr>
            <a:r>
              <a:rPr lang="en-US" sz="2800" dirty="0" smtClean="0"/>
              <a:t>Vendor advisories vary greatly:</a:t>
            </a:r>
          </a:p>
          <a:p>
            <a:pPr marL="800100" lvl="1" indent="-342900">
              <a:spcBef>
                <a:spcPct val="20000"/>
              </a:spcBef>
              <a:buFont typeface="Arial" pitchFamily="34" charset="0"/>
              <a:buChar char="•"/>
            </a:pPr>
            <a:r>
              <a:rPr lang="en-US" sz="2800" dirty="0" smtClean="0"/>
              <a:t>Customers-only or public?</a:t>
            </a:r>
          </a:p>
          <a:p>
            <a:pPr marL="800100" lvl="1" indent="-342900">
              <a:spcBef>
                <a:spcPct val="20000"/>
              </a:spcBef>
              <a:buFont typeface="Arial" pitchFamily="34" charset="0"/>
              <a:buChar char="•"/>
            </a:pPr>
            <a:r>
              <a:rPr lang="en-US" sz="2800" dirty="0" smtClean="0"/>
              <a:t>Vulnerability </a:t>
            </a:r>
            <a:r>
              <a:rPr lang="en-US" sz="2800" dirty="0" err="1" smtClean="0"/>
              <a:t>vs</a:t>
            </a:r>
            <a:r>
              <a:rPr lang="en-US" sz="2800" dirty="0" smtClean="0"/>
              <a:t> Stability </a:t>
            </a:r>
            <a:r>
              <a:rPr lang="en-US" sz="2800" dirty="0" err="1" smtClean="0"/>
              <a:t>vs</a:t>
            </a:r>
            <a:r>
              <a:rPr lang="en-US" sz="2800" dirty="0" smtClean="0"/>
              <a:t> Hardening?</a:t>
            </a:r>
          </a:p>
          <a:p>
            <a:pPr marL="800100" lvl="1" indent="-342900">
              <a:spcBef>
                <a:spcPct val="20000"/>
              </a:spcBef>
              <a:buFont typeface="Arial" pitchFamily="34" charset="0"/>
              <a:buChar char="•"/>
            </a:pPr>
            <a:r>
              <a:rPr lang="en-US" sz="2800" dirty="0" smtClean="0"/>
              <a:t>Vulnerability details or vagueness? </a:t>
            </a:r>
          </a:p>
          <a:p>
            <a:pPr marL="1257300" lvl="2" indent="-342900">
              <a:spcBef>
                <a:spcPct val="20000"/>
              </a:spcBef>
              <a:buFont typeface="Arial" pitchFamily="34" charset="0"/>
              <a:buChar char="•"/>
            </a:pPr>
            <a:r>
              <a:rPr lang="en-US" sz="2800" dirty="0" smtClean="0"/>
              <a:t>Oracle/HP - CVSS only essentially!</a:t>
            </a:r>
          </a:p>
          <a:p>
            <a:pPr marL="1257300" lvl="2" indent="-342900">
              <a:spcBef>
                <a:spcPct val="20000"/>
              </a:spcBef>
              <a:buFont typeface="Arial" pitchFamily="34" charset="0"/>
              <a:buChar char="•"/>
            </a:pPr>
            <a:r>
              <a:rPr lang="en-US" sz="2800" dirty="0" smtClean="0"/>
              <a:t>Microsoft - in the middle with "memory corruption“</a:t>
            </a:r>
          </a:p>
          <a:p>
            <a:pPr marL="1257300" lvl="2" indent="-342900">
              <a:spcBef>
                <a:spcPct val="20000"/>
              </a:spcBef>
              <a:buFont typeface="Arial" pitchFamily="34" charset="0"/>
              <a:buChar char="•"/>
            </a:pPr>
            <a:r>
              <a:rPr lang="en-US" sz="2800" dirty="0" smtClean="0"/>
              <a:t>Red Hat – </a:t>
            </a:r>
            <a:r>
              <a:rPr lang="en-US" sz="2800" dirty="0" err="1" smtClean="0"/>
              <a:t>Vuln</a:t>
            </a:r>
            <a:r>
              <a:rPr lang="en-US" sz="2800" dirty="0" smtClean="0"/>
              <a:t> types, access to most bug reports</a:t>
            </a:r>
          </a:p>
          <a:p>
            <a:pPr marL="1257300" lvl="2" indent="-342900">
              <a:spcBef>
                <a:spcPct val="20000"/>
              </a:spcBef>
              <a:buFont typeface="Arial" pitchFamily="34" charset="0"/>
              <a:buChar char="•"/>
            </a:pPr>
            <a:r>
              <a:rPr lang="en-US" sz="2800" dirty="0" smtClean="0"/>
              <a:t>Linux Kernel - </a:t>
            </a:r>
            <a:r>
              <a:rPr lang="en-US" sz="2800" dirty="0" err="1" smtClean="0"/>
              <a:t>diffs</a:t>
            </a:r>
            <a:r>
              <a:rPr lang="en-US" sz="2800" dirty="0" smtClean="0"/>
              <a:t> (undiagnosed </a:t>
            </a:r>
            <a:r>
              <a:rPr lang="en-US" sz="2800" dirty="0" err="1" smtClean="0"/>
              <a:t>vuln</a:t>
            </a:r>
            <a:r>
              <a:rPr lang="en-US" sz="2800" dirty="0" smtClean="0"/>
              <a:t> types/vectors)</a:t>
            </a:r>
          </a:p>
        </p:txBody>
      </p:sp>
      <p:pic>
        <p:nvPicPr>
          <p:cNvPr id="4" name="Picture 3" descr="smug-dog.jpg"/>
          <p:cNvPicPr>
            <a:picLocks noChangeAspect="1"/>
          </p:cNvPicPr>
          <p:nvPr/>
        </p:nvPicPr>
        <p:blipFill>
          <a:blip r:embed="rId3" cstate="print"/>
          <a:stretch>
            <a:fillRect/>
          </a:stretch>
        </p:blipFill>
        <p:spPr>
          <a:xfrm>
            <a:off x="5334000" y="152400"/>
            <a:ext cx="3590925" cy="297180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Vendor Publication Bias</a:t>
            </a:r>
            <a:endParaRPr lang="en-US" dirty="0"/>
          </a:p>
        </p:txBody>
      </p:sp>
      <p:sp>
        <p:nvSpPr>
          <p:cNvPr id="3" name="Content Placeholder 2"/>
          <p:cNvSpPr>
            <a:spLocks noGrp="1"/>
          </p:cNvSpPr>
          <p:nvPr>
            <p:ph idx="1"/>
          </p:nvPr>
        </p:nvSpPr>
        <p:spPr>
          <a:xfrm>
            <a:off x="228600" y="914401"/>
            <a:ext cx="8686800" cy="3962400"/>
          </a:xfrm>
        </p:spPr>
        <p:txBody>
          <a:bodyPr/>
          <a:lstStyle/>
          <a:p>
            <a:r>
              <a:rPr lang="en-US" dirty="0" smtClean="0"/>
              <a:t>No public access to vulnerability advisories</a:t>
            </a:r>
          </a:p>
          <a:p>
            <a:pPr lvl="1"/>
            <a:r>
              <a:rPr lang="en-US" dirty="0" smtClean="0"/>
              <a:t>E.g., </a:t>
            </a:r>
            <a:r>
              <a:rPr lang="en-US" dirty="0" smtClean="0"/>
              <a:t>SAP, Juniper </a:t>
            </a:r>
            <a:r>
              <a:rPr lang="en-US" dirty="0" smtClean="0"/>
              <a:t>(until mid-2013), Google (no real “advisories” for most products)</a:t>
            </a:r>
          </a:p>
          <a:p>
            <a:r>
              <a:rPr lang="en-US" dirty="0" smtClean="0"/>
              <a:t>Not reporting self-discovered vulnerabilities</a:t>
            </a:r>
          </a:p>
          <a:p>
            <a:pPr lvl="1"/>
            <a:r>
              <a:rPr lang="en-US" dirty="0" smtClean="0"/>
              <a:t>E.g., Microsoft, Linux kernel team</a:t>
            </a:r>
          </a:p>
          <a:p>
            <a:r>
              <a:rPr lang="en-US" dirty="0" smtClean="0"/>
              <a:t>Not reporting low-severity issues</a:t>
            </a:r>
          </a:p>
          <a:p>
            <a:pPr lvl="1"/>
            <a:r>
              <a:rPr lang="en-US" dirty="0" smtClean="0"/>
              <a:t>Unless rolled up with higher-severity</a:t>
            </a:r>
          </a:p>
        </p:txBody>
      </p:sp>
      <p:pic>
        <p:nvPicPr>
          <p:cNvPr id="4" name="Picture 3" descr="smug-dog.jpg"/>
          <p:cNvPicPr>
            <a:picLocks noChangeAspect="1"/>
          </p:cNvPicPr>
          <p:nvPr/>
        </p:nvPicPr>
        <p:blipFill>
          <a:blip r:embed="rId3" cstate="print"/>
          <a:stretch>
            <a:fillRect/>
          </a:stretch>
        </p:blipFill>
        <p:spPr>
          <a:xfrm>
            <a:off x="1752600" y="4724400"/>
            <a:ext cx="2382838" cy="1972004"/>
          </a:xfrm>
          <a:prstGeom prst="rect">
            <a:avLst/>
          </a:prstGeom>
        </p:spPr>
      </p:pic>
      <p:sp>
        <p:nvSpPr>
          <p:cNvPr id="5" name="TextBox 4"/>
          <p:cNvSpPr txBox="1"/>
          <p:nvPr/>
        </p:nvSpPr>
        <p:spPr>
          <a:xfrm>
            <a:off x="4267200" y="6248400"/>
            <a:ext cx="4191000" cy="461665"/>
          </a:xfrm>
          <a:prstGeom prst="rect">
            <a:avLst/>
          </a:prstGeom>
          <a:noFill/>
        </p:spPr>
        <p:txBody>
          <a:bodyPr wrap="square" rtlCol="0">
            <a:spAutoFit/>
          </a:bodyPr>
          <a:lstStyle/>
          <a:p>
            <a:r>
              <a:rPr lang="en-US" sz="2400" dirty="0" smtClean="0"/>
              <a:t>Smug </a:t>
            </a:r>
            <a:r>
              <a:rPr lang="en-US" sz="2400" strike="sngStrike" dirty="0" smtClean="0"/>
              <a:t>dog</a:t>
            </a:r>
            <a:r>
              <a:rPr lang="en-US" sz="2400" dirty="0" smtClean="0"/>
              <a:t> vendor is </a:t>
            </a:r>
            <a:r>
              <a:rPr lang="en-US" sz="2400" b="1" dirty="0" smtClean="0"/>
              <a:t>still</a:t>
            </a:r>
            <a:r>
              <a:rPr lang="en-US" sz="2400" dirty="0" smtClean="0"/>
              <a:t> smug.</a:t>
            </a:r>
            <a:endParaRPr lang="en-US" sz="2400" dirty="0"/>
          </a:p>
        </p:txBody>
      </p:sp>
    </p:spTree>
    <p:extLst>
      <p:ext uri="{BB962C8B-B14F-4D97-AF65-F5344CB8AC3E}">
        <p14:creationId xmlns:p14="http://schemas.microsoft.com/office/powerpoint/2010/main" val="17181630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dirty="0" smtClean="0"/>
              <a:t>Publication Bias: Comparing Self-Disclosing and “Silent Patching” Vendors</a:t>
            </a:r>
            <a:endParaRPr lang="en-US" sz="3600" dirty="0"/>
          </a:p>
        </p:txBody>
      </p:sp>
      <p:sp>
        <p:nvSpPr>
          <p:cNvPr id="4" name="Rectangle 3"/>
          <p:cNvSpPr/>
          <p:nvPr/>
        </p:nvSpPr>
        <p:spPr>
          <a:xfrm>
            <a:off x="685800" y="1371600"/>
            <a:ext cx="7772400" cy="646331"/>
          </a:xfrm>
          <a:prstGeom prst="rect">
            <a:avLst/>
          </a:prstGeom>
          <a:solidFill>
            <a:schemeClr val="bg1"/>
          </a:solidFill>
        </p:spPr>
        <p:txBody>
          <a:bodyPr wrap="square">
            <a:spAutoFit/>
          </a:bodyPr>
          <a:lstStyle/>
          <a:p>
            <a:r>
              <a:rPr lang="en-US" i="1" dirty="0" smtClean="0"/>
              <a:t>“1. Google </a:t>
            </a:r>
            <a:r>
              <a:rPr lang="en-US" i="1" dirty="0"/>
              <a:t>Chrome (76 reported vulnerabilities</a:t>
            </a:r>
            <a:r>
              <a:rPr lang="en-US" i="1" dirty="0" smtClean="0"/>
              <a:t>); 2. Apple </a:t>
            </a:r>
            <a:r>
              <a:rPr lang="en-US" i="1" dirty="0"/>
              <a:t>Safari (60</a:t>
            </a:r>
            <a:r>
              <a:rPr lang="en-US" i="1" dirty="0" smtClean="0"/>
              <a:t>); 3. Microsoft </a:t>
            </a:r>
            <a:r>
              <a:rPr lang="en-US" i="1" dirty="0"/>
              <a:t>Office (57</a:t>
            </a:r>
            <a:r>
              <a:rPr lang="en-US" i="1" dirty="0" smtClean="0"/>
              <a:t>)” – Bit9, 2010</a:t>
            </a:r>
            <a:endParaRPr lang="en-US" i="1"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439" y="2286000"/>
            <a:ext cx="783312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867400" y="5410200"/>
            <a:ext cx="3124200" cy="1323439"/>
          </a:xfrm>
          <a:prstGeom prst="rect">
            <a:avLst/>
          </a:prstGeom>
          <a:solidFill>
            <a:schemeClr val="bg1"/>
          </a:solidFill>
          <a:ln>
            <a:solidFill>
              <a:schemeClr val="tx1"/>
            </a:solidFill>
          </a:ln>
        </p:spPr>
        <p:txBody>
          <a:bodyPr wrap="square">
            <a:spAutoFit/>
          </a:bodyPr>
          <a:lstStyle/>
          <a:p>
            <a:r>
              <a:rPr lang="en-US" sz="2000" i="1" dirty="0" smtClean="0"/>
              <a:t>“This </a:t>
            </a:r>
            <a:r>
              <a:rPr lang="en-US" sz="2000" i="1" dirty="0"/>
              <a:t>was quite a surprise to us; the Linux kernel has the most CVEs reported for </a:t>
            </a:r>
            <a:r>
              <a:rPr lang="en-US" sz="2000" i="1" dirty="0" smtClean="0"/>
              <a:t>it”</a:t>
            </a:r>
          </a:p>
          <a:p>
            <a:r>
              <a:rPr lang="en-US" sz="2000" i="1" dirty="0" smtClean="0"/>
              <a:t>- </a:t>
            </a:r>
            <a:r>
              <a:rPr lang="en-US" sz="2000" i="1" dirty="0" err="1" smtClean="0"/>
              <a:t>Sourcefire</a:t>
            </a:r>
            <a:r>
              <a:rPr lang="en-US" sz="2000" i="1" dirty="0" smtClean="0"/>
              <a:t>, 2013</a:t>
            </a:r>
            <a:endParaRPr lang="en-US" sz="2000" b="1" i="1" dirty="0">
              <a:solidFill>
                <a:srgbClr val="FF0000"/>
              </a:solidFill>
            </a:endParaRPr>
          </a:p>
        </p:txBody>
      </p:sp>
      <p:sp>
        <p:nvSpPr>
          <p:cNvPr id="7" name="Oval 6"/>
          <p:cNvSpPr/>
          <p:nvPr/>
        </p:nvSpPr>
        <p:spPr>
          <a:xfrm>
            <a:off x="3048000" y="4800600"/>
            <a:ext cx="1495424"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828800" y="4114800"/>
            <a:ext cx="1495424"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429000" y="2362200"/>
            <a:ext cx="95930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2280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CVSS Score Distribution - Some Popular Products (NVD-based)</a:t>
            </a:r>
            <a:endParaRPr lang="en-US" dirty="0"/>
          </a:p>
        </p:txBody>
      </p:sp>
      <p:sp>
        <p:nvSpPr>
          <p:cNvPr id="4" name="TextBox 3"/>
          <p:cNvSpPr txBox="1"/>
          <p:nvPr/>
        </p:nvSpPr>
        <p:spPr>
          <a:xfrm>
            <a:off x="7094260" y="6096000"/>
            <a:ext cx="2049740" cy="584775"/>
          </a:xfrm>
          <a:prstGeom prst="rect">
            <a:avLst/>
          </a:prstGeom>
          <a:noFill/>
        </p:spPr>
        <p:txBody>
          <a:bodyPr wrap="square" rtlCol="0">
            <a:spAutoFit/>
          </a:bodyPr>
          <a:lstStyle/>
          <a:p>
            <a:r>
              <a:rPr lang="en-US" sz="1600" i="1" dirty="0" smtClean="0"/>
              <a:t>* Numbers from www.cvedetails.com</a:t>
            </a:r>
            <a:endParaRPr lang="en-US" sz="1600" i="1" dirty="0"/>
          </a:p>
        </p:txBody>
      </p:sp>
      <p:sp>
        <p:nvSpPr>
          <p:cNvPr id="5" name="TextBox 4"/>
          <p:cNvSpPr txBox="1"/>
          <p:nvPr/>
        </p:nvSpPr>
        <p:spPr>
          <a:xfrm>
            <a:off x="914401" y="6135469"/>
            <a:ext cx="6029279" cy="646331"/>
          </a:xfrm>
          <a:prstGeom prst="rect">
            <a:avLst/>
          </a:prstGeom>
          <a:noFill/>
        </p:spPr>
        <p:txBody>
          <a:bodyPr wrap="none" rtlCol="0">
            <a:spAutoFit/>
          </a:bodyPr>
          <a:lstStyle/>
          <a:p>
            <a:pPr marL="285750" indent="-285750">
              <a:buFont typeface="Arial" charset="0"/>
              <a:buChar char="•"/>
            </a:pPr>
            <a:r>
              <a:rPr lang="en-US" dirty="0" smtClean="0"/>
              <a:t>Desktop/browser apps with high-severity issues (CVSS bias)</a:t>
            </a:r>
          </a:p>
          <a:p>
            <a:pPr marL="285750" indent="-285750">
              <a:buFont typeface="Arial" charset="0"/>
              <a:buChar char="•"/>
            </a:pPr>
            <a:r>
              <a:rPr lang="en-US" dirty="0" smtClean="0"/>
              <a:t>Linux kernel with 28% low-severity issues, only 2% 9+</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47018040"/>
              </p:ext>
            </p:extLst>
          </p:nvPr>
        </p:nvGraphicFramePr>
        <p:xfrm>
          <a:off x="495300" y="1219200"/>
          <a:ext cx="8153400" cy="49405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28763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CVSS Score Distribution – Some  Popular Vendors (NVD-based)</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978678187"/>
              </p:ext>
            </p:extLst>
          </p:nvPr>
        </p:nvGraphicFramePr>
        <p:xfrm>
          <a:off x="685800" y="1219200"/>
          <a:ext cx="7772400" cy="478818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094260" y="6096000"/>
            <a:ext cx="2049740" cy="584775"/>
          </a:xfrm>
          <a:prstGeom prst="rect">
            <a:avLst/>
          </a:prstGeom>
          <a:noFill/>
        </p:spPr>
        <p:txBody>
          <a:bodyPr wrap="square" rtlCol="0">
            <a:spAutoFit/>
          </a:bodyPr>
          <a:lstStyle/>
          <a:p>
            <a:r>
              <a:rPr lang="en-US" sz="1600" i="1" dirty="0" smtClean="0"/>
              <a:t>* Numbers from www.cvedetails.com</a:t>
            </a:r>
            <a:endParaRPr lang="en-US" sz="1600" i="1" dirty="0"/>
          </a:p>
        </p:txBody>
      </p:sp>
      <p:sp>
        <p:nvSpPr>
          <p:cNvPr id="5" name="TextBox 4"/>
          <p:cNvSpPr txBox="1"/>
          <p:nvPr/>
        </p:nvSpPr>
        <p:spPr>
          <a:xfrm>
            <a:off x="914400" y="6096000"/>
            <a:ext cx="6103659" cy="646331"/>
          </a:xfrm>
          <a:prstGeom prst="rect">
            <a:avLst/>
          </a:prstGeom>
          <a:noFill/>
        </p:spPr>
        <p:txBody>
          <a:bodyPr wrap="none" rtlCol="0">
            <a:spAutoFit/>
          </a:bodyPr>
          <a:lstStyle/>
          <a:p>
            <a:pPr marL="285750" indent="-285750">
              <a:buFont typeface="Arial" charset="0"/>
              <a:buChar char="•"/>
            </a:pPr>
            <a:r>
              <a:rPr lang="en-US" dirty="0" smtClean="0"/>
              <a:t>Browser-heavy vendors with high-severity issues (CVSS bias)</a:t>
            </a:r>
          </a:p>
          <a:p>
            <a:pPr marL="285750" indent="-285750">
              <a:buFont typeface="Arial" charset="0"/>
              <a:buChar char="•"/>
            </a:pPr>
            <a:r>
              <a:rPr lang="en-US" dirty="0" smtClean="0"/>
              <a:t>Linux kernel with 28% low-severity issues, only 2% 9+</a:t>
            </a:r>
            <a:endParaRPr lang="en-US" dirty="0"/>
          </a:p>
        </p:txBody>
      </p:sp>
    </p:spTree>
    <p:extLst>
      <p:ext uri="{BB962C8B-B14F-4D97-AF65-F5344CB8AC3E}">
        <p14:creationId xmlns:p14="http://schemas.microsoft.com/office/powerpoint/2010/main" val="20793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Why </a:t>
            </a:r>
            <a:r>
              <a:rPr lang="en-US" dirty="0" err="1" smtClean="0"/>
              <a:t>Vuln</a:t>
            </a:r>
            <a:r>
              <a:rPr lang="en-US" dirty="0" smtClean="0"/>
              <a:t> Total Stats are Worthless</a:t>
            </a:r>
            <a:endParaRPr lang="en-US" dirty="0"/>
          </a:p>
        </p:txBody>
      </p:sp>
      <p:sp>
        <p:nvSpPr>
          <p:cNvPr id="3" name="Content Placeholder 2"/>
          <p:cNvSpPr>
            <a:spLocks noGrp="1"/>
          </p:cNvSpPr>
          <p:nvPr>
            <p:ph idx="1"/>
          </p:nvPr>
        </p:nvSpPr>
        <p:spPr>
          <a:xfrm>
            <a:off x="152400" y="990601"/>
            <a:ext cx="8153400" cy="4038600"/>
          </a:xfrm>
        </p:spPr>
        <p:txBody>
          <a:bodyPr/>
          <a:lstStyle/>
          <a:p>
            <a:r>
              <a:rPr lang="en-US" dirty="0" smtClean="0"/>
              <a:t>Inconsistent abstraction</a:t>
            </a:r>
          </a:p>
          <a:p>
            <a:r>
              <a:rPr lang="en-US" dirty="0" smtClean="0"/>
              <a:t>Significant gaps in coverage of </a:t>
            </a:r>
            <a:r>
              <a:rPr lang="en-US" dirty="0" err="1" smtClean="0"/>
              <a:t>vulns</a:t>
            </a:r>
            <a:endParaRPr lang="en-US" dirty="0" smtClean="0"/>
          </a:p>
          <a:p>
            <a:r>
              <a:rPr lang="en-US" dirty="0" smtClean="0"/>
              <a:t>Specific focus and not caring about historical</a:t>
            </a:r>
          </a:p>
          <a:p>
            <a:r>
              <a:rPr lang="en-US" dirty="0" smtClean="0"/>
              <a:t>Bad stat analysis, no method for us to validate</a:t>
            </a:r>
          </a:p>
          <a:p>
            <a:r>
              <a:rPr lang="en-US" dirty="0" smtClean="0"/>
              <a:t>Sweeping assumptions about outside influences on stats or patterns</a:t>
            </a:r>
          </a:p>
          <a:p>
            <a:r>
              <a:rPr lang="en-US" dirty="0" smtClean="0"/>
              <a:t>Entries not created on root-cause</a:t>
            </a:r>
          </a:p>
          <a:p>
            <a:endParaRPr lang="en-US" dirty="0" smtClean="0"/>
          </a:p>
        </p:txBody>
      </p:sp>
      <p:pic>
        <p:nvPicPr>
          <p:cNvPr id="7" name="Picture 6" descr="derpchart2a.png"/>
          <p:cNvPicPr>
            <a:picLocks noChangeAspect="1"/>
          </p:cNvPicPr>
          <p:nvPr/>
        </p:nvPicPr>
        <p:blipFill>
          <a:blip r:embed="rId3" cstate="print"/>
          <a:stretch>
            <a:fillRect/>
          </a:stretch>
        </p:blipFill>
        <p:spPr>
          <a:xfrm>
            <a:off x="6096000" y="3874394"/>
            <a:ext cx="3048000" cy="2983606"/>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dirty="0" smtClean="0"/>
              <a:t>Measurement Problems by Vendors</a:t>
            </a:r>
            <a:endParaRPr lang="en-US" dirty="0"/>
          </a:p>
        </p:txBody>
      </p:sp>
      <p:sp>
        <p:nvSpPr>
          <p:cNvPr id="3" name="Content Placeholder 2"/>
          <p:cNvSpPr>
            <a:spLocks noGrp="1"/>
          </p:cNvSpPr>
          <p:nvPr>
            <p:ph idx="1"/>
          </p:nvPr>
        </p:nvSpPr>
        <p:spPr>
          <a:xfrm>
            <a:off x="0" y="990601"/>
            <a:ext cx="8763000" cy="3505200"/>
          </a:xfrm>
        </p:spPr>
        <p:txBody>
          <a:bodyPr>
            <a:normAutofit/>
          </a:bodyPr>
          <a:lstStyle/>
          <a:p>
            <a:r>
              <a:rPr lang="en-US" dirty="0" smtClean="0"/>
              <a:t>[</a:t>
            </a:r>
            <a:r>
              <a:rPr lang="en-US" dirty="0" err="1" smtClean="0"/>
              <a:t>Under|over</a:t>
            </a:r>
            <a:r>
              <a:rPr lang="en-US" dirty="0" smtClean="0"/>
              <a:t>]-estimating </a:t>
            </a:r>
            <a:r>
              <a:rPr lang="en-US" dirty="0"/>
              <a:t>severity of issues</a:t>
            </a:r>
          </a:p>
          <a:p>
            <a:pPr lvl="1"/>
            <a:r>
              <a:rPr lang="en-US" dirty="0"/>
              <a:t>“That </a:t>
            </a:r>
            <a:r>
              <a:rPr lang="en-US" dirty="0" smtClean="0"/>
              <a:t>can’t be exploited”</a:t>
            </a:r>
            <a:endParaRPr lang="en-US" dirty="0"/>
          </a:p>
          <a:p>
            <a:pPr lvl="1"/>
            <a:r>
              <a:rPr lang="en-US" dirty="0"/>
              <a:t>“That’s just the way the Internet works</a:t>
            </a:r>
            <a:r>
              <a:rPr lang="en-US" dirty="0" smtClean="0"/>
              <a:t>!”</a:t>
            </a:r>
          </a:p>
          <a:p>
            <a:pPr lvl="1"/>
            <a:r>
              <a:rPr lang="en-US" dirty="0" smtClean="0"/>
              <a:t>Memory corruption “catch-all”</a:t>
            </a:r>
            <a:endParaRPr lang="en-US" dirty="0"/>
          </a:p>
          <a:p>
            <a:r>
              <a:rPr lang="en-US" dirty="0" smtClean="0"/>
              <a:t>Insufficient technical details</a:t>
            </a:r>
          </a:p>
          <a:p>
            <a:pPr lvl="1"/>
            <a:r>
              <a:rPr lang="en-US" dirty="0" smtClean="0"/>
              <a:t>Frustrates version &amp; </a:t>
            </a:r>
            <a:r>
              <a:rPr lang="en-US" dirty="0" err="1" smtClean="0"/>
              <a:t>vuln</a:t>
            </a:r>
            <a:r>
              <a:rPr lang="en-US" dirty="0" smtClean="0"/>
              <a:t> type</a:t>
            </a:r>
          </a:p>
          <a:p>
            <a:endParaRPr lang="en-US" dirty="0"/>
          </a:p>
        </p:txBody>
      </p:sp>
      <p:pic>
        <p:nvPicPr>
          <p:cNvPr id="4" name="Picture 3" descr="funny-mouse-this-big-cat-tape-measure-pics.jpg"/>
          <p:cNvPicPr>
            <a:picLocks noChangeAspect="1"/>
          </p:cNvPicPr>
          <p:nvPr/>
        </p:nvPicPr>
        <p:blipFill>
          <a:blip r:embed="rId3" cstate="print"/>
          <a:stretch>
            <a:fillRect/>
          </a:stretch>
        </p:blipFill>
        <p:spPr>
          <a:xfrm>
            <a:off x="5718779" y="3048000"/>
            <a:ext cx="3291871" cy="3647906"/>
          </a:xfrm>
          <a:prstGeom prst="rect">
            <a:avLst/>
          </a:prstGeom>
        </p:spPr>
      </p:pic>
      <p:sp>
        <p:nvSpPr>
          <p:cNvPr id="5" name="Content Placeholder 2"/>
          <p:cNvSpPr txBox="1">
            <a:spLocks/>
          </p:cNvSpPr>
          <p:nvPr/>
        </p:nvSpPr>
        <p:spPr>
          <a:xfrm>
            <a:off x="0" y="4191000"/>
            <a:ext cx="5638800" cy="2667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Lack of cross-references to other disclosures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Increases risk of duplicates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Lack of commentary on 0-days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7433614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Vendor Abstraction Bias</a:t>
            </a:r>
            <a:endParaRPr lang="en-US" dirty="0"/>
          </a:p>
        </p:txBody>
      </p:sp>
      <p:sp>
        <p:nvSpPr>
          <p:cNvPr id="3" name="Content Placeholder 2"/>
          <p:cNvSpPr>
            <a:spLocks noGrp="1"/>
          </p:cNvSpPr>
          <p:nvPr>
            <p:ph idx="1"/>
          </p:nvPr>
        </p:nvSpPr>
        <p:spPr>
          <a:xfrm>
            <a:off x="152400" y="914400"/>
            <a:ext cx="8382000" cy="1828800"/>
          </a:xfrm>
        </p:spPr>
        <p:txBody>
          <a:bodyPr>
            <a:normAutofit/>
          </a:bodyPr>
          <a:lstStyle/>
          <a:p>
            <a:r>
              <a:rPr lang="en-US" dirty="0" smtClean="0"/>
              <a:t>First abstraction by customer action (patch)</a:t>
            </a:r>
          </a:p>
          <a:p>
            <a:pPr lvl="1"/>
            <a:r>
              <a:rPr lang="en-US" dirty="0" smtClean="0"/>
              <a:t>Minimize frequency of “alerts”</a:t>
            </a:r>
          </a:p>
          <a:p>
            <a:r>
              <a:rPr lang="en-US" dirty="0" smtClean="0"/>
              <a:t>Second abstraction by “vulnerability” (CVE)</a:t>
            </a:r>
          </a:p>
        </p:txBody>
      </p:sp>
      <p:sp>
        <p:nvSpPr>
          <p:cNvPr id="4" name="Content Placeholder 2"/>
          <p:cNvSpPr txBox="1">
            <a:spLocks/>
          </p:cNvSpPr>
          <p:nvPr/>
        </p:nvSpPr>
        <p:spPr>
          <a:xfrm>
            <a:off x="228600" y="2590800"/>
            <a:ext cx="5334000" cy="39624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Some may abstract by code fix:</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SQL injection and XSS might be fixed with a single “input validation” patch that converts an input to an integer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If vendor doesn’t publish how it was fixed, VDBs don’t know “root cause” and may abstract incorrectly</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scheming-hedgehog.jpg"/>
          <p:cNvPicPr>
            <a:picLocks noChangeAspect="1"/>
          </p:cNvPicPr>
          <p:nvPr/>
        </p:nvPicPr>
        <p:blipFill>
          <a:blip r:embed="rId3" cstate="print"/>
          <a:stretch>
            <a:fillRect/>
          </a:stretch>
        </p:blipFill>
        <p:spPr>
          <a:xfrm>
            <a:off x="5486400" y="3124200"/>
            <a:ext cx="3547613" cy="3133725"/>
          </a:xfrm>
          <a:prstGeom prst="rect">
            <a:avLst/>
          </a:prstGeom>
        </p:spPr>
      </p:pic>
      <p:sp>
        <p:nvSpPr>
          <p:cNvPr id="6" name="TextBox 5"/>
          <p:cNvSpPr txBox="1"/>
          <p:nvPr/>
        </p:nvSpPr>
        <p:spPr>
          <a:xfrm>
            <a:off x="5872632" y="6400800"/>
            <a:ext cx="2814168" cy="369332"/>
          </a:xfrm>
          <a:prstGeom prst="rect">
            <a:avLst/>
          </a:prstGeom>
          <a:noFill/>
        </p:spPr>
        <p:txBody>
          <a:bodyPr wrap="none" rtlCol="0">
            <a:spAutoFit/>
          </a:bodyPr>
          <a:lstStyle/>
          <a:p>
            <a:r>
              <a:rPr lang="en-US" dirty="0" smtClean="0"/>
              <a:t>Don’t poke the hog. Or else.</a:t>
            </a:r>
            <a:endParaRPr lang="en-US" dirty="0"/>
          </a:p>
        </p:txBody>
      </p:sp>
    </p:spTree>
    <p:extLst>
      <p:ext uri="{BB962C8B-B14F-4D97-AF65-F5344CB8AC3E}">
        <p14:creationId xmlns:p14="http://schemas.microsoft.com/office/powerpoint/2010/main" val="12594260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dirty="0"/>
              <a:t>Vendor Measurement </a:t>
            </a:r>
            <a:r>
              <a:rPr lang="en-US" dirty="0" smtClean="0"/>
              <a:t>Bias and CVSS</a:t>
            </a:r>
            <a:endParaRPr lang="en-US" dirty="0"/>
          </a:p>
        </p:txBody>
      </p:sp>
      <p:sp>
        <p:nvSpPr>
          <p:cNvPr id="3" name="Content Placeholder 2"/>
          <p:cNvSpPr>
            <a:spLocks noGrp="1"/>
          </p:cNvSpPr>
          <p:nvPr>
            <p:ph idx="1"/>
          </p:nvPr>
        </p:nvSpPr>
        <p:spPr>
          <a:xfrm>
            <a:off x="304800" y="1905001"/>
            <a:ext cx="8610600" cy="3886200"/>
          </a:xfrm>
        </p:spPr>
        <p:txBody>
          <a:bodyPr>
            <a:normAutofit/>
          </a:bodyPr>
          <a:lstStyle/>
          <a:p>
            <a:r>
              <a:rPr lang="en-US" dirty="0" smtClean="0"/>
              <a:t>Coincidence that for years, these two companies didn’t publish any details?</a:t>
            </a:r>
          </a:p>
          <a:p>
            <a:pPr lvl="1"/>
            <a:r>
              <a:rPr lang="en-US" dirty="0" smtClean="0"/>
              <a:t>CVSS 10.0</a:t>
            </a:r>
          </a:p>
          <a:p>
            <a:r>
              <a:rPr lang="en-US" dirty="0" smtClean="0"/>
              <a:t>Oracle </a:t>
            </a:r>
            <a:r>
              <a:rPr lang="en-US" dirty="0"/>
              <a:t>also (now) owns Java, which can get many 10.0’s because of CVSS “Windows user running as admin” </a:t>
            </a:r>
            <a:r>
              <a:rPr lang="en-US" dirty="0" smtClean="0"/>
              <a:t>scoring</a:t>
            </a:r>
          </a:p>
          <a:p>
            <a:pPr lvl="1"/>
            <a:r>
              <a:rPr lang="en-US" dirty="0" smtClean="0"/>
              <a:t>Same as Adobe Flash</a:t>
            </a:r>
          </a:p>
        </p:txBody>
      </p:sp>
      <p:sp>
        <p:nvSpPr>
          <p:cNvPr id="4" name="Rectangle 3"/>
          <p:cNvSpPr/>
          <p:nvPr/>
        </p:nvSpPr>
        <p:spPr>
          <a:xfrm>
            <a:off x="990600" y="1066800"/>
            <a:ext cx="6858000" cy="646331"/>
          </a:xfrm>
          <a:prstGeom prst="rect">
            <a:avLst/>
          </a:prstGeom>
          <a:solidFill>
            <a:schemeClr val="bg1"/>
          </a:solidFill>
        </p:spPr>
        <p:txBody>
          <a:bodyPr wrap="square">
            <a:spAutoFit/>
          </a:bodyPr>
          <a:lstStyle/>
          <a:p>
            <a:r>
              <a:rPr lang="en-US" i="1" dirty="0" smtClean="0"/>
              <a:t>“What </a:t>
            </a:r>
            <a:r>
              <a:rPr lang="en-US" i="1" dirty="0"/>
              <a:t>these vendors [Oracle and HP] lack in quantity of vulnerabilities, they make up for in severity</a:t>
            </a:r>
            <a:r>
              <a:rPr lang="en-US" i="1" dirty="0" smtClean="0"/>
              <a:t>.”  - Yves </a:t>
            </a:r>
            <a:r>
              <a:rPr lang="en-US" i="1" dirty="0" err="1" smtClean="0"/>
              <a:t>Younan</a:t>
            </a:r>
            <a:r>
              <a:rPr lang="en-US" i="1" dirty="0" smtClean="0"/>
              <a:t> , </a:t>
            </a:r>
            <a:r>
              <a:rPr lang="en-US" i="1" dirty="0" err="1" smtClean="0"/>
              <a:t>Sourcefire</a:t>
            </a:r>
            <a:r>
              <a:rPr lang="en-US" i="1" dirty="0" smtClean="0"/>
              <a:t> #</a:t>
            </a:r>
            <a:r>
              <a:rPr lang="en-US" i="1" dirty="0" err="1" smtClean="0"/>
              <a:t>derp</a:t>
            </a:r>
            <a:endParaRPr lang="en-US" i="1" dirty="0"/>
          </a:p>
        </p:txBody>
      </p:sp>
      <p:sp>
        <p:nvSpPr>
          <p:cNvPr id="5" name="Rectangle 4"/>
          <p:cNvSpPr/>
          <p:nvPr/>
        </p:nvSpPr>
        <p:spPr>
          <a:xfrm>
            <a:off x="990600" y="5943600"/>
            <a:ext cx="6858000" cy="646331"/>
          </a:xfrm>
          <a:prstGeom prst="rect">
            <a:avLst/>
          </a:prstGeom>
          <a:solidFill>
            <a:schemeClr val="bg1"/>
          </a:solidFill>
        </p:spPr>
        <p:txBody>
          <a:bodyPr wrap="square">
            <a:spAutoFit/>
          </a:bodyPr>
          <a:lstStyle/>
          <a:p>
            <a:r>
              <a:rPr lang="en-US" i="1" dirty="0" smtClean="0"/>
              <a:t>Adobe is listed as the #1 vendor in 2012 with 23% of “highly critical, easy to exploit” vulnerabilities” – NSS Labs</a:t>
            </a:r>
            <a:endParaRPr lang="en-US" i="1" dirty="0"/>
          </a:p>
        </p:txBody>
      </p:sp>
    </p:spTree>
    <p:extLst>
      <p:ext uri="{BB962C8B-B14F-4D97-AF65-F5344CB8AC3E}">
        <p14:creationId xmlns:p14="http://schemas.microsoft.com/office/powerpoint/2010/main" val="32584330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t>VDB BIAS</a:t>
            </a:r>
            <a:endParaRPr lang="en-US" dirty="0"/>
          </a:p>
        </p:txBody>
      </p:sp>
      <p:pic>
        <p:nvPicPr>
          <p:cNvPr id="3" name="Picture 2" descr="giraffe1.jpg"/>
          <p:cNvPicPr>
            <a:picLocks noChangeAspect="1"/>
          </p:cNvPicPr>
          <p:nvPr/>
        </p:nvPicPr>
        <p:blipFill>
          <a:blip r:embed="rId3" cstate="print"/>
          <a:stretch>
            <a:fillRect/>
          </a:stretch>
        </p:blipFill>
        <p:spPr>
          <a:xfrm>
            <a:off x="614516" y="1143000"/>
            <a:ext cx="7914968" cy="5257800"/>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fontScale="90000"/>
          </a:bodyPr>
          <a:lstStyle/>
          <a:p>
            <a:r>
              <a:rPr lang="en-US" dirty="0" smtClean="0"/>
              <a:t>The World of Vulnerability Disclosure</a:t>
            </a:r>
            <a:br>
              <a:rPr lang="en-US" dirty="0" smtClean="0"/>
            </a:br>
            <a:r>
              <a:rPr lang="en-US" dirty="0" smtClean="0"/>
              <a:t>(Not to Scale)</a:t>
            </a:r>
            <a:endParaRPr lang="en-US" dirty="0"/>
          </a:p>
        </p:txBody>
      </p:sp>
      <p:graphicFrame>
        <p:nvGraphicFramePr>
          <p:cNvPr id="3" name="Diagram 2"/>
          <p:cNvGraphicFramePr/>
          <p:nvPr>
            <p:extLst>
              <p:ext uri="{D42A27DB-BD31-4B8C-83A1-F6EECF244321}">
                <p14:modId xmlns:p14="http://schemas.microsoft.com/office/powerpoint/2010/main" val="1546576402"/>
              </p:ext>
            </p:extLst>
          </p:nvPr>
        </p:nvGraphicFramePr>
        <p:xfrm>
          <a:off x="1371600" y="1397000"/>
          <a:ext cx="6248400" cy="515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2933700" y="1371600"/>
            <a:ext cx="3162300" cy="5181600"/>
          </a:xfrm>
          <a:prstGeom prst="ellipse">
            <a:avLst/>
          </a:prstGeom>
          <a:solidFill>
            <a:schemeClr val="accent2">
              <a:lumMod val="60000"/>
              <a:lumOff val="40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0" y="1447800"/>
            <a:ext cx="2131096" cy="646331"/>
          </a:xfrm>
          <a:prstGeom prst="rect">
            <a:avLst/>
          </a:prstGeom>
          <a:solidFill>
            <a:schemeClr val="bg1">
              <a:lumMod val="85000"/>
            </a:schemeClr>
          </a:solidFill>
        </p:spPr>
        <p:txBody>
          <a:bodyPr wrap="none" rtlCol="0">
            <a:spAutoFit/>
          </a:bodyPr>
          <a:lstStyle/>
          <a:p>
            <a:r>
              <a:rPr lang="en-US" i="1" dirty="0" smtClean="0"/>
              <a:t>Actually real</a:t>
            </a:r>
          </a:p>
          <a:p>
            <a:r>
              <a:rPr lang="en-US" i="1" dirty="0" smtClean="0"/>
              <a:t>and well-understood</a:t>
            </a:r>
            <a:endParaRPr lang="en-US" i="1" dirty="0"/>
          </a:p>
        </p:txBody>
      </p:sp>
      <p:cxnSp>
        <p:nvCxnSpPr>
          <p:cNvPr id="7" name="Straight Arrow Connector 6"/>
          <p:cNvCxnSpPr>
            <a:stCxn id="5" idx="3"/>
            <a:endCxn id="4" idx="1"/>
          </p:cNvCxnSpPr>
          <p:nvPr/>
        </p:nvCxnSpPr>
        <p:spPr>
          <a:xfrm>
            <a:off x="2359696" y="1770966"/>
            <a:ext cx="1037112" cy="3594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15200" y="2517169"/>
            <a:ext cx="801823" cy="369332"/>
          </a:xfrm>
          <a:prstGeom prst="rect">
            <a:avLst/>
          </a:prstGeom>
          <a:solidFill>
            <a:schemeClr val="bg1">
              <a:lumMod val="85000"/>
            </a:schemeClr>
          </a:solidFill>
        </p:spPr>
        <p:txBody>
          <a:bodyPr wrap="none" rtlCol="0">
            <a:spAutoFit/>
          </a:bodyPr>
          <a:lstStyle/>
          <a:p>
            <a:r>
              <a:rPr lang="en-US" i="1" dirty="0" smtClean="0"/>
              <a:t>0-days</a:t>
            </a:r>
            <a:endParaRPr lang="en-US" i="1" dirty="0"/>
          </a:p>
        </p:txBody>
      </p:sp>
      <p:cxnSp>
        <p:nvCxnSpPr>
          <p:cNvPr id="10" name="Straight Arrow Connector 9"/>
          <p:cNvCxnSpPr>
            <a:stCxn id="8" idx="1"/>
          </p:cNvCxnSpPr>
          <p:nvPr/>
        </p:nvCxnSpPr>
        <p:spPr>
          <a:xfrm flipH="1">
            <a:off x="6324600" y="2701835"/>
            <a:ext cx="990600" cy="4223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2400" y="5486400"/>
            <a:ext cx="1827167" cy="923330"/>
          </a:xfrm>
          <a:prstGeom prst="rect">
            <a:avLst/>
          </a:prstGeom>
          <a:solidFill>
            <a:schemeClr val="bg1">
              <a:lumMod val="85000"/>
            </a:schemeClr>
          </a:solidFill>
        </p:spPr>
        <p:txBody>
          <a:bodyPr wrap="none" rtlCol="0">
            <a:spAutoFit/>
          </a:bodyPr>
          <a:lstStyle/>
          <a:p>
            <a:pPr marL="285750" indent="-285750">
              <a:buFont typeface="Arial" pitchFamily="34" charset="0"/>
              <a:buChar char="•"/>
            </a:pPr>
            <a:r>
              <a:rPr lang="en-US" i="1" dirty="0" smtClean="0"/>
              <a:t>Customer-only</a:t>
            </a:r>
          </a:p>
          <a:p>
            <a:pPr marL="285750" indent="-285750">
              <a:buFont typeface="Arial" pitchFamily="34" charset="0"/>
              <a:buChar char="•"/>
            </a:pPr>
            <a:r>
              <a:rPr lang="en-US" i="1" dirty="0" smtClean="0"/>
              <a:t>Obscure blogs</a:t>
            </a:r>
          </a:p>
          <a:p>
            <a:pPr marL="285750" indent="-285750">
              <a:buFont typeface="Arial" pitchFamily="34" charset="0"/>
              <a:buChar char="•"/>
            </a:pPr>
            <a:r>
              <a:rPr lang="en-US" i="1" dirty="0" smtClean="0"/>
              <a:t>Bug reports</a:t>
            </a:r>
            <a:endParaRPr lang="en-US" i="1" dirty="0"/>
          </a:p>
        </p:txBody>
      </p:sp>
      <p:sp>
        <p:nvSpPr>
          <p:cNvPr id="13" name="TextBox 12"/>
          <p:cNvSpPr txBox="1"/>
          <p:nvPr/>
        </p:nvSpPr>
        <p:spPr>
          <a:xfrm>
            <a:off x="6843017" y="5537771"/>
            <a:ext cx="2172390" cy="923330"/>
          </a:xfrm>
          <a:prstGeom prst="rect">
            <a:avLst/>
          </a:prstGeom>
          <a:solidFill>
            <a:schemeClr val="bg1">
              <a:lumMod val="85000"/>
            </a:schemeClr>
          </a:solidFill>
        </p:spPr>
        <p:txBody>
          <a:bodyPr wrap="none" rtlCol="0">
            <a:spAutoFit/>
          </a:bodyPr>
          <a:lstStyle/>
          <a:p>
            <a:pPr marL="285750" indent="-285750">
              <a:buFont typeface="Arial" pitchFamily="34" charset="0"/>
              <a:buChar char="•"/>
            </a:pPr>
            <a:r>
              <a:rPr lang="en-US" i="1" dirty="0" smtClean="0"/>
              <a:t>Language barriers</a:t>
            </a:r>
          </a:p>
          <a:p>
            <a:pPr marL="285750" indent="-285750">
              <a:buFont typeface="Arial" pitchFamily="34" charset="0"/>
              <a:buChar char="•"/>
            </a:pPr>
            <a:r>
              <a:rPr lang="en-US" i="1" dirty="0" smtClean="0"/>
              <a:t>Writing quality</a:t>
            </a:r>
          </a:p>
          <a:p>
            <a:pPr marL="285750" indent="-285750">
              <a:buFont typeface="Arial" pitchFamily="34" charset="0"/>
              <a:buChar char="•"/>
            </a:pPr>
            <a:r>
              <a:rPr lang="en-US" i="1" dirty="0" smtClean="0"/>
              <a:t>Relevant details</a:t>
            </a:r>
            <a:endParaRPr lang="en-US" i="1" dirty="0"/>
          </a:p>
        </p:txBody>
      </p:sp>
      <p:cxnSp>
        <p:nvCxnSpPr>
          <p:cNvPr id="15" name="Straight Arrow Connector 14"/>
          <p:cNvCxnSpPr/>
          <p:nvPr/>
        </p:nvCxnSpPr>
        <p:spPr>
          <a:xfrm flipH="1" flipV="1">
            <a:off x="5638800" y="5266730"/>
            <a:ext cx="1204217" cy="7327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979567" y="4954224"/>
            <a:ext cx="859627" cy="5321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553200" y="990600"/>
            <a:ext cx="2590800" cy="923330"/>
          </a:xfrm>
          <a:prstGeom prst="rect">
            <a:avLst/>
          </a:prstGeom>
        </p:spPr>
        <p:txBody>
          <a:bodyPr wrap="square">
            <a:spAutoFit/>
          </a:bodyPr>
          <a:lstStyle/>
          <a:p>
            <a:r>
              <a:rPr lang="en-US" b="1" dirty="0" smtClean="0"/>
              <a:t>FACT: No VDB knows how many vulnerabilities were disclosed.</a:t>
            </a:r>
            <a:endParaRPr lang="en-US" b="1" dirty="0"/>
          </a:p>
        </p:txBody>
      </p:sp>
    </p:spTree>
    <p:extLst>
      <p:ext uri="{BB962C8B-B14F-4D97-AF65-F5344CB8AC3E}">
        <p14:creationId xmlns:p14="http://schemas.microsoft.com/office/powerpoint/2010/main" val="22822136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Intentional Selection Bias by VDBs</a:t>
            </a:r>
            <a:endParaRPr lang="en-US" dirty="0"/>
          </a:p>
        </p:txBody>
      </p:sp>
      <p:sp>
        <p:nvSpPr>
          <p:cNvPr id="3" name="Content Placeholder 2"/>
          <p:cNvSpPr>
            <a:spLocks noGrp="1"/>
          </p:cNvSpPr>
          <p:nvPr>
            <p:ph idx="1"/>
          </p:nvPr>
        </p:nvSpPr>
        <p:spPr>
          <a:xfrm>
            <a:off x="0" y="990600"/>
            <a:ext cx="6019800" cy="5334000"/>
          </a:xfrm>
        </p:spPr>
        <p:txBody>
          <a:bodyPr>
            <a:normAutofit fontScale="85000" lnSpcReduction="20000"/>
          </a:bodyPr>
          <a:lstStyle/>
          <a:p>
            <a:pPr marL="400050"/>
            <a:r>
              <a:rPr lang="en-US" dirty="0" smtClean="0"/>
              <a:t>Products covered</a:t>
            </a:r>
          </a:p>
          <a:p>
            <a:pPr marL="400050"/>
            <a:r>
              <a:rPr lang="en-US" dirty="0" smtClean="0"/>
              <a:t>List of sources monitored</a:t>
            </a:r>
          </a:p>
          <a:p>
            <a:pPr marL="800100" lvl="1"/>
            <a:r>
              <a:rPr lang="en-US" dirty="0" smtClean="0"/>
              <a:t>Catering to customers</a:t>
            </a:r>
            <a:endParaRPr lang="en-US" dirty="0"/>
          </a:p>
          <a:p>
            <a:pPr marL="400050"/>
            <a:r>
              <a:rPr lang="en-US" dirty="0" smtClean="0"/>
              <a:t>Severity / importance </a:t>
            </a:r>
            <a:r>
              <a:rPr lang="en-US" dirty="0"/>
              <a:t>of </a:t>
            </a:r>
            <a:r>
              <a:rPr lang="en-US" dirty="0" err="1"/>
              <a:t>vulns</a:t>
            </a:r>
            <a:endParaRPr lang="en-US" dirty="0"/>
          </a:p>
          <a:p>
            <a:pPr marL="400050"/>
            <a:r>
              <a:rPr lang="en-US" dirty="0" smtClean="0"/>
              <a:t>Disclosure confidence</a:t>
            </a:r>
            <a:endParaRPr lang="en-US" dirty="0"/>
          </a:p>
          <a:p>
            <a:pPr marL="800100" lvl="1" indent="-342900"/>
            <a:r>
              <a:rPr lang="en-US" dirty="0" smtClean="0"/>
              <a:t>Bad </a:t>
            </a:r>
            <a:r>
              <a:rPr lang="en-US" dirty="0"/>
              <a:t>researchers can be </a:t>
            </a:r>
            <a:endParaRPr lang="en-US" dirty="0" smtClean="0"/>
          </a:p>
          <a:p>
            <a:pPr marL="800100" lvl="1" indent="-342900">
              <a:buNone/>
            </a:pPr>
            <a:r>
              <a:rPr lang="en-US" dirty="0" smtClean="0"/>
              <a:t>     blacklisted </a:t>
            </a:r>
            <a:r>
              <a:rPr lang="en-US" dirty="0"/>
              <a:t>or de-prioritized</a:t>
            </a:r>
          </a:p>
          <a:p>
            <a:pPr marL="400050"/>
            <a:r>
              <a:rPr lang="en-US" dirty="0"/>
              <a:t>Patch </a:t>
            </a:r>
            <a:r>
              <a:rPr lang="en-US" dirty="0" smtClean="0"/>
              <a:t>or workaround availability</a:t>
            </a:r>
          </a:p>
          <a:p>
            <a:pPr marL="400050"/>
            <a:r>
              <a:rPr lang="en-US" dirty="0" smtClean="0"/>
              <a:t>Site-specific [out of our scope]</a:t>
            </a:r>
            <a:endParaRPr lang="en-US" dirty="0"/>
          </a:p>
          <a:p>
            <a:pPr marL="400050"/>
            <a:r>
              <a:rPr lang="en-US" dirty="0" smtClean="0"/>
              <a:t>Time of Disclosure</a:t>
            </a:r>
          </a:p>
          <a:p>
            <a:pPr lvl="1"/>
            <a:r>
              <a:rPr lang="en-US" dirty="0"/>
              <a:t>All or some? Going how far </a:t>
            </a:r>
            <a:r>
              <a:rPr lang="en-US" dirty="0" smtClean="0"/>
              <a:t>back?</a:t>
            </a:r>
          </a:p>
          <a:p>
            <a:r>
              <a:rPr lang="en-US" dirty="0" err="1" smtClean="0"/>
              <a:t>Changelog</a:t>
            </a:r>
            <a:r>
              <a:rPr lang="en-US" dirty="0" smtClean="0"/>
              <a:t> hunting in OSVDB</a:t>
            </a:r>
          </a:p>
          <a:p>
            <a:pPr lvl="1"/>
            <a:r>
              <a:rPr lang="en-US" dirty="0" smtClean="0"/>
              <a:t>“hardening” vs. “vulnerability”</a:t>
            </a:r>
            <a:endParaRPr lang="en-US" dirty="0"/>
          </a:p>
          <a:p>
            <a:endParaRPr lang="en-US" dirty="0"/>
          </a:p>
        </p:txBody>
      </p:sp>
      <p:pic>
        <p:nvPicPr>
          <p:cNvPr id="4" name="Picture 3" descr="lemur1.jpg"/>
          <p:cNvPicPr>
            <a:picLocks noChangeAspect="1"/>
          </p:cNvPicPr>
          <p:nvPr/>
        </p:nvPicPr>
        <p:blipFill>
          <a:blip r:embed="rId3" cstate="print"/>
          <a:stretch>
            <a:fillRect/>
          </a:stretch>
        </p:blipFill>
        <p:spPr>
          <a:xfrm>
            <a:off x="5867400" y="1066800"/>
            <a:ext cx="3132773" cy="4953000"/>
          </a:xfrm>
          <a:prstGeom prst="rect">
            <a:avLst/>
          </a:prstGeom>
        </p:spPr>
      </p:pic>
      <p:sp>
        <p:nvSpPr>
          <p:cNvPr id="5" name="TextBox 4"/>
          <p:cNvSpPr txBox="1"/>
          <p:nvPr/>
        </p:nvSpPr>
        <p:spPr>
          <a:xfrm>
            <a:off x="6477000" y="6096000"/>
            <a:ext cx="1938479" cy="369332"/>
          </a:xfrm>
          <a:prstGeom prst="rect">
            <a:avLst/>
          </a:prstGeom>
          <a:noFill/>
        </p:spPr>
        <p:txBody>
          <a:bodyPr wrap="none" rtlCol="0">
            <a:spAutoFit/>
          </a:bodyPr>
          <a:lstStyle/>
          <a:p>
            <a:r>
              <a:rPr lang="en-US" dirty="0" smtClean="0"/>
              <a:t>COME AT ME BRO!</a:t>
            </a:r>
            <a:endParaRPr lang="en-US" dirty="0"/>
          </a:p>
        </p:txBody>
      </p:sp>
    </p:spTree>
    <p:extLst>
      <p:ext uri="{BB962C8B-B14F-4D97-AF65-F5344CB8AC3E}">
        <p14:creationId xmlns:p14="http://schemas.microsoft.com/office/powerpoint/2010/main" val="12233010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dirty="0" smtClean="0"/>
              <a:t>Unintentional Selection Bias in VDBs</a:t>
            </a:r>
            <a:endParaRPr lang="en-US" dirty="0"/>
          </a:p>
        </p:txBody>
      </p:sp>
      <p:sp>
        <p:nvSpPr>
          <p:cNvPr id="3" name="Content Placeholder 2"/>
          <p:cNvSpPr>
            <a:spLocks noGrp="1"/>
          </p:cNvSpPr>
          <p:nvPr>
            <p:ph idx="1"/>
          </p:nvPr>
        </p:nvSpPr>
        <p:spPr>
          <a:xfrm>
            <a:off x="228600" y="990600"/>
            <a:ext cx="7467600" cy="5334000"/>
          </a:xfrm>
        </p:spPr>
        <p:txBody>
          <a:bodyPr>
            <a:normAutofit/>
          </a:bodyPr>
          <a:lstStyle/>
          <a:p>
            <a:pPr lvl="0"/>
            <a:r>
              <a:rPr lang="en-US" dirty="0" smtClean="0"/>
              <a:t>Raw volume of disclosures</a:t>
            </a:r>
          </a:p>
          <a:p>
            <a:pPr lvl="0"/>
            <a:r>
              <a:rPr lang="en-US" dirty="0" smtClean="0"/>
              <a:t>List of monitored sources</a:t>
            </a:r>
          </a:p>
          <a:p>
            <a:pPr lvl="1"/>
            <a:r>
              <a:rPr lang="en-US" dirty="0" smtClean="0"/>
              <a:t>Resource limitations</a:t>
            </a:r>
          </a:p>
          <a:p>
            <a:pPr lvl="1"/>
            <a:r>
              <a:rPr lang="en-US" dirty="0" smtClean="0"/>
              <a:t>Staffing </a:t>
            </a:r>
            <a:r>
              <a:rPr lang="en-US" dirty="0"/>
              <a:t>levels (up and </a:t>
            </a:r>
            <a:r>
              <a:rPr lang="en-US" dirty="0" smtClean="0"/>
              <a:t>down)</a:t>
            </a:r>
          </a:p>
          <a:p>
            <a:r>
              <a:rPr lang="en-US" dirty="0" smtClean="0"/>
              <a:t>Staffing expertise</a:t>
            </a:r>
          </a:p>
          <a:p>
            <a:pPr lvl="1"/>
            <a:r>
              <a:rPr lang="en-US" dirty="0" smtClean="0"/>
              <a:t>Less experience implies more editing/review</a:t>
            </a:r>
          </a:p>
          <a:p>
            <a:r>
              <a:rPr lang="en-US" dirty="0" smtClean="0"/>
              <a:t>False positives (i.e., erroneous reports)</a:t>
            </a:r>
          </a:p>
          <a:p>
            <a:pPr lvl="1"/>
            <a:r>
              <a:rPr lang="en-US" dirty="0" smtClean="0"/>
              <a:t>Related to analytical effort</a:t>
            </a:r>
          </a:p>
          <a:p>
            <a:pPr lvl="0"/>
            <a:r>
              <a:rPr lang="en-US" dirty="0"/>
              <a:t>Overhead beyond content </a:t>
            </a:r>
            <a:r>
              <a:rPr lang="en-US" dirty="0" smtClean="0"/>
              <a:t>generation</a:t>
            </a:r>
          </a:p>
          <a:p>
            <a:pPr lvl="0">
              <a:buNone/>
            </a:pPr>
            <a:endParaRPr lang="en-US" dirty="0"/>
          </a:p>
        </p:txBody>
      </p:sp>
      <p:pic>
        <p:nvPicPr>
          <p:cNvPr id="4" name="Picture 3" descr="sadkitten.png"/>
          <p:cNvPicPr>
            <a:picLocks noChangeAspect="1"/>
          </p:cNvPicPr>
          <p:nvPr/>
        </p:nvPicPr>
        <p:blipFill>
          <a:blip r:embed="rId3" cstate="print"/>
          <a:stretch>
            <a:fillRect/>
          </a:stretch>
        </p:blipFill>
        <p:spPr>
          <a:xfrm>
            <a:off x="6172200" y="914400"/>
            <a:ext cx="2093895" cy="2825416"/>
          </a:xfrm>
          <a:prstGeom prst="rect">
            <a:avLst/>
          </a:prstGeom>
        </p:spPr>
      </p:pic>
      <p:sp>
        <p:nvSpPr>
          <p:cNvPr id="5" name="TextBox 4"/>
          <p:cNvSpPr txBox="1"/>
          <p:nvPr/>
        </p:nvSpPr>
        <p:spPr>
          <a:xfrm>
            <a:off x="8458200" y="2133600"/>
            <a:ext cx="426720" cy="584775"/>
          </a:xfrm>
          <a:prstGeom prst="rect">
            <a:avLst/>
          </a:prstGeom>
          <a:noFill/>
        </p:spPr>
        <p:txBody>
          <a:bodyPr wrap="none" rtlCol="0">
            <a:spAutoFit/>
          </a:bodyPr>
          <a:lstStyle/>
          <a:p>
            <a:r>
              <a:rPr lang="en-US" sz="3200" b="1" dirty="0" smtClean="0"/>
              <a:t>:(</a:t>
            </a:r>
            <a:endParaRPr lang="en-US" sz="3200" b="1" dirty="0"/>
          </a:p>
        </p:txBody>
      </p:sp>
    </p:spTree>
    <p:extLst>
      <p:ext uri="{BB962C8B-B14F-4D97-AF65-F5344CB8AC3E}">
        <p14:creationId xmlns:p14="http://schemas.microsoft.com/office/powerpoint/2010/main" val="28876320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sz="3600" dirty="0" smtClean="0"/>
              <a:t>VDB Publication Bias: Criteria for Inclusion</a:t>
            </a:r>
            <a:br>
              <a:rPr lang="en-US" sz="3600" dirty="0" smtClean="0"/>
            </a:br>
            <a:r>
              <a:rPr lang="en-US" sz="3600" dirty="0" smtClean="0"/>
              <a:t>(or Exclusion)</a:t>
            </a:r>
            <a:endParaRPr lang="en-US" sz="3600" dirty="0"/>
          </a:p>
        </p:txBody>
      </p:sp>
      <p:sp>
        <p:nvSpPr>
          <p:cNvPr id="3" name="Content Placeholder 2"/>
          <p:cNvSpPr txBox="1">
            <a:spLocks/>
          </p:cNvSpPr>
          <p:nvPr/>
        </p:nvSpPr>
        <p:spPr>
          <a:xfrm>
            <a:off x="228600" y="1143001"/>
            <a:ext cx="5029200" cy="2514599"/>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Undisputed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Vendor Disputed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Third-party Disputed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Third-party Verified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effectLst/>
              <a:uLnTx/>
              <a:uFillTx/>
              <a:latin typeface="+mn-lt"/>
              <a:ea typeface="+mn-ea"/>
              <a:cs typeface="+mn-cs"/>
            </a:endParaRPr>
          </a:p>
        </p:txBody>
      </p:sp>
      <p:sp>
        <p:nvSpPr>
          <p:cNvPr id="4" name="Content Placeholder 2"/>
          <p:cNvSpPr txBox="1">
            <a:spLocks/>
          </p:cNvSpPr>
          <p:nvPr/>
        </p:nvSpPr>
        <p:spPr>
          <a:xfrm>
            <a:off x="4419600" y="1143000"/>
            <a:ext cx="4724400" cy="24384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Self-verified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Fix/workaround available</a:t>
            </a:r>
            <a:endParaRPr kumimoji="0" lang="en-US" sz="3200" b="0" i="0" u="none" strike="noStrike" kern="1200" cap="none" spc="0" normalizeH="0" baseline="0" noProof="0" dirty="0" smtClean="0">
              <a:ln>
                <a:noFill/>
              </a:ln>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Not</a:t>
            </a:r>
            <a:r>
              <a:rPr kumimoji="0" lang="en-US" sz="3200" b="0" i="0" u="none" strike="noStrike" kern="1200" cap="none" spc="0" normalizeH="0" noProof="0" dirty="0" smtClean="0">
                <a:ln>
                  <a:noFill/>
                </a:ln>
                <a:effectLst/>
                <a:uLnTx/>
                <a:uFillTx/>
                <a:latin typeface="+mn-lt"/>
                <a:ea typeface="+mn-ea"/>
                <a:cs typeface="+mn-cs"/>
              </a:rPr>
              <a:t> a </a:t>
            </a:r>
            <a:r>
              <a:rPr lang="en-US" sz="3200" dirty="0" err="1" smtClean="0"/>
              <a:t>V</a:t>
            </a:r>
            <a:r>
              <a:rPr kumimoji="0" lang="en-US" sz="3200" b="0" i="0" u="none" strike="noStrike" kern="1200" cap="none" spc="0" normalizeH="0" noProof="0" dirty="0" err="1" smtClean="0">
                <a:ln>
                  <a:noFill/>
                </a:ln>
                <a:effectLst/>
                <a:uLnTx/>
                <a:uFillTx/>
                <a:latin typeface="+mn-lt"/>
                <a:ea typeface="+mn-ea"/>
                <a:cs typeface="+mn-cs"/>
              </a:rPr>
              <a:t>uln</a:t>
            </a:r>
            <a:endParaRPr kumimoji="0" lang="en-US" sz="3200" b="0" i="0" u="none" strike="noStrike" kern="1200" cap="none" spc="0" normalizeH="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aseline="0" dirty="0" smtClean="0"/>
              <a:t>Myth / Fake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effectLst/>
              <a:uLnTx/>
              <a:uFillTx/>
              <a:latin typeface="+mn-lt"/>
              <a:ea typeface="+mn-ea"/>
              <a:cs typeface="+mn-cs"/>
            </a:endParaRPr>
          </a:p>
        </p:txBody>
      </p:sp>
      <p:pic>
        <p:nvPicPr>
          <p:cNvPr id="5" name="Picture 4" descr="puffin-skip.jpg"/>
          <p:cNvPicPr>
            <a:picLocks noChangeAspect="1"/>
          </p:cNvPicPr>
          <p:nvPr/>
        </p:nvPicPr>
        <p:blipFill>
          <a:blip r:embed="rId3" cstate="print"/>
          <a:stretch>
            <a:fillRect/>
          </a:stretch>
        </p:blipFill>
        <p:spPr>
          <a:xfrm>
            <a:off x="1295400" y="3657600"/>
            <a:ext cx="4419600" cy="3042158"/>
          </a:xfrm>
          <a:prstGeom prst="rect">
            <a:avLst/>
          </a:prstGeom>
        </p:spPr>
      </p:pic>
      <p:sp>
        <p:nvSpPr>
          <p:cNvPr id="6" name="TextBox 5"/>
          <p:cNvSpPr txBox="1"/>
          <p:nvPr/>
        </p:nvSpPr>
        <p:spPr>
          <a:xfrm>
            <a:off x="5867400" y="4876800"/>
            <a:ext cx="3048000" cy="646331"/>
          </a:xfrm>
          <a:prstGeom prst="rect">
            <a:avLst/>
          </a:prstGeom>
          <a:noFill/>
        </p:spPr>
        <p:txBody>
          <a:bodyPr wrap="square" rtlCol="0">
            <a:spAutoFit/>
          </a:bodyPr>
          <a:lstStyle/>
          <a:p>
            <a:r>
              <a:rPr lang="en-US" dirty="0" smtClean="0"/>
              <a:t>What do I have to do with VDB publication bias? NOTHING!</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Types of VDB Coverage</a:t>
            </a:r>
            <a:endParaRPr lang="en-US" dirty="0"/>
          </a:p>
        </p:txBody>
      </p:sp>
      <p:sp>
        <p:nvSpPr>
          <p:cNvPr id="3" name="Content Placeholder 2"/>
          <p:cNvSpPr>
            <a:spLocks noGrp="1"/>
          </p:cNvSpPr>
          <p:nvPr>
            <p:ph idx="1"/>
          </p:nvPr>
        </p:nvSpPr>
        <p:spPr>
          <a:xfrm>
            <a:off x="152400" y="990601"/>
            <a:ext cx="5791200" cy="3505199"/>
          </a:xfrm>
        </p:spPr>
        <p:txBody>
          <a:bodyPr/>
          <a:lstStyle/>
          <a:p>
            <a:r>
              <a:rPr lang="en-US" dirty="0" smtClean="0"/>
              <a:t>Targeted or Specialty</a:t>
            </a:r>
          </a:p>
          <a:p>
            <a:pPr lvl="1"/>
            <a:r>
              <a:rPr lang="en-US" dirty="0" smtClean="0"/>
              <a:t>Concentrates on a subset of vulnerabilities, typically the highest priority to the VDB’s intended audience (aka “customers”)</a:t>
            </a:r>
            <a:endParaRPr lang="en-US" dirty="0"/>
          </a:p>
          <a:p>
            <a:pPr lvl="1"/>
            <a:r>
              <a:rPr lang="en-US" dirty="0" smtClean="0"/>
              <a:t>E.g. CVE Sources/Products list</a:t>
            </a:r>
          </a:p>
        </p:txBody>
      </p:sp>
      <p:sp>
        <p:nvSpPr>
          <p:cNvPr id="4" name="Content Placeholder 2"/>
          <p:cNvSpPr txBox="1">
            <a:spLocks/>
          </p:cNvSpPr>
          <p:nvPr/>
        </p:nvSpPr>
        <p:spPr>
          <a:xfrm>
            <a:off x="152400" y="4495800"/>
            <a:ext cx="8534400" cy="2133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Comprehensive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Tries to capture all publicly-disclosed vulnerabilities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Still variation due to different sources monitored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4" descr="haters-gonna-hate-panda-352.jpeg"/>
          <p:cNvPicPr>
            <a:picLocks noChangeAspect="1"/>
          </p:cNvPicPr>
          <p:nvPr/>
        </p:nvPicPr>
        <p:blipFill>
          <a:blip r:embed="rId3" cstate="print"/>
          <a:stretch>
            <a:fillRect/>
          </a:stretch>
        </p:blipFill>
        <p:spPr>
          <a:xfrm>
            <a:off x="5562600" y="1600200"/>
            <a:ext cx="3450217" cy="2590799"/>
          </a:xfrm>
          <a:prstGeom prst="rect">
            <a:avLst/>
          </a:prstGeom>
        </p:spPr>
      </p:pic>
    </p:spTree>
    <p:extLst>
      <p:ext uri="{BB962C8B-B14F-4D97-AF65-F5344CB8AC3E}">
        <p14:creationId xmlns:p14="http://schemas.microsoft.com/office/powerpoint/2010/main" val="11344103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610600" cy="990600"/>
          </a:xfrm>
        </p:spPr>
        <p:txBody>
          <a:bodyPr>
            <a:noAutofit/>
          </a:bodyPr>
          <a:lstStyle/>
          <a:p>
            <a:r>
              <a:rPr lang="en-US" sz="4000" dirty="0" smtClean="0"/>
              <a:t>Selection Bias in Action:</a:t>
            </a:r>
            <a:br>
              <a:rPr lang="en-US" sz="4000" dirty="0" smtClean="0"/>
            </a:br>
            <a:r>
              <a:rPr lang="en-US" sz="4000" dirty="0" smtClean="0"/>
              <a:t>CVE’s Sources </a:t>
            </a:r>
            <a:r>
              <a:rPr lang="en-US" sz="4000" dirty="0" smtClean="0"/>
              <a:t>&amp; Products List</a:t>
            </a:r>
            <a:endParaRPr lang="en-US" sz="4000" dirty="0"/>
          </a:p>
        </p:txBody>
      </p:sp>
      <p:grpSp>
        <p:nvGrpSpPr>
          <p:cNvPr id="8" name="Group 7"/>
          <p:cNvGrpSpPr/>
          <p:nvPr/>
        </p:nvGrpSpPr>
        <p:grpSpPr>
          <a:xfrm>
            <a:off x="1252604" y="1104587"/>
            <a:ext cx="6791192" cy="4579828"/>
            <a:chOff x="1275946" y="1371600"/>
            <a:chExt cx="6791192" cy="4579828"/>
          </a:xfrm>
        </p:grpSpPr>
        <p:sp>
          <p:nvSpPr>
            <p:cNvPr id="31" name="Rectangle 30"/>
            <p:cNvSpPr/>
            <p:nvPr/>
          </p:nvSpPr>
          <p:spPr>
            <a:xfrm>
              <a:off x="1275946" y="4812466"/>
              <a:ext cx="6791191" cy="1138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275946" y="1371600"/>
              <a:ext cx="3594747" cy="366068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105061" y="1371600"/>
              <a:ext cx="3962077" cy="366068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99376" y="2118975"/>
              <a:ext cx="4258798" cy="3818826"/>
            </a:xfrm>
            <a:prstGeom prst="ellipse">
              <a:avLst/>
            </a:prstGeom>
            <a:solidFill>
              <a:schemeClr val="accent4">
                <a:lumMod val="60000"/>
                <a:lumOff val="40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47800" y="1516951"/>
              <a:ext cx="2148992" cy="646331"/>
            </a:xfrm>
            <a:prstGeom prst="rect">
              <a:avLst/>
            </a:prstGeom>
            <a:solidFill>
              <a:schemeClr val="bg2"/>
            </a:solidFill>
            <a:ln w="25400">
              <a:solidFill>
                <a:schemeClr val="accent1">
                  <a:shade val="50000"/>
                </a:schemeClr>
              </a:solidFill>
            </a:ln>
          </p:spPr>
          <p:txBody>
            <a:bodyPr wrap="square" rtlCol="0">
              <a:spAutoFit/>
            </a:bodyPr>
            <a:lstStyle/>
            <a:p>
              <a:pPr algn="ctr"/>
              <a:r>
                <a:rPr lang="en-US" b="1" dirty="0" smtClean="0"/>
                <a:t>Full-Coverage Sources</a:t>
              </a:r>
              <a:endParaRPr lang="en-US" b="1" dirty="0"/>
            </a:p>
          </p:txBody>
        </p:sp>
        <p:sp>
          <p:nvSpPr>
            <p:cNvPr id="13" name="TextBox 12"/>
            <p:cNvSpPr txBox="1"/>
            <p:nvPr/>
          </p:nvSpPr>
          <p:spPr>
            <a:xfrm>
              <a:off x="5029200" y="1516951"/>
              <a:ext cx="2412871" cy="646331"/>
            </a:xfrm>
            <a:prstGeom prst="rect">
              <a:avLst/>
            </a:prstGeom>
            <a:solidFill>
              <a:schemeClr val="bg2"/>
            </a:solidFill>
            <a:ln w="25400">
              <a:solidFill>
                <a:schemeClr val="accent1">
                  <a:shade val="50000"/>
                </a:schemeClr>
              </a:solidFill>
            </a:ln>
          </p:spPr>
          <p:txBody>
            <a:bodyPr wrap="square" rtlCol="0">
              <a:spAutoFit/>
            </a:bodyPr>
            <a:lstStyle/>
            <a:p>
              <a:pPr algn="ctr"/>
              <a:r>
                <a:rPr lang="en-US" b="1" dirty="0" smtClean="0"/>
                <a:t>Partial-Coverage Sources</a:t>
              </a:r>
              <a:endParaRPr lang="en-US" b="1" dirty="0"/>
            </a:p>
          </p:txBody>
        </p:sp>
        <p:sp>
          <p:nvSpPr>
            <p:cNvPr id="14" name="TextBox 13"/>
            <p:cNvSpPr txBox="1"/>
            <p:nvPr/>
          </p:nvSpPr>
          <p:spPr>
            <a:xfrm>
              <a:off x="3167710" y="4261426"/>
              <a:ext cx="2148992" cy="369332"/>
            </a:xfrm>
            <a:prstGeom prst="rect">
              <a:avLst/>
            </a:prstGeom>
            <a:solidFill>
              <a:schemeClr val="bg2"/>
            </a:solidFill>
            <a:ln w="25400">
              <a:solidFill>
                <a:schemeClr val="accent1">
                  <a:shade val="50000"/>
                </a:schemeClr>
              </a:solidFill>
            </a:ln>
          </p:spPr>
          <p:txBody>
            <a:bodyPr wrap="square" rtlCol="0">
              <a:spAutoFit/>
            </a:bodyPr>
            <a:lstStyle/>
            <a:p>
              <a:pPr algn="ctr"/>
              <a:r>
                <a:rPr lang="en-US" b="1" dirty="0" smtClean="0"/>
                <a:t>Must-Have Products</a:t>
              </a:r>
              <a:endParaRPr lang="en-US" b="1" dirty="0"/>
            </a:p>
          </p:txBody>
        </p:sp>
        <p:sp>
          <p:nvSpPr>
            <p:cNvPr id="17" name="TextBox 16"/>
            <p:cNvSpPr txBox="1"/>
            <p:nvPr/>
          </p:nvSpPr>
          <p:spPr>
            <a:xfrm>
              <a:off x="6241891" y="2237021"/>
              <a:ext cx="1149509" cy="646331"/>
            </a:xfrm>
            <a:prstGeom prst="rect">
              <a:avLst/>
            </a:prstGeom>
            <a:noFill/>
            <a:ln w="12700">
              <a:solidFill>
                <a:schemeClr val="tx1"/>
              </a:solidFill>
            </a:ln>
          </p:spPr>
          <p:txBody>
            <a:bodyPr wrap="square" rtlCol="0">
              <a:spAutoFit/>
            </a:bodyPr>
            <a:lstStyle/>
            <a:p>
              <a:r>
                <a:rPr lang="en-US" sz="1200" i="1" u="sng" dirty="0" err="1" smtClean="0"/>
                <a:t>Bugtraq</a:t>
              </a:r>
              <a:r>
                <a:rPr lang="en-US" sz="1200" i="1" u="sng" dirty="0" smtClean="0"/>
                <a:t> Mails</a:t>
              </a:r>
            </a:p>
            <a:p>
              <a:r>
                <a:rPr lang="en-US" sz="1200" i="1" dirty="0" smtClean="0"/>
                <a:t>Joe’s Football Stats </a:t>
              </a:r>
              <a:r>
                <a:rPr lang="en-US" sz="1200" i="1" dirty="0" err="1" smtClean="0"/>
                <a:t>SQLi</a:t>
              </a:r>
              <a:endParaRPr lang="en-US" sz="1200" i="1" dirty="0" smtClean="0"/>
            </a:p>
          </p:txBody>
        </p:sp>
        <p:sp>
          <p:nvSpPr>
            <p:cNvPr id="19" name="TextBox 18"/>
            <p:cNvSpPr txBox="1"/>
            <p:nvPr/>
          </p:nvSpPr>
          <p:spPr>
            <a:xfrm>
              <a:off x="7057164" y="2979003"/>
              <a:ext cx="804726" cy="830997"/>
            </a:xfrm>
            <a:prstGeom prst="rect">
              <a:avLst/>
            </a:prstGeom>
            <a:noFill/>
            <a:ln w="12700">
              <a:solidFill>
                <a:schemeClr val="tx1"/>
              </a:solidFill>
            </a:ln>
          </p:spPr>
          <p:txBody>
            <a:bodyPr wrap="square" rtlCol="0">
              <a:spAutoFit/>
            </a:bodyPr>
            <a:lstStyle/>
            <a:p>
              <a:r>
                <a:rPr lang="en-US" sz="1200" i="1" u="sng" dirty="0" smtClean="0"/>
                <a:t>OSVDB</a:t>
              </a:r>
            </a:p>
            <a:p>
              <a:r>
                <a:rPr lang="en-US" sz="1200" i="1" dirty="0" smtClean="0"/>
                <a:t>Drupal</a:t>
              </a:r>
            </a:p>
            <a:p>
              <a:r>
                <a:rPr lang="en-US" sz="1200" i="1" dirty="0" smtClean="0"/>
                <a:t>Recipe</a:t>
              </a:r>
            </a:p>
            <a:p>
              <a:r>
                <a:rPr lang="en-US" sz="1200" i="1" dirty="0" smtClean="0"/>
                <a:t>Module</a:t>
              </a:r>
              <a:endParaRPr lang="en-US" sz="1200" i="1" dirty="0"/>
            </a:p>
          </p:txBody>
        </p:sp>
        <p:sp>
          <p:nvSpPr>
            <p:cNvPr id="20" name="TextBox 19"/>
            <p:cNvSpPr txBox="1"/>
            <p:nvPr/>
          </p:nvSpPr>
          <p:spPr>
            <a:xfrm>
              <a:off x="1967605" y="4358910"/>
              <a:ext cx="994096" cy="461665"/>
            </a:xfrm>
            <a:prstGeom prst="rect">
              <a:avLst/>
            </a:prstGeom>
            <a:noFill/>
            <a:ln w="12700">
              <a:solidFill>
                <a:schemeClr val="tx1"/>
              </a:solidFill>
            </a:ln>
          </p:spPr>
          <p:txBody>
            <a:bodyPr wrap="square" rtlCol="0">
              <a:spAutoFit/>
            </a:bodyPr>
            <a:lstStyle/>
            <a:p>
              <a:pPr algn="ctr"/>
              <a:r>
                <a:rPr lang="en-US" sz="1200" i="1" u="sng" dirty="0" smtClean="0"/>
                <a:t>ICS-CERT</a:t>
              </a:r>
            </a:p>
            <a:p>
              <a:pPr algn="ctr"/>
              <a:r>
                <a:rPr lang="en-US" sz="1200" i="1" dirty="0" smtClean="0"/>
                <a:t>Advisories</a:t>
              </a:r>
              <a:endParaRPr lang="en-US" sz="1200" i="1" dirty="0"/>
            </a:p>
          </p:txBody>
        </p:sp>
        <p:sp>
          <p:nvSpPr>
            <p:cNvPr id="23" name="TextBox 22"/>
            <p:cNvSpPr txBox="1"/>
            <p:nvPr/>
          </p:nvSpPr>
          <p:spPr>
            <a:xfrm>
              <a:off x="3868981" y="5144869"/>
              <a:ext cx="1236419" cy="646331"/>
            </a:xfrm>
            <a:prstGeom prst="rect">
              <a:avLst/>
            </a:prstGeom>
            <a:noFill/>
            <a:ln w="12700">
              <a:solidFill>
                <a:schemeClr val="tx1"/>
              </a:solidFill>
            </a:ln>
          </p:spPr>
          <p:txBody>
            <a:bodyPr wrap="square" rtlCol="0">
              <a:spAutoFit/>
            </a:bodyPr>
            <a:lstStyle/>
            <a:p>
              <a:r>
                <a:rPr lang="en-US" sz="1200" i="1" u="sng" dirty="0" smtClean="0"/>
                <a:t>News Article</a:t>
              </a:r>
            </a:p>
            <a:p>
              <a:r>
                <a:rPr lang="en-US" sz="1200" i="1" dirty="0" smtClean="0"/>
                <a:t>New 0-Day in Java</a:t>
              </a:r>
              <a:endParaRPr lang="en-US" sz="1200" i="1" dirty="0"/>
            </a:p>
          </p:txBody>
        </p:sp>
        <p:sp>
          <p:nvSpPr>
            <p:cNvPr id="24" name="TextBox 23"/>
            <p:cNvSpPr txBox="1"/>
            <p:nvPr/>
          </p:nvSpPr>
          <p:spPr>
            <a:xfrm>
              <a:off x="3124200" y="3124200"/>
              <a:ext cx="863123" cy="830997"/>
            </a:xfrm>
            <a:prstGeom prst="rect">
              <a:avLst/>
            </a:prstGeom>
            <a:noFill/>
            <a:ln w="12700">
              <a:solidFill>
                <a:schemeClr val="tx1"/>
              </a:solidFill>
            </a:ln>
          </p:spPr>
          <p:txBody>
            <a:bodyPr wrap="square" rtlCol="0">
              <a:spAutoFit/>
            </a:bodyPr>
            <a:lstStyle/>
            <a:p>
              <a:r>
                <a:rPr lang="en-US" sz="1200" i="1" u="sng" dirty="0" smtClean="0"/>
                <a:t>Red Hat</a:t>
              </a:r>
            </a:p>
            <a:p>
              <a:r>
                <a:rPr lang="en-US" sz="1200" i="1" dirty="0" smtClean="0"/>
                <a:t>Apache web</a:t>
              </a:r>
            </a:p>
            <a:p>
              <a:r>
                <a:rPr lang="en-US" sz="1200" i="1" dirty="0"/>
                <a:t>s</a:t>
              </a:r>
              <a:r>
                <a:rPr lang="en-US" sz="1200" i="1" dirty="0" smtClean="0"/>
                <a:t>erver</a:t>
              </a:r>
              <a:endParaRPr lang="en-US" sz="1200" i="1" dirty="0"/>
            </a:p>
          </p:txBody>
        </p:sp>
        <p:sp>
          <p:nvSpPr>
            <p:cNvPr id="25" name="TextBox 24"/>
            <p:cNvSpPr txBox="1"/>
            <p:nvPr/>
          </p:nvSpPr>
          <p:spPr>
            <a:xfrm>
              <a:off x="4648200" y="2961911"/>
              <a:ext cx="1090142" cy="646331"/>
            </a:xfrm>
            <a:prstGeom prst="rect">
              <a:avLst/>
            </a:prstGeom>
            <a:noFill/>
            <a:ln w="12700">
              <a:solidFill>
                <a:schemeClr val="tx1"/>
              </a:solidFill>
            </a:ln>
          </p:spPr>
          <p:txBody>
            <a:bodyPr wrap="square" rtlCol="0">
              <a:spAutoFit/>
            </a:bodyPr>
            <a:lstStyle/>
            <a:p>
              <a:r>
                <a:rPr lang="en-US" sz="1200" i="1" u="sng" dirty="0" err="1" smtClean="0">
                  <a:solidFill>
                    <a:srgbClr val="0070C0"/>
                  </a:solidFill>
                </a:rPr>
                <a:t>Bugtraq</a:t>
              </a:r>
              <a:r>
                <a:rPr lang="en-US" sz="1200" i="1" u="sng" dirty="0" smtClean="0">
                  <a:solidFill>
                    <a:srgbClr val="0070C0"/>
                  </a:solidFill>
                </a:rPr>
                <a:t> Mails</a:t>
              </a:r>
            </a:p>
            <a:p>
              <a:r>
                <a:rPr lang="en-US" sz="1200" i="1" dirty="0" smtClean="0">
                  <a:solidFill>
                    <a:srgbClr val="0070C0"/>
                  </a:solidFill>
                </a:rPr>
                <a:t>Cisco VOIP  Eavesdropping</a:t>
              </a:r>
              <a:endParaRPr lang="en-US" sz="1200" i="1" dirty="0">
                <a:solidFill>
                  <a:srgbClr val="0070C0"/>
                </a:solidFill>
              </a:endParaRPr>
            </a:p>
          </p:txBody>
        </p:sp>
        <p:sp>
          <p:nvSpPr>
            <p:cNvPr id="26" name="TextBox 25"/>
            <p:cNvSpPr txBox="1"/>
            <p:nvPr/>
          </p:nvSpPr>
          <p:spPr>
            <a:xfrm>
              <a:off x="5536759" y="3810000"/>
              <a:ext cx="758746" cy="646331"/>
            </a:xfrm>
            <a:prstGeom prst="rect">
              <a:avLst/>
            </a:prstGeom>
            <a:noFill/>
            <a:ln w="12700">
              <a:solidFill>
                <a:schemeClr val="tx1"/>
              </a:solidFill>
            </a:ln>
          </p:spPr>
          <p:txBody>
            <a:bodyPr wrap="square" rtlCol="0">
              <a:spAutoFit/>
            </a:bodyPr>
            <a:lstStyle/>
            <a:p>
              <a:r>
                <a:rPr lang="en-US" sz="1200" i="1" u="sng" dirty="0" smtClean="0">
                  <a:solidFill>
                    <a:srgbClr val="0070C0"/>
                  </a:solidFill>
                </a:rPr>
                <a:t>OSVDB</a:t>
              </a:r>
            </a:p>
            <a:p>
              <a:r>
                <a:rPr lang="en-US" sz="1200" i="1" dirty="0" smtClean="0">
                  <a:solidFill>
                    <a:srgbClr val="0070C0"/>
                  </a:solidFill>
                </a:rPr>
                <a:t>Firefox </a:t>
              </a:r>
            </a:p>
            <a:p>
              <a:r>
                <a:rPr lang="en-US" sz="1200" i="1" dirty="0" smtClean="0">
                  <a:solidFill>
                    <a:srgbClr val="0070C0"/>
                  </a:solidFill>
                </a:rPr>
                <a:t>DOS/MC</a:t>
              </a:r>
              <a:endParaRPr lang="en-US" sz="1200" i="1" dirty="0">
                <a:solidFill>
                  <a:srgbClr val="0070C0"/>
                </a:solidFill>
              </a:endParaRPr>
            </a:p>
          </p:txBody>
        </p:sp>
        <p:sp>
          <p:nvSpPr>
            <p:cNvPr id="27" name="TextBox 26"/>
            <p:cNvSpPr txBox="1"/>
            <p:nvPr/>
          </p:nvSpPr>
          <p:spPr>
            <a:xfrm>
              <a:off x="1700109" y="3410523"/>
              <a:ext cx="1219545" cy="461665"/>
            </a:xfrm>
            <a:prstGeom prst="rect">
              <a:avLst/>
            </a:prstGeom>
            <a:noFill/>
            <a:ln w="12700">
              <a:solidFill>
                <a:schemeClr val="tx1"/>
              </a:solidFill>
            </a:ln>
          </p:spPr>
          <p:txBody>
            <a:bodyPr wrap="square" rtlCol="0">
              <a:spAutoFit/>
            </a:bodyPr>
            <a:lstStyle/>
            <a:p>
              <a:pPr algn="ctr"/>
              <a:r>
                <a:rPr lang="en-US" sz="1200" i="1" u="sng" dirty="0" smtClean="0"/>
                <a:t>Red Hat</a:t>
              </a:r>
            </a:p>
            <a:p>
              <a:pPr algn="ctr"/>
              <a:r>
                <a:rPr lang="en-US" sz="1200" i="1" dirty="0" smtClean="0"/>
                <a:t>RHSA-2013:*</a:t>
              </a:r>
            </a:p>
          </p:txBody>
        </p:sp>
        <p:sp>
          <p:nvSpPr>
            <p:cNvPr id="28" name="TextBox 27"/>
            <p:cNvSpPr txBox="1"/>
            <p:nvPr/>
          </p:nvSpPr>
          <p:spPr>
            <a:xfrm>
              <a:off x="2303178" y="2237021"/>
              <a:ext cx="1099519" cy="830997"/>
            </a:xfrm>
            <a:prstGeom prst="rect">
              <a:avLst/>
            </a:prstGeom>
            <a:noFill/>
            <a:ln w="12700">
              <a:solidFill>
                <a:schemeClr val="tx1"/>
              </a:solidFill>
            </a:ln>
          </p:spPr>
          <p:txBody>
            <a:bodyPr wrap="square" rtlCol="0">
              <a:spAutoFit/>
            </a:bodyPr>
            <a:lstStyle/>
            <a:p>
              <a:pPr algn="ctr"/>
              <a:r>
                <a:rPr lang="en-US" sz="1200" i="1" u="sng" dirty="0" smtClean="0"/>
                <a:t>Microsoft</a:t>
              </a:r>
            </a:p>
            <a:p>
              <a:pPr algn="ctr"/>
              <a:r>
                <a:rPr lang="en-US" sz="1200" i="1" dirty="0" smtClean="0"/>
                <a:t>MS013-001</a:t>
              </a:r>
            </a:p>
            <a:p>
              <a:pPr algn="ctr"/>
              <a:r>
                <a:rPr lang="en-US" sz="1200" i="1" dirty="0" smtClean="0"/>
                <a:t>MS013-002</a:t>
              </a:r>
            </a:p>
            <a:p>
              <a:pPr algn="ctr"/>
              <a:r>
                <a:rPr lang="en-US" sz="1200" i="1" dirty="0" smtClean="0"/>
                <a:t>…</a:t>
              </a:r>
              <a:endParaRPr lang="en-US" sz="1200" i="1" dirty="0"/>
            </a:p>
          </p:txBody>
        </p:sp>
        <p:sp>
          <p:nvSpPr>
            <p:cNvPr id="32" name="TextBox 31"/>
            <p:cNvSpPr txBox="1"/>
            <p:nvPr/>
          </p:nvSpPr>
          <p:spPr>
            <a:xfrm>
              <a:off x="1308638" y="5287405"/>
              <a:ext cx="1434562" cy="307777"/>
            </a:xfrm>
            <a:prstGeom prst="rect">
              <a:avLst/>
            </a:prstGeom>
            <a:solidFill>
              <a:schemeClr val="bg2"/>
            </a:solidFill>
            <a:ln w="25400">
              <a:solidFill>
                <a:schemeClr val="accent1">
                  <a:shade val="50000"/>
                </a:schemeClr>
              </a:solidFill>
            </a:ln>
          </p:spPr>
          <p:txBody>
            <a:bodyPr wrap="square" rtlCol="0">
              <a:spAutoFit/>
            </a:bodyPr>
            <a:lstStyle/>
            <a:p>
              <a:pPr algn="ctr"/>
              <a:r>
                <a:rPr lang="en-US" sz="1400" b="1" dirty="0" smtClean="0"/>
                <a:t>Other Sources</a:t>
              </a:r>
              <a:endParaRPr lang="en-US" sz="1400" b="1" dirty="0"/>
            </a:p>
          </p:txBody>
        </p:sp>
        <p:sp>
          <p:nvSpPr>
            <p:cNvPr id="29" name="TextBox 28"/>
            <p:cNvSpPr txBox="1"/>
            <p:nvPr/>
          </p:nvSpPr>
          <p:spPr>
            <a:xfrm>
              <a:off x="6765283" y="3946635"/>
              <a:ext cx="826201" cy="646331"/>
            </a:xfrm>
            <a:prstGeom prst="rect">
              <a:avLst/>
            </a:prstGeom>
            <a:noFill/>
            <a:ln w="12700">
              <a:solidFill>
                <a:schemeClr val="tx1"/>
              </a:solidFill>
            </a:ln>
          </p:spPr>
          <p:txBody>
            <a:bodyPr wrap="square" rtlCol="0">
              <a:spAutoFit/>
            </a:bodyPr>
            <a:lstStyle/>
            <a:p>
              <a:r>
                <a:rPr lang="en-US" sz="1200" i="1" u="sng" dirty="0" smtClean="0"/>
                <a:t>BID</a:t>
              </a:r>
            </a:p>
            <a:p>
              <a:r>
                <a:rPr lang="en-US" sz="1200" i="1" dirty="0" err="1" smtClean="0"/>
                <a:t>phpGolf</a:t>
              </a:r>
              <a:endParaRPr lang="en-US" sz="1200" i="1" dirty="0" smtClean="0"/>
            </a:p>
            <a:p>
              <a:r>
                <a:rPr lang="en-US" sz="1200" i="1" dirty="0" smtClean="0"/>
                <a:t>XSS</a:t>
              </a:r>
              <a:endParaRPr lang="en-US" sz="1200" i="1" dirty="0"/>
            </a:p>
          </p:txBody>
        </p:sp>
      </p:grpSp>
      <p:sp>
        <p:nvSpPr>
          <p:cNvPr id="5" name="TextBox 4"/>
          <p:cNvSpPr txBox="1"/>
          <p:nvPr/>
        </p:nvSpPr>
        <p:spPr>
          <a:xfrm>
            <a:off x="369910" y="5816025"/>
            <a:ext cx="8653907" cy="830997"/>
          </a:xfrm>
          <a:prstGeom prst="rect">
            <a:avLst/>
          </a:prstGeom>
          <a:noFill/>
        </p:spPr>
        <p:txBody>
          <a:bodyPr wrap="none" rtlCol="0">
            <a:spAutoFit/>
          </a:bodyPr>
          <a:lstStyle/>
          <a:p>
            <a:pPr marL="285750" indent="-285750">
              <a:buFont typeface="Arial" pitchFamily="34" charset="0"/>
              <a:buChar char="•"/>
            </a:pPr>
            <a:r>
              <a:rPr lang="en-US" sz="1600" dirty="0" smtClean="0"/>
              <a:t>Full-Coverage  Source: Every advisory published </a:t>
            </a:r>
            <a:r>
              <a:rPr lang="en-US" sz="1600" u="sng" dirty="0" smtClean="0"/>
              <a:t>by this source</a:t>
            </a:r>
            <a:r>
              <a:rPr lang="en-US" sz="1600" dirty="0" smtClean="0"/>
              <a:t> must receive a CVE.</a:t>
            </a:r>
          </a:p>
          <a:p>
            <a:pPr marL="285750" indent="-285750">
              <a:buFont typeface="Arial" pitchFamily="34" charset="0"/>
              <a:buChar char="•"/>
            </a:pPr>
            <a:r>
              <a:rPr lang="en-US" sz="1600" dirty="0" smtClean="0"/>
              <a:t>Must-Have Product: Every advisory published </a:t>
            </a:r>
            <a:r>
              <a:rPr lang="en-US" sz="1600" u="sng" dirty="0" smtClean="0"/>
              <a:t>about this product</a:t>
            </a:r>
            <a:r>
              <a:rPr lang="en-US" sz="1600" dirty="0" smtClean="0"/>
              <a:t> must receive a CVE.</a:t>
            </a:r>
          </a:p>
          <a:p>
            <a:pPr marL="285750" indent="-285750">
              <a:buFont typeface="Arial" pitchFamily="34" charset="0"/>
              <a:buChar char="•"/>
            </a:pPr>
            <a:r>
              <a:rPr lang="en-US" sz="1600" dirty="0" smtClean="0"/>
              <a:t>Partial-Coverage Source: some advisories should receive CVEs (especially for Must-Have products).</a:t>
            </a:r>
            <a:endParaRPr lang="en-US" sz="1600" dirty="0"/>
          </a:p>
        </p:txBody>
      </p:sp>
    </p:spTree>
    <p:extLst>
      <p:ext uri="{BB962C8B-B14F-4D97-AF65-F5344CB8AC3E}">
        <p14:creationId xmlns:p14="http://schemas.microsoft.com/office/powerpoint/2010/main" val="1962050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Why Vulnerability Stats Suck</a:t>
            </a:r>
            <a:endParaRPr lang="en-US" dirty="0"/>
          </a:p>
        </p:txBody>
      </p:sp>
      <p:sp>
        <p:nvSpPr>
          <p:cNvPr id="3" name="Content Placeholder 2"/>
          <p:cNvSpPr>
            <a:spLocks noGrp="1"/>
          </p:cNvSpPr>
          <p:nvPr>
            <p:ph idx="1"/>
          </p:nvPr>
        </p:nvSpPr>
        <p:spPr>
          <a:xfrm>
            <a:off x="152400" y="914400"/>
            <a:ext cx="8763000" cy="1600200"/>
          </a:xfrm>
        </p:spPr>
        <p:txBody>
          <a:bodyPr>
            <a:noAutofit/>
          </a:bodyPr>
          <a:lstStyle/>
          <a:p>
            <a:r>
              <a:rPr lang="en-US" sz="2800" dirty="0" smtClean="0"/>
              <a:t>Stats are presented without understanding the limits of the data</a:t>
            </a:r>
          </a:p>
          <a:p>
            <a:r>
              <a:rPr lang="en-US" sz="2800" dirty="0" smtClean="0"/>
              <a:t>Even if explanations are provided, correlation is confused with causation: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700" y="2871787"/>
            <a:ext cx="6832600" cy="3843338"/>
          </a:xfrm>
          <a:prstGeom prst="rect">
            <a:avLst/>
          </a:prstGeom>
        </p:spPr>
      </p:pic>
    </p:spTree>
    <p:extLst>
      <p:ext uri="{BB962C8B-B14F-4D97-AF65-F5344CB8AC3E}">
        <p14:creationId xmlns:p14="http://schemas.microsoft.com/office/powerpoint/2010/main" val="17981605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6781800" cy="838200"/>
          </a:xfrm>
        </p:spPr>
        <p:txBody>
          <a:bodyPr>
            <a:normAutofit/>
          </a:bodyPr>
          <a:lstStyle/>
          <a:p>
            <a:r>
              <a:rPr lang="en-US" dirty="0" smtClean="0"/>
              <a:t>CVE Sources / Products</a:t>
            </a:r>
            <a:endParaRPr lang="en-US" dirty="0"/>
          </a:p>
        </p:txBody>
      </p:sp>
      <p:sp>
        <p:nvSpPr>
          <p:cNvPr id="4" name="Slide Number Placeholder 3"/>
          <p:cNvSpPr>
            <a:spLocks noGrp="1"/>
          </p:cNvSpPr>
          <p:nvPr>
            <p:ph type="sldNum" sz="quarter" idx="10"/>
          </p:nvPr>
        </p:nvSpPr>
        <p:spPr/>
        <p:txBody>
          <a:bodyPr/>
          <a:lstStyle/>
          <a:p>
            <a:r>
              <a:rPr lang="en-US" smtClean="0"/>
              <a:t>Page  </a:t>
            </a:r>
            <a:fld id="{E40CCABB-9BBC-49C5-99B3-2E0B57D184A5}" type="slidenum">
              <a:rPr lang="en-US" smtClean="0"/>
              <a:pPr/>
              <a:t>70</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315847216"/>
              </p:ext>
            </p:extLst>
          </p:nvPr>
        </p:nvGraphicFramePr>
        <p:xfrm>
          <a:off x="533400" y="1295400"/>
          <a:ext cx="2362199" cy="5337181"/>
        </p:xfrm>
        <a:graphic>
          <a:graphicData uri="http://schemas.openxmlformats.org/drawingml/2006/table">
            <a:tbl>
              <a:tblPr>
                <a:tableStyleId>{5C22544A-7EE6-4342-B048-85BDC9FD1C3A}</a:tableStyleId>
              </a:tblPr>
              <a:tblGrid>
                <a:gridCol w="2362199"/>
              </a:tblGrid>
              <a:tr h="112008">
                <a:tc>
                  <a:txBody>
                    <a:bodyPr/>
                    <a:lstStyle/>
                    <a:p>
                      <a:pPr algn="l" fontAlgn="ctr"/>
                      <a:r>
                        <a:rPr lang="en-US" sz="500" u="none" strike="noStrike">
                          <a:effectLst/>
                        </a:rPr>
                        <a:t>Adobe</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Apache Software Foundation: Apache HTTP Server</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Apple</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Attachmate: Novell</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Attachmate: SUSE                                        </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Blue Coat - kb.bluecoat.com</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CA - support.ca.com</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84813">
                <a:tc>
                  <a:txBody>
                    <a:bodyPr/>
                    <a:lstStyle/>
                    <a:p>
                      <a:pPr algn="l" fontAlgn="ctr"/>
                      <a:r>
                        <a:rPr lang="en-US" sz="500" u="none" strike="noStrike">
                          <a:effectLst/>
                        </a:rPr>
                        <a:t>Check Point: Security Gateways product line (supportcenter.checkpoint.com)</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Cisco: Security Advisories/Responses</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dirty="0">
                          <a:effectLst/>
                        </a:rPr>
                        <a:t>Citrix - support.citrix.com</a:t>
                      </a:r>
                      <a:endParaRPr lang="en-US" sz="500" b="0" i="0" u="none" strike="noStrike" dirty="0">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Debian</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Dell Desktop/Notebook product lines</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Dell SonicWALL Network Security product line - Service Bulletins</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EMC, as published through Bugtraq</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F5 - support.f5.com</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Fortinet FortiGate product line (kb.fortinet.com)</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Fujitsu Desktop/Notebook product lines</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Google: Google Chrome (includes WebKit)</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HP: Security Bulletins                         </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IBM: issues in IBM ISS X-Force Database</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Internet Systems Consortium (ISC)</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Juniper: juniper.net/customers/support (JunOS?)</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Lenovo Desktop/Notebook product lines</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McAfee - kc.mcafee.com</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Microsoft: Security Bulletins/Advisories</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MIT Kerberos</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Mozilla</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OpenSSH</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OpenSSL</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Oracle: Critical Patch Updates</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RealNetworks (real.com)</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Red Hat                                      </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RIM/BlackBerry- blackberry.com/btsc</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Samba Security Updates and Information</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SAP - scn.sap.com/docs/DOC-8218</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Sendmail</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Sophos - sophos.com/support/knowledgebase</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Symantec: Security Advisories</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Ubuntu (Linux)                              </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VMware</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Websense - websense.com/content/support.aspx</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HP: TippingPoint DVLabs</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HP: TippingPoint Zero Day Initiative</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ICS-CERT: ADVISORY</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MITRE CNA open-source requests</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a:effectLst/>
                        </a:rPr>
                        <a:t>US-CERT: Technical Cyber Security Alerts</a:t>
                      </a:r>
                      <a:endParaRPr lang="en-US" sz="500" b="0" i="0" u="none" strike="noStrike">
                        <a:solidFill>
                          <a:srgbClr val="000000"/>
                        </a:solidFill>
                        <a:effectLst/>
                        <a:latin typeface="Arial Unicode MS"/>
                      </a:endParaRPr>
                    </a:p>
                  </a:txBody>
                  <a:tcPr marL="5126" marR="5126" marT="5126" marB="0" anchor="ctr">
                    <a:solidFill>
                      <a:schemeClr val="accent6">
                        <a:lumMod val="20000"/>
                        <a:lumOff val="80000"/>
                      </a:schemeClr>
                    </a:solidFill>
                  </a:tcPr>
                </a:tc>
              </a:tr>
              <a:tr h="112008">
                <a:tc>
                  <a:txBody>
                    <a:bodyPr/>
                    <a:lstStyle/>
                    <a:p>
                      <a:pPr algn="l" fontAlgn="ctr"/>
                      <a:r>
                        <a:rPr lang="en-US" sz="500" u="none" strike="noStrike" dirty="0">
                          <a:effectLst/>
                        </a:rPr>
                        <a:t>VeriSign </a:t>
                      </a:r>
                      <a:r>
                        <a:rPr lang="en-US" sz="500" u="none" strike="noStrike" dirty="0" err="1">
                          <a:effectLst/>
                        </a:rPr>
                        <a:t>iDefense</a:t>
                      </a:r>
                      <a:endParaRPr lang="en-US" sz="500" b="0" i="0" u="none" strike="noStrike" dirty="0">
                        <a:solidFill>
                          <a:srgbClr val="000000"/>
                        </a:solidFill>
                        <a:effectLst/>
                        <a:latin typeface="Arial Unicode MS"/>
                      </a:endParaRPr>
                    </a:p>
                  </a:txBody>
                  <a:tcPr marL="5126" marR="5126" marT="5126" marB="0" anchor="ctr">
                    <a:solidFill>
                      <a:schemeClr val="accent6">
                        <a:lumMod val="20000"/>
                        <a:lumOff val="80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693293112"/>
              </p:ext>
            </p:extLst>
          </p:nvPr>
        </p:nvGraphicFramePr>
        <p:xfrm>
          <a:off x="6172200" y="1324675"/>
          <a:ext cx="2517164" cy="5388570"/>
        </p:xfrm>
        <a:graphic>
          <a:graphicData uri="http://schemas.openxmlformats.org/drawingml/2006/table">
            <a:tbl>
              <a:tblPr>
                <a:tableStyleId>{5C22544A-7EE6-4342-B048-85BDC9FD1C3A}</a:tableStyleId>
              </a:tblPr>
              <a:tblGrid>
                <a:gridCol w="2517164"/>
              </a:tblGrid>
              <a:tr h="119746">
                <a:tc>
                  <a:txBody>
                    <a:bodyPr/>
                    <a:lstStyle/>
                    <a:p>
                      <a:pPr algn="l" fontAlgn="ctr"/>
                      <a:r>
                        <a:rPr lang="en-US" sz="600" u="none" strike="noStrike" dirty="0">
                          <a:effectLst/>
                        </a:rPr>
                        <a:t>Android (associated with Google or Open Handset Alliance)</a:t>
                      </a:r>
                      <a:endParaRPr lang="en-US" sz="600" b="0" i="0" u="none" strike="noStrike" dirty="0">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Apache Software Foundation: Apache Tomcat</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Apache Software Foundation: other</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CentOS</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dirty="0">
                          <a:effectLst/>
                        </a:rPr>
                        <a:t>Check Point: checkpoint.com/defense/advisories/public/summary.html</a:t>
                      </a:r>
                      <a:endParaRPr lang="en-US" sz="600" b="0" i="0" u="none" strike="noStrike" dirty="0">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Cisco: Release Note Enclosures (RNE)</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Drupal</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Fedora</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FoxIt Support Center - Security Advisories</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FreeBSD                                     </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Gentoo (Linux)                              </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dirty="0">
                          <a:effectLst/>
                        </a:rPr>
                        <a:t>Google: other (not Chrome or Android)</a:t>
                      </a:r>
                      <a:endParaRPr lang="en-US" sz="600" b="0" i="0" u="none" strike="noStrike" dirty="0">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IBM ISS X-Force for non-IBM products</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IBM: issues not in IBM ISS X-Force Database</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Joomla!</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Juniper - JTAC Technical Bulletins</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kernel.org</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Mandriva                                    </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NetBSD                                      </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OpenBSD                                     </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PHP core language interpreter</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SCO     </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TYPO3</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WordPress</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attrition.org/pipermail/vim</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dirty="0" err="1">
                          <a:effectLst/>
                        </a:rPr>
                        <a:t>AusCERT</a:t>
                      </a:r>
                      <a:r>
                        <a:rPr lang="en-US" sz="600" u="none" strike="noStrike" dirty="0">
                          <a:effectLst/>
                        </a:rPr>
                        <a:t>                   </a:t>
                      </a:r>
                      <a:endParaRPr lang="en-US" sz="600" b="0" i="0" u="none" strike="noStrike" dirty="0">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Core Security CoreLabs</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DOE JC3 (formerly DOE CIRC and CIAC)      </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Full Disclosure                             </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HP: TippingPoint Pwn2Own</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b"/>
                      <a:r>
                        <a:rPr lang="en-US" sz="600" u="none" strike="noStrike">
                          <a:effectLst/>
                        </a:rPr>
                        <a:t>http://www.exploit-db.com/ </a:t>
                      </a:r>
                      <a:endParaRPr lang="en-US" sz="600" b="0" i="0" u="none" strike="noStrike">
                        <a:solidFill>
                          <a:srgbClr val="000000"/>
                        </a:solidFill>
                        <a:effectLst/>
                        <a:latin typeface="Calibri"/>
                      </a:endParaRPr>
                    </a:p>
                  </a:txBody>
                  <a:tcPr marL="5427" marR="5427" marT="5427" marB="0" anchor="b">
                    <a:solidFill>
                      <a:schemeClr val="accent6">
                        <a:lumMod val="20000"/>
                        <a:lumOff val="80000"/>
                      </a:schemeClr>
                    </a:solidFill>
                  </a:tcPr>
                </a:tc>
              </a:tr>
              <a:tr h="119746">
                <a:tc>
                  <a:txBody>
                    <a:bodyPr/>
                    <a:lstStyle/>
                    <a:p>
                      <a:pPr algn="l" fontAlgn="ctr"/>
                      <a:r>
                        <a:rPr lang="en-US" sz="600" u="none" strike="noStrike">
                          <a:effectLst/>
                        </a:rPr>
                        <a:t>ICS-CERT: ALERT</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Juniper: J-Security Center - Threats and Vulnerabilities</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Microsoft: Vulnerability Research (MSVR)</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oss-security</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OSVDB                                       </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Packet Storm</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dirty="0">
                          <a:effectLst/>
                        </a:rPr>
                        <a:t>Rapid7 </a:t>
                      </a:r>
                      <a:r>
                        <a:rPr lang="en-US" sz="600" u="none" strike="noStrike" dirty="0" err="1">
                          <a:effectLst/>
                        </a:rPr>
                        <a:t>Metasploit</a:t>
                      </a:r>
                      <a:endParaRPr lang="en-US" sz="600" b="0" i="0" u="none" strike="noStrike" dirty="0">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Secunia</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SecuriTeam</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SecurityTracker                             </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Symantec: SecurityFocus BugTraq (securityfocus.com/archive/1)       </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Symantec: SecurityFocus Bugtraq ID (securityfocus.com/bid)          </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a:effectLst/>
                        </a:rPr>
                        <a:t>United Kingdom CPNI (formerly NISCC)                                 </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9746">
                <a:tc>
                  <a:txBody>
                    <a:bodyPr/>
                    <a:lstStyle/>
                    <a:p>
                      <a:pPr algn="l" fontAlgn="ctr"/>
                      <a:r>
                        <a:rPr lang="en-US" sz="600" u="none" strike="noStrike" dirty="0">
                          <a:effectLst/>
                        </a:rPr>
                        <a:t>US-CERT: Vulnerability Notes</a:t>
                      </a:r>
                      <a:endParaRPr lang="en-US" sz="600" b="0" i="0" u="none" strike="noStrike" dirty="0">
                        <a:solidFill>
                          <a:srgbClr val="000000"/>
                        </a:solidFill>
                        <a:effectLst/>
                        <a:latin typeface="Arial Unicode MS"/>
                      </a:endParaRPr>
                    </a:p>
                  </a:txBody>
                  <a:tcPr marL="5427" marR="5427" marT="5427" marB="0" anchor="ctr">
                    <a:solidFill>
                      <a:schemeClr val="accent6">
                        <a:lumMod val="20000"/>
                        <a:lumOff val="80000"/>
                      </a:scheme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512075709"/>
              </p:ext>
            </p:extLst>
          </p:nvPr>
        </p:nvGraphicFramePr>
        <p:xfrm>
          <a:off x="3384428" y="1324876"/>
          <a:ext cx="2241428" cy="5337180"/>
        </p:xfrm>
        <a:graphic>
          <a:graphicData uri="http://schemas.openxmlformats.org/drawingml/2006/table">
            <a:tbl>
              <a:tblPr>
                <a:tableStyleId>{5C22544A-7EE6-4342-B048-85BDC9FD1C3A}</a:tableStyleId>
              </a:tblPr>
              <a:tblGrid>
                <a:gridCol w="2241428"/>
              </a:tblGrid>
              <a:tr h="118604">
                <a:tc>
                  <a:txBody>
                    <a:bodyPr/>
                    <a:lstStyle/>
                    <a:p>
                      <a:pPr algn="l" fontAlgn="ctr"/>
                      <a:r>
                        <a:rPr lang="en-US" sz="600" u="none" strike="noStrike" dirty="0">
                          <a:effectLst/>
                        </a:rPr>
                        <a:t>Adobe: all</a:t>
                      </a:r>
                      <a:endParaRPr lang="en-US" sz="600" b="0" i="0" u="none" strike="noStrike" dirty="0">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Apache Software Foundation: All</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Apple: all</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dirty="0">
                          <a:effectLst/>
                        </a:rPr>
                        <a:t>Attachmate: Novell</a:t>
                      </a:r>
                      <a:endParaRPr lang="en-US" sz="600" b="0" i="0" u="none" strike="noStrike" dirty="0">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dirty="0">
                          <a:effectLst/>
                        </a:rPr>
                        <a:t>Attachmate: SUSE                                        </a:t>
                      </a:r>
                      <a:endParaRPr lang="en-US" sz="600" b="0" i="0" u="none" strike="noStrike" dirty="0">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dirty="0">
                          <a:effectLst/>
                        </a:rPr>
                        <a:t>Blue Coat: all</a:t>
                      </a:r>
                      <a:endParaRPr lang="en-US" sz="600" b="0" i="0" u="none" strike="noStrike" dirty="0">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CA: all </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Check Point: Security Gateways product line</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Cisco: all</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Citrix - support.citrix.com</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Debian: all</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Dell: Desktop/Notebook product lines</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Dell: SonicWALL Network Security product line</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EMC: all</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F5: all</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Fortinet: FortiGate product line </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Fujitsu: Desktop/Notebook product lines</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Google: Google Chrome (includes WebKit)</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HP: all</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IBM: all</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Internet Systems Consortium (ISC): Bind</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Juniper: all</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kernel.org (Linux kernal)</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Lenovo: Desktop/Notebook product lines</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McAfee: all</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Microsoft: all</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MIT Kerberos: all</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Mozilla: all</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MySQL: all</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OpenLDAP: all</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OpenSSH: all</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OpenSSL: all</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Oracle:all</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PHP: core language interpreter</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RealNetworks:all</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Red Hat: all</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RIM/BlackBerry: all</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Samba: all</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SAP: all</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Sendmail: all</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Sophos: all</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Symantec: all</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Ubuntu: all</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a:effectLst/>
                        </a:rPr>
                        <a:t>VMware: all</a:t>
                      </a:r>
                      <a:endParaRPr lang="en-US" sz="600" b="0" i="0" u="none" strike="noStrike">
                        <a:solidFill>
                          <a:srgbClr val="000000"/>
                        </a:solidFill>
                        <a:effectLst/>
                        <a:latin typeface="Arial Unicode MS"/>
                      </a:endParaRPr>
                    </a:p>
                  </a:txBody>
                  <a:tcPr marL="5427" marR="5427" marT="5427" marB="0" anchor="ctr">
                    <a:solidFill>
                      <a:schemeClr val="accent6">
                        <a:lumMod val="20000"/>
                        <a:lumOff val="80000"/>
                      </a:schemeClr>
                    </a:solidFill>
                  </a:tcPr>
                </a:tc>
              </a:tr>
              <a:tr h="118604">
                <a:tc>
                  <a:txBody>
                    <a:bodyPr/>
                    <a:lstStyle/>
                    <a:p>
                      <a:pPr algn="l" fontAlgn="ctr"/>
                      <a:r>
                        <a:rPr lang="en-US" sz="600" u="none" strike="noStrike" dirty="0" err="1">
                          <a:effectLst/>
                        </a:rPr>
                        <a:t>Websense</a:t>
                      </a:r>
                      <a:r>
                        <a:rPr lang="en-US" sz="600" u="none" strike="noStrike" dirty="0">
                          <a:effectLst/>
                        </a:rPr>
                        <a:t>: all</a:t>
                      </a:r>
                      <a:endParaRPr lang="en-US" sz="600" b="0" i="0" u="none" strike="noStrike" dirty="0">
                        <a:solidFill>
                          <a:srgbClr val="000000"/>
                        </a:solidFill>
                        <a:effectLst/>
                        <a:latin typeface="Arial Unicode MS"/>
                      </a:endParaRPr>
                    </a:p>
                  </a:txBody>
                  <a:tcPr marL="5427" marR="5427" marT="5427" marB="0" anchor="ctr">
                    <a:solidFill>
                      <a:schemeClr val="accent6">
                        <a:lumMod val="20000"/>
                        <a:lumOff val="80000"/>
                      </a:schemeClr>
                    </a:solidFill>
                  </a:tcPr>
                </a:tc>
              </a:tr>
            </a:tbl>
          </a:graphicData>
        </a:graphic>
      </p:graphicFrame>
      <p:sp>
        <p:nvSpPr>
          <p:cNvPr id="13" name="TextBox 12"/>
          <p:cNvSpPr txBox="1"/>
          <p:nvPr/>
        </p:nvSpPr>
        <p:spPr>
          <a:xfrm>
            <a:off x="914400" y="914400"/>
            <a:ext cx="1860412" cy="307777"/>
          </a:xfrm>
          <a:prstGeom prst="rect">
            <a:avLst/>
          </a:prstGeom>
          <a:noFill/>
        </p:spPr>
        <p:txBody>
          <a:bodyPr wrap="square" rtlCol="0">
            <a:spAutoFit/>
          </a:bodyPr>
          <a:lstStyle/>
          <a:p>
            <a:r>
              <a:rPr lang="en-US" sz="1400" dirty="0" smtClean="0"/>
              <a:t>Full-Coverage Sources</a:t>
            </a:r>
            <a:endParaRPr lang="en-US" sz="1400" dirty="0"/>
          </a:p>
        </p:txBody>
      </p:sp>
      <p:sp>
        <p:nvSpPr>
          <p:cNvPr id="14" name="TextBox 13"/>
          <p:cNvSpPr txBox="1"/>
          <p:nvPr/>
        </p:nvSpPr>
        <p:spPr>
          <a:xfrm>
            <a:off x="6327164" y="998246"/>
            <a:ext cx="2073402" cy="307777"/>
          </a:xfrm>
          <a:prstGeom prst="rect">
            <a:avLst/>
          </a:prstGeom>
          <a:noFill/>
        </p:spPr>
        <p:txBody>
          <a:bodyPr wrap="square" rtlCol="0">
            <a:spAutoFit/>
          </a:bodyPr>
          <a:lstStyle/>
          <a:p>
            <a:r>
              <a:rPr lang="en-US" sz="1400" dirty="0" smtClean="0"/>
              <a:t>Partial-Coverage Sources</a:t>
            </a:r>
            <a:endParaRPr lang="en-US" sz="1400" dirty="0"/>
          </a:p>
        </p:txBody>
      </p:sp>
      <p:sp>
        <p:nvSpPr>
          <p:cNvPr id="15" name="TextBox 14"/>
          <p:cNvSpPr txBox="1"/>
          <p:nvPr/>
        </p:nvSpPr>
        <p:spPr>
          <a:xfrm>
            <a:off x="3568456" y="947057"/>
            <a:ext cx="1752600" cy="307777"/>
          </a:xfrm>
          <a:prstGeom prst="rect">
            <a:avLst/>
          </a:prstGeom>
          <a:noFill/>
        </p:spPr>
        <p:txBody>
          <a:bodyPr wrap="square" rtlCol="0">
            <a:spAutoFit/>
          </a:bodyPr>
          <a:lstStyle/>
          <a:p>
            <a:r>
              <a:rPr lang="en-US" sz="1400" dirty="0" smtClean="0"/>
              <a:t>Must-Have Products</a:t>
            </a:r>
            <a:endParaRPr lang="en-US" sz="1400" dirty="0"/>
          </a:p>
        </p:txBody>
      </p:sp>
      <p:sp>
        <p:nvSpPr>
          <p:cNvPr id="2" name="TextBox 1"/>
          <p:cNvSpPr txBox="1"/>
          <p:nvPr/>
        </p:nvSpPr>
        <p:spPr>
          <a:xfrm>
            <a:off x="6830866" y="304800"/>
            <a:ext cx="2260234" cy="369332"/>
          </a:xfrm>
          <a:prstGeom prst="rect">
            <a:avLst/>
          </a:prstGeom>
          <a:noFill/>
        </p:spPr>
        <p:txBody>
          <a:bodyPr wrap="none" rtlCol="0">
            <a:spAutoFit/>
          </a:bodyPr>
          <a:lstStyle/>
          <a:p>
            <a:r>
              <a:rPr lang="en-US" dirty="0" smtClean="0"/>
              <a:t>As of September 2012</a:t>
            </a:r>
            <a:endParaRPr lang="en-US" dirty="0"/>
          </a:p>
        </p:txBody>
      </p:sp>
    </p:spTree>
    <p:extLst>
      <p:ext uri="{BB962C8B-B14F-4D97-AF65-F5344CB8AC3E}">
        <p14:creationId xmlns:p14="http://schemas.microsoft.com/office/powerpoint/2010/main" val="27780678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fontScale="90000"/>
          </a:bodyPr>
          <a:lstStyle/>
          <a:p>
            <a:r>
              <a:rPr lang="en-US" dirty="0" smtClean="0"/>
              <a:t>Selection Bias in Action:</a:t>
            </a:r>
            <a:br>
              <a:rPr lang="en-US" dirty="0" smtClean="0"/>
            </a:br>
            <a:r>
              <a:rPr lang="en-US" dirty="0" smtClean="0"/>
              <a:t>CVE Team Productivity</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2152192434"/>
              </p:ext>
            </p:extLst>
          </p:nvPr>
        </p:nvGraphicFramePr>
        <p:xfrm>
          <a:off x="1066800" y="1752600"/>
          <a:ext cx="67818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697747" y="2133600"/>
            <a:ext cx="1295400" cy="461665"/>
          </a:xfrm>
          <a:prstGeom prst="rect">
            <a:avLst/>
          </a:prstGeom>
          <a:solidFill>
            <a:schemeClr val="accent4">
              <a:lumMod val="40000"/>
              <a:lumOff val="60000"/>
            </a:schemeClr>
          </a:solidFill>
        </p:spPr>
        <p:txBody>
          <a:bodyPr wrap="square" rtlCol="0">
            <a:spAutoFit/>
          </a:bodyPr>
          <a:lstStyle/>
          <a:p>
            <a:r>
              <a:rPr lang="en-US" sz="1200" dirty="0" smtClean="0"/>
              <a:t>New analyst’s CVEs published</a:t>
            </a:r>
            <a:endParaRPr lang="en-US" sz="1200" dirty="0"/>
          </a:p>
        </p:txBody>
      </p:sp>
      <p:sp>
        <p:nvSpPr>
          <p:cNvPr id="5" name="TextBox 4"/>
          <p:cNvSpPr txBox="1"/>
          <p:nvPr/>
        </p:nvSpPr>
        <p:spPr>
          <a:xfrm>
            <a:off x="5638800" y="5180341"/>
            <a:ext cx="1755946" cy="646331"/>
          </a:xfrm>
          <a:prstGeom prst="rect">
            <a:avLst/>
          </a:prstGeom>
          <a:solidFill>
            <a:schemeClr val="accent4">
              <a:lumMod val="40000"/>
              <a:lumOff val="60000"/>
            </a:schemeClr>
          </a:solidFill>
        </p:spPr>
        <p:txBody>
          <a:bodyPr wrap="square" rtlCol="0">
            <a:spAutoFit/>
          </a:bodyPr>
          <a:lstStyle/>
          <a:p>
            <a:r>
              <a:rPr lang="en-US" sz="1200" dirty="0" smtClean="0"/>
              <a:t>Process improvements, CVE ID syntax, </a:t>
            </a:r>
            <a:r>
              <a:rPr lang="en-US" sz="1200" dirty="0" smtClean="0"/>
              <a:t>new </a:t>
            </a:r>
            <a:r>
              <a:rPr lang="en-US" sz="1200" dirty="0" smtClean="0"/>
              <a:t>training materials, </a:t>
            </a:r>
            <a:r>
              <a:rPr lang="en-US" sz="1200" dirty="0" smtClean="0"/>
              <a:t>…</a:t>
            </a:r>
            <a:endParaRPr lang="en-US" sz="1200" dirty="0"/>
          </a:p>
        </p:txBody>
      </p:sp>
      <p:sp>
        <p:nvSpPr>
          <p:cNvPr id="9" name="TextBox 8"/>
          <p:cNvSpPr txBox="1"/>
          <p:nvPr/>
        </p:nvSpPr>
        <p:spPr>
          <a:xfrm>
            <a:off x="8001000" y="4438471"/>
            <a:ext cx="772851" cy="1015663"/>
          </a:xfrm>
          <a:prstGeom prst="rect">
            <a:avLst/>
          </a:prstGeom>
          <a:solidFill>
            <a:schemeClr val="accent4">
              <a:lumMod val="40000"/>
              <a:lumOff val="60000"/>
            </a:schemeClr>
          </a:solidFill>
        </p:spPr>
        <p:txBody>
          <a:bodyPr wrap="square" rtlCol="0">
            <a:spAutoFit/>
          </a:bodyPr>
          <a:lstStyle/>
          <a:p>
            <a:r>
              <a:rPr lang="en-US" sz="1200" dirty="0" smtClean="0"/>
              <a:t>New Analysts</a:t>
            </a:r>
          </a:p>
          <a:p>
            <a:r>
              <a:rPr lang="en-US" sz="1200" dirty="0" smtClean="0"/>
              <a:t>Creating New CVEs</a:t>
            </a:r>
            <a:endParaRPr lang="en-US" sz="1200" dirty="0"/>
          </a:p>
        </p:txBody>
      </p:sp>
      <p:sp>
        <p:nvSpPr>
          <p:cNvPr id="6" name="TextBox 5"/>
          <p:cNvSpPr txBox="1"/>
          <p:nvPr/>
        </p:nvSpPr>
        <p:spPr>
          <a:xfrm>
            <a:off x="8187691" y="4069139"/>
            <a:ext cx="399468" cy="369332"/>
          </a:xfrm>
          <a:prstGeom prst="rect">
            <a:avLst/>
          </a:prstGeom>
          <a:noFill/>
        </p:spPr>
        <p:txBody>
          <a:bodyPr wrap="none" rtlCol="0">
            <a:spAutoFit/>
          </a:bodyPr>
          <a:lstStyle/>
          <a:p>
            <a:r>
              <a:rPr lang="en-US" dirty="0" smtClean="0"/>
              <a:t>??</a:t>
            </a:r>
            <a:endParaRPr lang="en-US" dirty="0"/>
          </a:p>
        </p:txBody>
      </p:sp>
      <p:sp>
        <p:nvSpPr>
          <p:cNvPr id="11" name="Rectangle 10"/>
          <p:cNvSpPr/>
          <p:nvPr/>
        </p:nvSpPr>
        <p:spPr>
          <a:xfrm>
            <a:off x="1743798" y="1167825"/>
            <a:ext cx="5723802" cy="584775"/>
          </a:xfrm>
          <a:prstGeom prst="rect">
            <a:avLst/>
          </a:prstGeom>
          <a:solidFill>
            <a:schemeClr val="bg1"/>
          </a:solidFill>
        </p:spPr>
        <p:txBody>
          <a:bodyPr wrap="square">
            <a:spAutoFit/>
          </a:bodyPr>
          <a:lstStyle/>
          <a:p>
            <a:pPr marL="0" lvl="1"/>
            <a:r>
              <a:rPr lang="en-US" sz="1600" i="1" dirty="0"/>
              <a:t>“The five year long trend in decreasing vulnerability disclosures ended abruptly in 2012 with a +12% increase</a:t>
            </a:r>
            <a:r>
              <a:rPr lang="en-US" sz="1600" i="1" dirty="0" smtClean="0"/>
              <a:t>” - NSS Labs</a:t>
            </a:r>
            <a:endParaRPr lang="en-US" sz="1600" i="1" dirty="0"/>
          </a:p>
        </p:txBody>
      </p:sp>
    </p:spTree>
    <p:extLst>
      <p:ext uri="{BB962C8B-B14F-4D97-AF65-F5344CB8AC3E}">
        <p14:creationId xmlns:p14="http://schemas.microsoft.com/office/powerpoint/2010/main" val="33749182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a:t>
            </a:r>
            <a:endParaRPr lang="en-US" dirty="0"/>
          </a:p>
        </p:txBody>
      </p:sp>
      <p:sp>
        <p:nvSpPr>
          <p:cNvPr id="3" name="TextBox 2"/>
          <p:cNvSpPr txBox="1"/>
          <p:nvPr/>
        </p:nvSpPr>
        <p:spPr>
          <a:xfrm>
            <a:off x="1066800" y="3733800"/>
            <a:ext cx="7911140" cy="1938992"/>
          </a:xfrm>
          <a:prstGeom prst="rect">
            <a:avLst/>
          </a:prstGeom>
          <a:noFill/>
        </p:spPr>
        <p:txBody>
          <a:bodyPr wrap="none" rtlCol="0">
            <a:spAutoFit/>
          </a:bodyPr>
          <a:lstStyle/>
          <a:p>
            <a:r>
              <a:rPr lang="en-US" sz="4000" dirty="0" smtClean="0"/>
              <a:t>CVE-2014-1234</a:t>
            </a:r>
          </a:p>
          <a:p>
            <a:r>
              <a:rPr lang="en-US" sz="4000" dirty="0" smtClean="0"/>
              <a:t>CVE-2014-12345 [5 digits if needed]</a:t>
            </a:r>
          </a:p>
          <a:p>
            <a:r>
              <a:rPr lang="en-US" sz="4000" dirty="0" smtClean="0"/>
              <a:t>CVE-2014-123456 [6 digits if needed]</a:t>
            </a:r>
            <a:endParaRPr lang="en-US" sz="4000" dirty="0"/>
          </a:p>
        </p:txBody>
      </p:sp>
      <p:sp>
        <p:nvSpPr>
          <p:cNvPr id="4" name="TextBox 3"/>
          <p:cNvSpPr txBox="1"/>
          <p:nvPr/>
        </p:nvSpPr>
        <p:spPr>
          <a:xfrm>
            <a:off x="609600" y="1447800"/>
            <a:ext cx="7924799" cy="2062103"/>
          </a:xfrm>
          <a:prstGeom prst="rect">
            <a:avLst/>
          </a:prstGeom>
          <a:noFill/>
        </p:spPr>
        <p:txBody>
          <a:bodyPr wrap="square" rtlCol="0">
            <a:spAutoFit/>
          </a:bodyPr>
          <a:lstStyle/>
          <a:p>
            <a:pPr marL="285750" indent="-285750">
              <a:buFont typeface="Arial" pitchFamily="34" charset="0"/>
              <a:buChar char="•"/>
            </a:pPr>
            <a:r>
              <a:rPr lang="en-US" sz="3200" dirty="0" smtClean="0"/>
              <a:t>Speaking of increased productivity…</a:t>
            </a:r>
          </a:p>
          <a:p>
            <a:pPr marL="285750" indent="-285750">
              <a:buFont typeface="Arial" pitchFamily="34" charset="0"/>
              <a:buChar char="•"/>
            </a:pPr>
            <a:r>
              <a:rPr lang="en-US" sz="3200" dirty="0" smtClean="0"/>
              <a:t>CVE ID syntax will change on January 1, 2014, to support more than 10,000 IDs in a year.</a:t>
            </a:r>
            <a:endParaRPr lang="en-US" sz="3200" dirty="0"/>
          </a:p>
        </p:txBody>
      </p:sp>
      <p:sp>
        <p:nvSpPr>
          <p:cNvPr id="5" name="TextBox 4"/>
          <p:cNvSpPr txBox="1"/>
          <p:nvPr/>
        </p:nvSpPr>
        <p:spPr>
          <a:xfrm>
            <a:off x="1447800" y="6019800"/>
            <a:ext cx="6457793" cy="461665"/>
          </a:xfrm>
          <a:prstGeom prst="rect">
            <a:avLst/>
          </a:prstGeom>
          <a:noFill/>
        </p:spPr>
        <p:txBody>
          <a:bodyPr wrap="none" rtlCol="0">
            <a:spAutoFit/>
          </a:bodyPr>
          <a:lstStyle/>
          <a:p>
            <a:r>
              <a:rPr lang="en-US" sz="2400" dirty="0" smtClean="0">
                <a:hlinkClick r:id="rId2"/>
              </a:rPr>
              <a:t>http://cve.mitre.org</a:t>
            </a:r>
            <a:r>
              <a:rPr lang="en-US" sz="2400" dirty="0" smtClean="0"/>
              <a:t> , or come see our booth (242)</a:t>
            </a:r>
            <a:endParaRPr lang="en-US" sz="2400" dirty="0"/>
          </a:p>
        </p:txBody>
      </p:sp>
    </p:spTree>
    <p:extLst>
      <p:ext uri="{BB962C8B-B14F-4D97-AF65-F5344CB8AC3E}">
        <p14:creationId xmlns:p14="http://schemas.microsoft.com/office/powerpoint/2010/main" val="30386266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dirty="0" smtClean="0"/>
              <a:t>VDBs and Time-Delayed Publication</a:t>
            </a:r>
            <a:endParaRPr lang="en-US" dirty="0"/>
          </a:p>
        </p:txBody>
      </p:sp>
      <p:sp>
        <p:nvSpPr>
          <p:cNvPr id="3" name="Content Placeholder 2"/>
          <p:cNvSpPr>
            <a:spLocks noGrp="1"/>
          </p:cNvSpPr>
          <p:nvPr>
            <p:ph idx="1"/>
          </p:nvPr>
        </p:nvSpPr>
        <p:spPr>
          <a:xfrm>
            <a:off x="152400" y="914400"/>
            <a:ext cx="8839200" cy="2743200"/>
          </a:xfrm>
        </p:spPr>
        <p:txBody>
          <a:bodyPr>
            <a:normAutofit fontScale="92500" lnSpcReduction="20000"/>
          </a:bodyPr>
          <a:lstStyle/>
          <a:p>
            <a:r>
              <a:rPr lang="en-US" dirty="0" smtClean="0"/>
              <a:t>“There were $num </a:t>
            </a:r>
            <a:r>
              <a:rPr lang="en-US" dirty="0" err="1" smtClean="0"/>
              <a:t>vulns</a:t>
            </a:r>
            <a:r>
              <a:rPr lang="en-US" dirty="0" smtClean="0"/>
              <a:t> in $year” should make you run! There were between 4,842 and 10,896 vulnerabilities in 2006 depending on the VDB you use.</a:t>
            </a:r>
          </a:p>
          <a:p>
            <a:r>
              <a:rPr lang="en-US" dirty="0" smtClean="0"/>
              <a:t>Worse… the # of </a:t>
            </a:r>
            <a:r>
              <a:rPr lang="en-US" dirty="0" err="1" smtClean="0"/>
              <a:t>vulns</a:t>
            </a:r>
            <a:r>
              <a:rPr lang="en-US" dirty="0" smtClean="0"/>
              <a:t> in 2012 changes over time as older disclosures are continually discovered and added:</a:t>
            </a:r>
          </a:p>
          <a:p>
            <a:endParaRPr lang="en-US" dirty="0" smtClean="0"/>
          </a:p>
          <a:p>
            <a:endParaRPr lang="en-US" dirty="0" smtClean="0"/>
          </a:p>
        </p:txBody>
      </p:sp>
      <p:pic>
        <p:nvPicPr>
          <p:cNvPr id="5" name="Picture 4" descr="2012-vuln-totals.png"/>
          <p:cNvPicPr>
            <a:picLocks noChangeAspect="1"/>
          </p:cNvPicPr>
          <p:nvPr/>
        </p:nvPicPr>
        <p:blipFill>
          <a:blip r:embed="rId3" cstate="print"/>
          <a:stretch>
            <a:fillRect/>
          </a:stretch>
        </p:blipFill>
        <p:spPr>
          <a:xfrm>
            <a:off x="2552700" y="3429000"/>
            <a:ext cx="4038600" cy="3327897"/>
          </a:xfrm>
          <a:prstGeom prst="rect">
            <a:avLst/>
          </a:prstGeom>
        </p:spPr>
      </p:pic>
      <p:sp>
        <p:nvSpPr>
          <p:cNvPr id="4" name="TextBox 3"/>
          <p:cNvSpPr txBox="1"/>
          <p:nvPr/>
        </p:nvSpPr>
        <p:spPr>
          <a:xfrm>
            <a:off x="6591300" y="4114800"/>
            <a:ext cx="1104900" cy="646331"/>
          </a:xfrm>
          <a:prstGeom prst="rect">
            <a:avLst/>
          </a:prstGeom>
          <a:noFill/>
        </p:spPr>
        <p:txBody>
          <a:bodyPr wrap="square" rtlCol="0">
            <a:spAutoFit/>
          </a:bodyPr>
          <a:lstStyle/>
          <a:p>
            <a:pPr algn="ctr"/>
            <a:r>
              <a:rPr lang="en-US" i="1" dirty="0" smtClean="0"/>
              <a:t>(# OSVDB IDs)</a:t>
            </a:r>
            <a:endParaRPr lang="en-US" i="1" dirty="0"/>
          </a:p>
        </p:txBody>
      </p:sp>
    </p:spTree>
    <p:extLst>
      <p:ext uri="{BB962C8B-B14F-4D97-AF65-F5344CB8AC3E}">
        <p14:creationId xmlns:p14="http://schemas.microsoft.com/office/powerpoint/2010/main" val="28401504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dirty="0" smtClean="0"/>
              <a:t>CVE’s “All Publicly Known Vulnerabilities”</a:t>
            </a:r>
            <a:br>
              <a:rPr lang="en-US" sz="3200" dirty="0" smtClean="0"/>
            </a:br>
            <a:r>
              <a:rPr lang="en-US" sz="3200" dirty="0" smtClean="0"/>
              <a:t>(Ten Years Later)</a:t>
            </a:r>
            <a:endParaRPr lang="en-US" sz="3200" dirty="0"/>
          </a:p>
        </p:txBody>
      </p:sp>
      <p:sp>
        <p:nvSpPr>
          <p:cNvPr id="3" name="Content Placeholder 2"/>
          <p:cNvSpPr>
            <a:spLocks noGrp="1"/>
          </p:cNvSpPr>
          <p:nvPr>
            <p:ph idx="1"/>
          </p:nvPr>
        </p:nvSpPr>
        <p:spPr>
          <a:xfrm>
            <a:off x="152400" y="1219200"/>
            <a:ext cx="6629400" cy="5334000"/>
          </a:xfrm>
        </p:spPr>
        <p:txBody>
          <a:bodyPr>
            <a:normAutofit fontScale="85000" lnSpcReduction="20000"/>
          </a:bodyPr>
          <a:lstStyle/>
          <a:p>
            <a:r>
              <a:rPr lang="en-US" dirty="0" smtClean="0"/>
              <a:t>Intentional exclusion</a:t>
            </a:r>
          </a:p>
          <a:p>
            <a:pPr lvl="1"/>
            <a:r>
              <a:rPr lang="en-US" dirty="0" smtClean="0"/>
              <a:t>Site-specific (</a:t>
            </a:r>
            <a:r>
              <a:rPr lang="en-US" dirty="0" err="1" smtClean="0"/>
              <a:t>SaaS</a:t>
            </a:r>
            <a:r>
              <a:rPr lang="en-US" dirty="0" smtClean="0"/>
              <a:t>, Cloud, etc.) *</a:t>
            </a:r>
          </a:p>
          <a:p>
            <a:pPr lvl="2"/>
            <a:r>
              <a:rPr lang="en-US" dirty="0" smtClean="0"/>
              <a:t>How to even identify these?</a:t>
            </a:r>
          </a:p>
          <a:p>
            <a:pPr lvl="1"/>
            <a:r>
              <a:rPr lang="en-US" dirty="0" err="1"/>
              <a:t>Vulns</a:t>
            </a:r>
            <a:r>
              <a:rPr lang="en-US" dirty="0"/>
              <a:t> in malware ****</a:t>
            </a:r>
          </a:p>
          <a:p>
            <a:r>
              <a:rPr lang="en-US" dirty="0" smtClean="0"/>
              <a:t>Preferred (but not on sources/products list)</a:t>
            </a:r>
          </a:p>
          <a:p>
            <a:pPr lvl="1"/>
            <a:r>
              <a:rPr lang="en-US" dirty="0"/>
              <a:t>Mobile, voting machines, remote-control coffee makers, alarm clocks with built-in microphones, software that disables cars, SCADA </a:t>
            </a:r>
            <a:r>
              <a:rPr lang="en-US" dirty="0" smtClean="0"/>
              <a:t>**</a:t>
            </a:r>
          </a:p>
          <a:p>
            <a:r>
              <a:rPr lang="en-US" dirty="0" smtClean="0"/>
              <a:t>If/when we get to it</a:t>
            </a:r>
          </a:p>
          <a:p>
            <a:pPr lvl="1"/>
            <a:r>
              <a:rPr lang="en-US" dirty="0" smtClean="0"/>
              <a:t>Joe’s </a:t>
            </a:r>
            <a:r>
              <a:rPr lang="en-US" dirty="0" err="1" smtClean="0"/>
              <a:t>PHPBasketWeaving</a:t>
            </a:r>
            <a:r>
              <a:rPr lang="en-US" dirty="0" smtClean="0"/>
              <a:t> application</a:t>
            </a:r>
          </a:p>
          <a:p>
            <a:pPr lvl="1"/>
            <a:r>
              <a:rPr lang="en-US" dirty="0" err="1" smtClean="0"/>
              <a:t>Curaguay’s</a:t>
            </a:r>
            <a:r>
              <a:rPr lang="en-US" dirty="0" smtClean="0"/>
              <a:t> most popular IM application with 12 English speakers and 1.2M </a:t>
            </a:r>
            <a:r>
              <a:rPr lang="en-US" dirty="0" err="1" smtClean="0"/>
              <a:t>Curaguayan</a:t>
            </a:r>
            <a:endParaRPr lang="en-US" dirty="0" smtClean="0"/>
          </a:p>
          <a:p>
            <a:pPr lvl="1"/>
            <a:r>
              <a:rPr lang="en-US" dirty="0" err="1" smtClean="0"/>
              <a:t>Vulns</a:t>
            </a:r>
            <a:r>
              <a:rPr lang="en-US" dirty="0" smtClean="0"/>
              <a:t> from before 1999 ***</a:t>
            </a:r>
          </a:p>
        </p:txBody>
      </p:sp>
      <p:sp>
        <p:nvSpPr>
          <p:cNvPr id="4" name="TextBox 3"/>
          <p:cNvSpPr txBox="1"/>
          <p:nvPr/>
        </p:nvSpPr>
        <p:spPr>
          <a:xfrm>
            <a:off x="6629400" y="5534561"/>
            <a:ext cx="2514600" cy="1323439"/>
          </a:xfrm>
          <a:prstGeom prst="rect">
            <a:avLst/>
          </a:prstGeom>
          <a:noFill/>
        </p:spPr>
        <p:txBody>
          <a:bodyPr wrap="square" rtlCol="0">
            <a:spAutoFit/>
          </a:bodyPr>
          <a:lstStyle/>
          <a:p>
            <a:r>
              <a:rPr lang="en-US" sz="2000" dirty="0" smtClean="0"/>
              <a:t>* OSF/</a:t>
            </a:r>
            <a:r>
              <a:rPr lang="en-US" sz="2000" dirty="0" err="1" smtClean="0"/>
              <a:t>Cloutage</a:t>
            </a:r>
            <a:r>
              <a:rPr lang="en-US" sz="2000" dirty="0" smtClean="0"/>
              <a:t> covers</a:t>
            </a:r>
          </a:p>
          <a:p>
            <a:r>
              <a:rPr lang="en-US" sz="2000" dirty="0" smtClean="0"/>
              <a:t>** OSVDB covers</a:t>
            </a:r>
          </a:p>
          <a:p>
            <a:r>
              <a:rPr lang="en-US" sz="2000" dirty="0" smtClean="0"/>
              <a:t>*** OSVDB covers</a:t>
            </a:r>
          </a:p>
          <a:p>
            <a:r>
              <a:rPr lang="en-US" sz="2000" dirty="0" smtClean="0"/>
              <a:t>**** OSVDB covers</a:t>
            </a:r>
            <a:endParaRPr lang="en-US" sz="2000" dirty="0"/>
          </a:p>
        </p:txBody>
      </p:sp>
    </p:spTree>
    <p:extLst>
      <p:ext uri="{BB962C8B-B14F-4D97-AF65-F5344CB8AC3E}">
        <p14:creationId xmlns:p14="http://schemas.microsoft.com/office/powerpoint/2010/main" val="4926449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4000" dirty="0" smtClean="0"/>
              <a:t>VDB Abstraction Bias</a:t>
            </a:r>
            <a:endParaRPr lang="en-US" sz="4000" dirty="0"/>
          </a:p>
        </p:txBody>
      </p:sp>
      <p:sp>
        <p:nvSpPr>
          <p:cNvPr id="3" name="Content Placeholder 2"/>
          <p:cNvSpPr>
            <a:spLocks noGrp="1"/>
          </p:cNvSpPr>
          <p:nvPr>
            <p:ph idx="1"/>
          </p:nvPr>
        </p:nvSpPr>
        <p:spPr>
          <a:xfrm>
            <a:off x="152400" y="838200"/>
            <a:ext cx="8763000" cy="4495800"/>
          </a:xfrm>
        </p:spPr>
        <p:txBody>
          <a:bodyPr>
            <a:normAutofit/>
          </a:bodyPr>
          <a:lstStyle/>
          <a:p>
            <a:r>
              <a:rPr lang="en-US" sz="2800" dirty="0" smtClean="0"/>
              <a:t>Remember our </a:t>
            </a:r>
            <a:r>
              <a:rPr lang="en-US" sz="2800" strike="sngStrike" dirty="0" smtClean="0"/>
              <a:t>made up</a:t>
            </a:r>
            <a:r>
              <a:rPr lang="en-US" sz="2800" dirty="0" smtClean="0"/>
              <a:t> </a:t>
            </a:r>
            <a:r>
              <a:rPr lang="en-US" sz="2800" i="1" dirty="0" smtClean="0"/>
              <a:t>crafted</a:t>
            </a:r>
            <a:r>
              <a:rPr lang="en-US" sz="2800" dirty="0" smtClean="0"/>
              <a:t> abstraction bias term? Means externally, some VDBs are basically worthless for generating meaningful stats.</a:t>
            </a:r>
          </a:p>
          <a:p>
            <a:r>
              <a:rPr lang="en-US" sz="2800" dirty="0" smtClean="0"/>
              <a:t>Almost no one gives criteria for a vulnerability or  explains their abstraction. </a:t>
            </a:r>
            <a:r>
              <a:rPr lang="en-US" sz="2800" dirty="0" err="1" smtClean="0"/>
              <a:t>Secunia</a:t>
            </a:r>
            <a:r>
              <a:rPr lang="en-US" sz="2800" dirty="0" smtClean="0"/>
              <a:t> even disclaims their stats are not ideal (2011 yearly, page 6).</a:t>
            </a:r>
          </a:p>
          <a:p>
            <a:r>
              <a:rPr lang="en-US" sz="2800" dirty="0" err="1" smtClean="0"/>
              <a:t>Secunia</a:t>
            </a:r>
            <a:r>
              <a:rPr lang="en-US" sz="2800" dirty="0" smtClean="0"/>
              <a:t> has 28 advisories for 1 </a:t>
            </a:r>
            <a:r>
              <a:rPr lang="en-US" sz="2800" dirty="0" err="1" smtClean="0"/>
              <a:t>vuln</a:t>
            </a:r>
            <a:r>
              <a:rPr lang="en-US" sz="2800" dirty="0" smtClean="0"/>
              <a:t> (CVE-2013-1493)</a:t>
            </a:r>
          </a:p>
          <a:p>
            <a:r>
              <a:rPr lang="en-US" sz="2800" dirty="0" smtClean="0"/>
              <a:t>IBM  31541 = 1 entry for oracle CPU (30 different CVE).</a:t>
            </a:r>
          </a:p>
          <a:p>
            <a:r>
              <a:rPr lang="en-US" sz="2800" dirty="0" smtClean="0"/>
              <a:t>OSVDB has 1 entry per 1 </a:t>
            </a:r>
            <a:r>
              <a:rPr lang="en-US" sz="2800" dirty="0" err="1" smtClean="0"/>
              <a:t>vuln</a:t>
            </a:r>
            <a:r>
              <a:rPr lang="en-US" sz="2800" dirty="0" smtClean="0"/>
              <a:t> as best they can.</a:t>
            </a:r>
          </a:p>
        </p:txBody>
      </p:sp>
      <p:pic>
        <p:nvPicPr>
          <p:cNvPr id="4" name="Picture 3" descr="elephant_shrew.jpg"/>
          <p:cNvPicPr>
            <a:picLocks noChangeAspect="1"/>
          </p:cNvPicPr>
          <p:nvPr/>
        </p:nvPicPr>
        <p:blipFill>
          <a:blip r:embed="rId3" cstate="print"/>
          <a:stretch>
            <a:fillRect/>
          </a:stretch>
        </p:blipFill>
        <p:spPr>
          <a:xfrm>
            <a:off x="2334017" y="5181600"/>
            <a:ext cx="4475967" cy="1633727"/>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t>VDB Abstraction: 1 to 5 Entries?</a:t>
            </a:r>
            <a:endParaRPr lang="en-US" dirty="0"/>
          </a:p>
        </p:txBody>
      </p:sp>
      <p:sp>
        <p:nvSpPr>
          <p:cNvPr id="4" name="TextBox 3"/>
          <p:cNvSpPr txBox="1"/>
          <p:nvPr/>
        </p:nvSpPr>
        <p:spPr>
          <a:xfrm>
            <a:off x="381000" y="1447800"/>
            <a:ext cx="3581400" cy="584775"/>
          </a:xfrm>
          <a:prstGeom prst="rect">
            <a:avLst/>
          </a:prstGeom>
          <a:solidFill>
            <a:schemeClr val="tx2">
              <a:lumMod val="20000"/>
              <a:lumOff val="80000"/>
            </a:schemeClr>
          </a:solidFill>
          <a:ln w="19050">
            <a:solidFill>
              <a:schemeClr val="tx1"/>
            </a:solidFill>
          </a:ln>
        </p:spPr>
        <p:txBody>
          <a:bodyPr wrap="square" rtlCol="0">
            <a:spAutoFit/>
          </a:bodyPr>
          <a:lstStyle/>
          <a:p>
            <a:r>
              <a:rPr lang="en-US" sz="1600" dirty="0" smtClean="0"/>
              <a:t>CVE-1: SQL injection in version 1.x through login.php and order.php.</a:t>
            </a:r>
            <a:endParaRPr lang="en-US" sz="1600" dirty="0"/>
          </a:p>
        </p:txBody>
      </p:sp>
      <p:sp>
        <p:nvSpPr>
          <p:cNvPr id="7" name="TextBox 6"/>
          <p:cNvSpPr txBox="1"/>
          <p:nvPr/>
        </p:nvSpPr>
        <p:spPr>
          <a:xfrm>
            <a:off x="4419600" y="1447800"/>
            <a:ext cx="3505200" cy="584775"/>
          </a:xfrm>
          <a:prstGeom prst="rect">
            <a:avLst/>
          </a:prstGeom>
          <a:solidFill>
            <a:schemeClr val="tx2">
              <a:lumMod val="20000"/>
              <a:lumOff val="80000"/>
            </a:schemeClr>
          </a:solidFill>
          <a:ln w="19050">
            <a:solidFill>
              <a:schemeClr val="tx1"/>
            </a:solidFill>
          </a:ln>
        </p:spPr>
        <p:txBody>
          <a:bodyPr wrap="square" rtlCol="0">
            <a:spAutoFit/>
          </a:bodyPr>
          <a:lstStyle/>
          <a:p>
            <a:r>
              <a:rPr lang="en-US" sz="1600" dirty="0" smtClean="0"/>
              <a:t>CVE-2: SQL injection in version 2.x through admin.php.</a:t>
            </a:r>
            <a:endParaRPr lang="en-US" dirty="0"/>
          </a:p>
        </p:txBody>
      </p:sp>
      <p:sp>
        <p:nvSpPr>
          <p:cNvPr id="8" name="TextBox 7"/>
          <p:cNvSpPr txBox="1"/>
          <p:nvPr/>
        </p:nvSpPr>
        <p:spPr>
          <a:xfrm>
            <a:off x="2286000" y="2286000"/>
            <a:ext cx="3581400" cy="584775"/>
          </a:xfrm>
          <a:prstGeom prst="rect">
            <a:avLst/>
          </a:prstGeom>
          <a:solidFill>
            <a:schemeClr val="tx2">
              <a:lumMod val="20000"/>
              <a:lumOff val="80000"/>
            </a:schemeClr>
          </a:solidFill>
          <a:ln w="19050">
            <a:solidFill>
              <a:schemeClr val="tx1"/>
            </a:solidFill>
          </a:ln>
        </p:spPr>
        <p:txBody>
          <a:bodyPr wrap="square" rtlCol="0">
            <a:spAutoFit/>
          </a:bodyPr>
          <a:lstStyle/>
          <a:p>
            <a:r>
              <a:rPr lang="en-US" sz="1600" dirty="0" smtClean="0"/>
              <a:t>CVE-3: XSS in version 2.x through login.php and search.php.</a:t>
            </a:r>
            <a:endParaRPr lang="en-US" sz="1600" dirty="0"/>
          </a:p>
        </p:txBody>
      </p:sp>
      <p:grpSp>
        <p:nvGrpSpPr>
          <p:cNvPr id="3" name="Group 20"/>
          <p:cNvGrpSpPr/>
          <p:nvPr/>
        </p:nvGrpSpPr>
        <p:grpSpPr>
          <a:xfrm>
            <a:off x="304800" y="3124200"/>
            <a:ext cx="3733800" cy="1405354"/>
            <a:chOff x="304800" y="3200400"/>
            <a:chExt cx="3733800" cy="1405354"/>
          </a:xfrm>
        </p:grpSpPr>
        <p:sp>
          <p:nvSpPr>
            <p:cNvPr id="5" name="TextBox 4"/>
            <p:cNvSpPr txBox="1"/>
            <p:nvPr/>
          </p:nvSpPr>
          <p:spPr>
            <a:xfrm>
              <a:off x="807770" y="3200400"/>
              <a:ext cx="2392001" cy="400110"/>
            </a:xfrm>
            <a:prstGeom prst="rect">
              <a:avLst/>
            </a:prstGeom>
            <a:noFill/>
          </p:spPr>
          <p:txBody>
            <a:bodyPr wrap="none" rtlCol="0">
              <a:spAutoFit/>
            </a:bodyPr>
            <a:lstStyle/>
            <a:p>
              <a:r>
                <a:rPr lang="en-US" sz="2000" i="1" dirty="0" smtClean="0"/>
                <a:t>ISS and </a:t>
              </a:r>
              <a:r>
                <a:rPr lang="en-US" sz="2000" i="1" dirty="0" err="1" smtClean="0"/>
                <a:t>Bugtraq</a:t>
              </a:r>
              <a:r>
                <a:rPr lang="en-US" sz="2000" i="1" dirty="0" smtClean="0"/>
                <a:t> ID</a:t>
              </a:r>
              <a:endParaRPr lang="en-US" sz="2000" i="1" dirty="0"/>
            </a:p>
          </p:txBody>
        </p:sp>
        <p:sp>
          <p:nvSpPr>
            <p:cNvPr id="9" name="TextBox 8"/>
            <p:cNvSpPr txBox="1"/>
            <p:nvPr/>
          </p:nvSpPr>
          <p:spPr>
            <a:xfrm>
              <a:off x="304800" y="3745468"/>
              <a:ext cx="3733800" cy="338554"/>
            </a:xfrm>
            <a:prstGeom prst="rect">
              <a:avLst/>
            </a:prstGeom>
            <a:solidFill>
              <a:schemeClr val="accent2">
                <a:lumMod val="20000"/>
                <a:lumOff val="80000"/>
              </a:schemeClr>
            </a:solidFill>
            <a:ln w="19050">
              <a:solidFill>
                <a:schemeClr val="tx1"/>
              </a:solidFill>
            </a:ln>
          </p:spPr>
          <p:txBody>
            <a:bodyPr wrap="square" rtlCol="0">
              <a:spAutoFit/>
            </a:bodyPr>
            <a:lstStyle/>
            <a:p>
              <a:r>
                <a:rPr lang="en-US" sz="1600" dirty="0" smtClean="0"/>
                <a:t>1: </a:t>
              </a:r>
              <a:r>
                <a:rPr lang="en-US" sz="1600" dirty="0" err="1" smtClean="0"/>
                <a:t>Mult</a:t>
              </a:r>
              <a:r>
                <a:rPr lang="en-US" sz="1600" dirty="0" smtClean="0"/>
                <a:t>. SQL injection in 1.x and 2.x</a:t>
              </a:r>
              <a:endParaRPr lang="en-US" sz="1600" dirty="0"/>
            </a:p>
          </p:txBody>
        </p:sp>
        <p:sp>
          <p:nvSpPr>
            <p:cNvPr id="10" name="TextBox 9"/>
            <p:cNvSpPr txBox="1"/>
            <p:nvPr/>
          </p:nvSpPr>
          <p:spPr>
            <a:xfrm>
              <a:off x="1143000" y="4267200"/>
              <a:ext cx="1524000" cy="338554"/>
            </a:xfrm>
            <a:prstGeom prst="rect">
              <a:avLst/>
            </a:prstGeom>
            <a:solidFill>
              <a:schemeClr val="accent2">
                <a:lumMod val="20000"/>
                <a:lumOff val="80000"/>
              </a:schemeClr>
            </a:solidFill>
            <a:ln w="19050">
              <a:solidFill>
                <a:schemeClr val="tx1"/>
              </a:solidFill>
            </a:ln>
          </p:spPr>
          <p:txBody>
            <a:bodyPr wrap="square" rtlCol="0">
              <a:spAutoFit/>
            </a:bodyPr>
            <a:lstStyle/>
            <a:p>
              <a:r>
                <a:rPr lang="en-US" sz="1600" dirty="0" smtClean="0"/>
                <a:t>2: XSS in 2.x</a:t>
              </a:r>
              <a:endParaRPr lang="en-US" sz="1600" dirty="0"/>
            </a:p>
          </p:txBody>
        </p:sp>
      </p:grpSp>
      <p:grpSp>
        <p:nvGrpSpPr>
          <p:cNvPr id="6" name="Group 19"/>
          <p:cNvGrpSpPr/>
          <p:nvPr/>
        </p:nvGrpSpPr>
        <p:grpSpPr>
          <a:xfrm>
            <a:off x="5257800" y="2971800"/>
            <a:ext cx="3124200" cy="2929354"/>
            <a:chOff x="5181600" y="3352800"/>
            <a:chExt cx="3124200" cy="2929354"/>
          </a:xfrm>
        </p:grpSpPr>
        <p:sp>
          <p:nvSpPr>
            <p:cNvPr id="11" name="TextBox 10"/>
            <p:cNvSpPr txBox="1"/>
            <p:nvPr/>
          </p:nvSpPr>
          <p:spPr>
            <a:xfrm>
              <a:off x="5295900" y="3886200"/>
              <a:ext cx="2895600" cy="338554"/>
            </a:xfrm>
            <a:prstGeom prst="rect">
              <a:avLst/>
            </a:prstGeom>
            <a:solidFill>
              <a:schemeClr val="accent6">
                <a:lumMod val="40000"/>
                <a:lumOff val="60000"/>
              </a:schemeClr>
            </a:solidFill>
            <a:ln w="19050">
              <a:solidFill>
                <a:schemeClr val="tx1"/>
              </a:solidFill>
            </a:ln>
          </p:spPr>
          <p:txBody>
            <a:bodyPr wrap="square" rtlCol="0">
              <a:spAutoFit/>
            </a:bodyPr>
            <a:lstStyle/>
            <a:p>
              <a:r>
                <a:rPr lang="en-US" sz="1600" dirty="0" smtClean="0"/>
                <a:t>1: SQL injection in login.php</a:t>
              </a:r>
              <a:endParaRPr lang="en-US" sz="1600" dirty="0"/>
            </a:p>
          </p:txBody>
        </p:sp>
        <p:sp>
          <p:nvSpPr>
            <p:cNvPr id="12" name="TextBox 11"/>
            <p:cNvSpPr txBox="1"/>
            <p:nvPr/>
          </p:nvSpPr>
          <p:spPr>
            <a:xfrm>
              <a:off x="5181600" y="4914900"/>
              <a:ext cx="3124200" cy="338554"/>
            </a:xfrm>
            <a:prstGeom prst="rect">
              <a:avLst/>
            </a:prstGeom>
            <a:solidFill>
              <a:schemeClr val="accent6">
                <a:lumMod val="40000"/>
                <a:lumOff val="60000"/>
              </a:schemeClr>
            </a:solidFill>
            <a:ln w="19050">
              <a:solidFill>
                <a:schemeClr val="tx1"/>
              </a:solidFill>
            </a:ln>
          </p:spPr>
          <p:txBody>
            <a:bodyPr wrap="square" rtlCol="0">
              <a:spAutoFit/>
            </a:bodyPr>
            <a:lstStyle/>
            <a:p>
              <a:r>
                <a:rPr lang="en-US" sz="1600" dirty="0" smtClean="0"/>
                <a:t>3: SQL injection in admin.php</a:t>
              </a:r>
              <a:endParaRPr lang="en-US" sz="1600" dirty="0"/>
            </a:p>
          </p:txBody>
        </p:sp>
        <p:sp>
          <p:nvSpPr>
            <p:cNvPr id="13" name="TextBox 12"/>
            <p:cNvSpPr txBox="1"/>
            <p:nvPr/>
          </p:nvSpPr>
          <p:spPr>
            <a:xfrm>
              <a:off x="6172200" y="3352800"/>
              <a:ext cx="1083951" cy="400110"/>
            </a:xfrm>
            <a:prstGeom prst="rect">
              <a:avLst/>
            </a:prstGeom>
            <a:noFill/>
          </p:spPr>
          <p:txBody>
            <a:bodyPr wrap="none" rtlCol="0">
              <a:spAutoFit/>
            </a:bodyPr>
            <a:lstStyle/>
            <a:p>
              <a:r>
                <a:rPr lang="en-US" sz="2000" i="1" dirty="0" smtClean="0"/>
                <a:t>OSVDB</a:t>
              </a:r>
              <a:endParaRPr lang="en-US" sz="2000" i="1" dirty="0"/>
            </a:p>
          </p:txBody>
        </p:sp>
        <p:sp>
          <p:nvSpPr>
            <p:cNvPr id="14" name="TextBox 13"/>
            <p:cNvSpPr txBox="1"/>
            <p:nvPr/>
          </p:nvSpPr>
          <p:spPr>
            <a:xfrm>
              <a:off x="5295900" y="4400550"/>
              <a:ext cx="2895600" cy="338554"/>
            </a:xfrm>
            <a:prstGeom prst="rect">
              <a:avLst/>
            </a:prstGeom>
            <a:solidFill>
              <a:schemeClr val="accent6">
                <a:lumMod val="40000"/>
                <a:lumOff val="60000"/>
              </a:schemeClr>
            </a:solidFill>
            <a:ln w="19050">
              <a:solidFill>
                <a:schemeClr val="tx1"/>
              </a:solidFill>
            </a:ln>
          </p:spPr>
          <p:txBody>
            <a:bodyPr wrap="square" rtlCol="0">
              <a:spAutoFit/>
            </a:bodyPr>
            <a:lstStyle/>
            <a:p>
              <a:r>
                <a:rPr lang="en-US" sz="1600" dirty="0" smtClean="0"/>
                <a:t>2: SQL injection in order.php</a:t>
              </a:r>
              <a:endParaRPr lang="en-US" sz="1600" dirty="0"/>
            </a:p>
          </p:txBody>
        </p:sp>
        <p:sp>
          <p:nvSpPr>
            <p:cNvPr id="15" name="TextBox 14"/>
            <p:cNvSpPr txBox="1"/>
            <p:nvPr/>
          </p:nvSpPr>
          <p:spPr>
            <a:xfrm>
              <a:off x="5676900" y="5429250"/>
              <a:ext cx="2133600" cy="338554"/>
            </a:xfrm>
            <a:prstGeom prst="rect">
              <a:avLst/>
            </a:prstGeom>
            <a:solidFill>
              <a:schemeClr val="accent6">
                <a:lumMod val="40000"/>
                <a:lumOff val="60000"/>
              </a:schemeClr>
            </a:solidFill>
            <a:ln w="19050">
              <a:solidFill>
                <a:schemeClr val="tx1"/>
              </a:solidFill>
            </a:ln>
          </p:spPr>
          <p:txBody>
            <a:bodyPr wrap="square" rtlCol="0">
              <a:spAutoFit/>
            </a:bodyPr>
            <a:lstStyle/>
            <a:p>
              <a:r>
                <a:rPr lang="en-US" sz="1600" dirty="0" smtClean="0"/>
                <a:t>4: XSS in login.php</a:t>
              </a:r>
              <a:endParaRPr lang="en-US" sz="1600" dirty="0"/>
            </a:p>
          </p:txBody>
        </p:sp>
        <p:sp>
          <p:nvSpPr>
            <p:cNvPr id="16" name="TextBox 15"/>
            <p:cNvSpPr txBox="1"/>
            <p:nvPr/>
          </p:nvSpPr>
          <p:spPr>
            <a:xfrm>
              <a:off x="5600700" y="5943600"/>
              <a:ext cx="2286000" cy="338554"/>
            </a:xfrm>
            <a:prstGeom prst="rect">
              <a:avLst/>
            </a:prstGeom>
            <a:solidFill>
              <a:schemeClr val="accent6">
                <a:lumMod val="40000"/>
                <a:lumOff val="60000"/>
              </a:schemeClr>
            </a:solidFill>
            <a:ln w="19050">
              <a:solidFill>
                <a:schemeClr val="tx1"/>
              </a:solidFill>
            </a:ln>
          </p:spPr>
          <p:txBody>
            <a:bodyPr wrap="square" rtlCol="0">
              <a:spAutoFit/>
            </a:bodyPr>
            <a:lstStyle/>
            <a:p>
              <a:r>
                <a:rPr lang="en-US" sz="1600" dirty="0" smtClean="0"/>
                <a:t>5: XSS in search.php</a:t>
              </a:r>
              <a:endParaRPr lang="en-US" sz="1600" dirty="0"/>
            </a:p>
          </p:txBody>
        </p:sp>
      </p:grpSp>
      <p:sp>
        <p:nvSpPr>
          <p:cNvPr id="17" name="TextBox 16"/>
          <p:cNvSpPr txBox="1"/>
          <p:nvPr/>
        </p:nvSpPr>
        <p:spPr>
          <a:xfrm>
            <a:off x="457200" y="4648200"/>
            <a:ext cx="4038600" cy="400110"/>
          </a:xfrm>
          <a:prstGeom prst="rect">
            <a:avLst/>
          </a:prstGeom>
          <a:noFill/>
        </p:spPr>
        <p:txBody>
          <a:bodyPr wrap="square" rtlCol="0">
            <a:spAutoFit/>
          </a:bodyPr>
          <a:lstStyle/>
          <a:p>
            <a:r>
              <a:rPr lang="en-US" sz="2000" i="1" dirty="0" err="1" smtClean="0"/>
              <a:t>Secunia</a:t>
            </a:r>
            <a:r>
              <a:rPr lang="en-US" sz="2000" i="1" dirty="0" smtClean="0"/>
              <a:t>, ISS, and </a:t>
            </a:r>
            <a:r>
              <a:rPr lang="en-US" sz="2000" i="1" dirty="0" err="1" smtClean="0"/>
              <a:t>Bugtraq</a:t>
            </a:r>
            <a:r>
              <a:rPr lang="en-US" sz="2000" i="1" dirty="0" smtClean="0"/>
              <a:t> ID</a:t>
            </a:r>
            <a:endParaRPr lang="en-US" sz="2000" i="1" dirty="0"/>
          </a:p>
        </p:txBody>
      </p:sp>
      <p:sp>
        <p:nvSpPr>
          <p:cNvPr id="18" name="TextBox 17"/>
          <p:cNvSpPr txBox="1"/>
          <p:nvPr/>
        </p:nvSpPr>
        <p:spPr>
          <a:xfrm>
            <a:off x="381000" y="5029200"/>
            <a:ext cx="3886200" cy="338554"/>
          </a:xfrm>
          <a:prstGeom prst="rect">
            <a:avLst/>
          </a:prstGeom>
          <a:solidFill>
            <a:schemeClr val="bg2">
              <a:lumMod val="40000"/>
              <a:lumOff val="60000"/>
            </a:schemeClr>
          </a:solidFill>
          <a:ln w="19050">
            <a:solidFill>
              <a:schemeClr val="tx1"/>
            </a:solidFill>
          </a:ln>
        </p:spPr>
        <p:txBody>
          <a:bodyPr wrap="square" rtlCol="0">
            <a:spAutoFit/>
          </a:bodyPr>
          <a:lstStyle/>
          <a:p>
            <a:r>
              <a:rPr lang="en-US" sz="1600" dirty="0" smtClean="0"/>
              <a:t>1: SQL injection and XSS in 1.x and 2.x</a:t>
            </a:r>
            <a:endParaRPr lang="en-US" sz="1600" dirty="0"/>
          </a:p>
        </p:txBody>
      </p:sp>
      <p:sp>
        <p:nvSpPr>
          <p:cNvPr id="20" name="TextBox 19"/>
          <p:cNvSpPr txBox="1"/>
          <p:nvPr/>
        </p:nvSpPr>
        <p:spPr>
          <a:xfrm>
            <a:off x="304800" y="6248400"/>
            <a:ext cx="1219200" cy="338554"/>
          </a:xfrm>
          <a:prstGeom prst="rect">
            <a:avLst/>
          </a:prstGeom>
          <a:solidFill>
            <a:schemeClr val="accent3">
              <a:lumMod val="40000"/>
              <a:lumOff val="60000"/>
            </a:schemeClr>
          </a:solidFill>
          <a:ln w="19050">
            <a:solidFill>
              <a:schemeClr val="tx1"/>
            </a:solidFill>
          </a:ln>
        </p:spPr>
        <p:txBody>
          <a:bodyPr wrap="square" rtlCol="0">
            <a:spAutoFit/>
          </a:bodyPr>
          <a:lstStyle/>
          <a:p>
            <a:r>
              <a:rPr lang="en-US" sz="1600" dirty="0" smtClean="0"/>
              <a:t>1: </a:t>
            </a:r>
            <a:r>
              <a:rPr lang="en-US" sz="1600" dirty="0" err="1" smtClean="0"/>
              <a:t>login.php</a:t>
            </a:r>
            <a:endParaRPr lang="en-US" sz="1600" dirty="0"/>
          </a:p>
        </p:txBody>
      </p:sp>
      <p:sp>
        <p:nvSpPr>
          <p:cNvPr id="21" name="TextBox 20"/>
          <p:cNvSpPr txBox="1"/>
          <p:nvPr/>
        </p:nvSpPr>
        <p:spPr>
          <a:xfrm>
            <a:off x="1676400" y="6248400"/>
            <a:ext cx="1219200" cy="338554"/>
          </a:xfrm>
          <a:prstGeom prst="rect">
            <a:avLst/>
          </a:prstGeom>
          <a:solidFill>
            <a:schemeClr val="accent3">
              <a:lumMod val="40000"/>
              <a:lumOff val="60000"/>
            </a:schemeClr>
          </a:solidFill>
          <a:ln w="19050">
            <a:solidFill>
              <a:schemeClr val="tx1"/>
            </a:solidFill>
          </a:ln>
        </p:spPr>
        <p:txBody>
          <a:bodyPr wrap="square" rtlCol="0">
            <a:spAutoFit/>
          </a:bodyPr>
          <a:lstStyle/>
          <a:p>
            <a:r>
              <a:rPr lang="en-US" sz="1600" dirty="0"/>
              <a:t>2</a:t>
            </a:r>
            <a:r>
              <a:rPr lang="en-US" sz="1600" dirty="0" smtClean="0"/>
              <a:t>: </a:t>
            </a:r>
            <a:r>
              <a:rPr lang="en-US" sz="1600" dirty="0" err="1" smtClean="0"/>
              <a:t>order.php</a:t>
            </a:r>
            <a:endParaRPr lang="en-US" sz="1600" dirty="0"/>
          </a:p>
        </p:txBody>
      </p:sp>
      <p:sp>
        <p:nvSpPr>
          <p:cNvPr id="22" name="TextBox 21"/>
          <p:cNvSpPr txBox="1"/>
          <p:nvPr/>
        </p:nvSpPr>
        <p:spPr>
          <a:xfrm>
            <a:off x="3007216" y="6231523"/>
            <a:ext cx="1336183" cy="338554"/>
          </a:xfrm>
          <a:prstGeom prst="rect">
            <a:avLst/>
          </a:prstGeom>
          <a:solidFill>
            <a:schemeClr val="accent3">
              <a:lumMod val="40000"/>
              <a:lumOff val="60000"/>
            </a:schemeClr>
          </a:solidFill>
          <a:ln w="19050">
            <a:solidFill>
              <a:schemeClr val="tx1"/>
            </a:solidFill>
          </a:ln>
        </p:spPr>
        <p:txBody>
          <a:bodyPr wrap="square" rtlCol="0">
            <a:spAutoFit/>
          </a:bodyPr>
          <a:lstStyle/>
          <a:p>
            <a:r>
              <a:rPr lang="en-US" sz="1600" dirty="0" smtClean="0"/>
              <a:t>3: </a:t>
            </a:r>
            <a:r>
              <a:rPr lang="en-US" sz="1600" dirty="0" err="1" smtClean="0"/>
              <a:t>admin.php</a:t>
            </a:r>
            <a:endParaRPr lang="en-US" sz="1600" dirty="0"/>
          </a:p>
        </p:txBody>
      </p:sp>
      <p:sp>
        <p:nvSpPr>
          <p:cNvPr id="23" name="TextBox 22"/>
          <p:cNvSpPr txBox="1"/>
          <p:nvPr/>
        </p:nvSpPr>
        <p:spPr>
          <a:xfrm>
            <a:off x="4442767" y="6226640"/>
            <a:ext cx="1370971" cy="338554"/>
          </a:xfrm>
          <a:prstGeom prst="rect">
            <a:avLst/>
          </a:prstGeom>
          <a:solidFill>
            <a:schemeClr val="accent3">
              <a:lumMod val="40000"/>
              <a:lumOff val="60000"/>
            </a:schemeClr>
          </a:solidFill>
          <a:ln w="19050">
            <a:solidFill>
              <a:schemeClr val="tx1"/>
            </a:solidFill>
          </a:ln>
        </p:spPr>
        <p:txBody>
          <a:bodyPr wrap="square" rtlCol="0">
            <a:spAutoFit/>
          </a:bodyPr>
          <a:lstStyle/>
          <a:p>
            <a:r>
              <a:rPr lang="en-US" sz="1600" dirty="0" smtClean="0"/>
              <a:t>4: </a:t>
            </a:r>
            <a:r>
              <a:rPr lang="en-US" sz="1600" dirty="0" err="1" smtClean="0"/>
              <a:t>search.php</a:t>
            </a:r>
            <a:endParaRPr lang="en-US" sz="1600" dirty="0"/>
          </a:p>
        </p:txBody>
      </p:sp>
      <p:sp>
        <p:nvSpPr>
          <p:cNvPr id="24" name="TextBox 23"/>
          <p:cNvSpPr txBox="1"/>
          <p:nvPr/>
        </p:nvSpPr>
        <p:spPr>
          <a:xfrm>
            <a:off x="1219200" y="5715000"/>
            <a:ext cx="3581400" cy="400110"/>
          </a:xfrm>
          <a:prstGeom prst="rect">
            <a:avLst/>
          </a:prstGeom>
          <a:noFill/>
        </p:spPr>
        <p:txBody>
          <a:bodyPr wrap="square" rtlCol="0">
            <a:spAutoFit/>
          </a:bodyPr>
          <a:lstStyle/>
          <a:p>
            <a:r>
              <a:rPr lang="en-US" sz="2000" i="1" dirty="0" smtClean="0"/>
              <a:t>Somebody somewhere, probably</a:t>
            </a:r>
            <a:endParaRPr lang="en-US" sz="2000" i="1" dirty="0"/>
          </a:p>
        </p:txBody>
      </p:sp>
    </p:spTree>
    <p:extLst>
      <p:ext uri="{BB962C8B-B14F-4D97-AF65-F5344CB8AC3E}">
        <p14:creationId xmlns:p14="http://schemas.microsoft.com/office/powerpoint/2010/main" val="353021706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dirty="0" smtClean="0"/>
              <a:t>Abstraction Bias: Duplication Dilemma</a:t>
            </a:r>
            <a:endParaRPr lang="en-US" dirty="0"/>
          </a:p>
        </p:txBody>
      </p:sp>
      <p:sp>
        <p:nvSpPr>
          <p:cNvPr id="3" name="Content Placeholder 2"/>
          <p:cNvSpPr txBox="1">
            <a:spLocks/>
          </p:cNvSpPr>
          <p:nvPr/>
        </p:nvSpPr>
        <p:spPr>
          <a:xfrm>
            <a:off x="152400" y="914400"/>
            <a:ext cx="8839200" cy="5257799"/>
          </a:xfrm>
          <a:prstGeom prst="rect">
            <a:avLst/>
          </a:prstGeom>
        </p:spPr>
        <p:txBody>
          <a:bodyPr/>
          <a:lstStyle/>
          <a:p>
            <a:pPr marL="342900" lvl="0" indent="-342900">
              <a:spcBef>
                <a:spcPct val="20000"/>
              </a:spcBef>
              <a:buFont typeface="Arial" pitchFamily="34" charset="0"/>
              <a:buChar char="•"/>
            </a:pPr>
            <a:r>
              <a:rPr lang="en-US" sz="3200" dirty="0" smtClean="0"/>
              <a:t>Unique vs. duplicate IDs</a:t>
            </a:r>
          </a:p>
          <a:p>
            <a:pPr marL="800100" lvl="1" indent="-342900">
              <a:spcBef>
                <a:spcPct val="20000"/>
              </a:spcBef>
              <a:buFont typeface="Arial" pitchFamily="34" charset="0"/>
              <a:buChar char="•"/>
            </a:pPr>
            <a:r>
              <a:rPr lang="en-US" sz="3200" dirty="0" smtClean="0"/>
              <a:t>CVE / BID – Flag REJECTED or RETIRED</a:t>
            </a:r>
          </a:p>
          <a:p>
            <a:pPr marL="800100" lvl="1" indent="-342900">
              <a:spcBef>
                <a:spcPct val="20000"/>
              </a:spcBef>
              <a:buFont typeface="Arial" pitchFamily="34" charset="0"/>
              <a:buChar char="•"/>
            </a:pPr>
            <a:r>
              <a:rPr lang="en-US" sz="3200" dirty="0" smtClean="0"/>
              <a:t>ISS / OSVDB – Delete outright.</a:t>
            </a:r>
          </a:p>
          <a:p>
            <a:pPr marL="342900" indent="-342900">
              <a:spcBef>
                <a:spcPct val="20000"/>
              </a:spcBef>
              <a:buFont typeface="Arial" pitchFamily="34" charset="0"/>
              <a:buChar char="•"/>
            </a:pPr>
            <a:r>
              <a:rPr lang="en-US" sz="3200" dirty="0" smtClean="0"/>
              <a:t>ISS and </a:t>
            </a:r>
            <a:r>
              <a:rPr lang="en-US" sz="3200" dirty="0" err="1" smtClean="0"/>
              <a:t>Secunia</a:t>
            </a:r>
            <a:r>
              <a:rPr lang="en-US" sz="3200" dirty="0" smtClean="0"/>
              <a:t> may use multiple IDs, by design, for the same issue</a:t>
            </a:r>
          </a:p>
          <a:p>
            <a:pPr marL="800100" lvl="1" indent="-342900">
              <a:spcBef>
                <a:spcPct val="20000"/>
              </a:spcBef>
              <a:buFont typeface="Arial" pitchFamily="34" charset="0"/>
              <a:buChar char="•"/>
            </a:pPr>
            <a:r>
              <a:rPr lang="en-US" sz="3200" dirty="0" smtClean="0"/>
              <a:t>“patch action” / vulnerability / multi-vendor</a:t>
            </a:r>
          </a:p>
          <a:p>
            <a:pPr marL="342900" indent="-342900">
              <a:spcBef>
                <a:spcPct val="20000"/>
              </a:spcBef>
              <a:buFont typeface="Arial" pitchFamily="34" charset="0"/>
              <a:buChar char="•"/>
            </a:pPr>
            <a:r>
              <a:rPr lang="en-US" sz="3200" dirty="0" smtClean="0"/>
              <a:t>CVE has ~ 535 REJECTED entries, </a:t>
            </a:r>
          </a:p>
          <a:p>
            <a:pPr marL="342900" indent="-342900">
              <a:spcBef>
                <a:spcPct val="20000"/>
              </a:spcBef>
            </a:pPr>
            <a:r>
              <a:rPr lang="en-US" sz="3200" dirty="0" smtClean="0"/>
              <a:t>    BID has ~ 550 RETIRED</a:t>
            </a:r>
          </a:p>
          <a:p>
            <a:pPr marL="342900" indent="-342900">
              <a:spcBef>
                <a:spcPct val="20000"/>
              </a:spcBef>
              <a:buFont typeface="Arial" pitchFamily="34" charset="0"/>
              <a:buChar char="•"/>
            </a:pPr>
            <a:r>
              <a:rPr lang="en-US" sz="3200" dirty="0" smtClean="0"/>
              <a:t>Do stats consider this? (No)</a:t>
            </a:r>
          </a:p>
        </p:txBody>
      </p:sp>
      <p:pic>
        <p:nvPicPr>
          <p:cNvPr id="4" name="Picture 3" descr="manatee.jpg"/>
          <p:cNvPicPr>
            <a:picLocks noChangeAspect="1"/>
          </p:cNvPicPr>
          <p:nvPr/>
        </p:nvPicPr>
        <p:blipFill>
          <a:blip r:embed="rId3" cstate="print"/>
          <a:stretch>
            <a:fillRect/>
          </a:stretch>
        </p:blipFill>
        <p:spPr>
          <a:xfrm>
            <a:off x="5999875" y="4648200"/>
            <a:ext cx="3029455" cy="2085975"/>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Abstraction Thoughts</a:t>
            </a:r>
            <a:endParaRPr lang="en-US" dirty="0"/>
          </a:p>
        </p:txBody>
      </p:sp>
      <p:sp>
        <p:nvSpPr>
          <p:cNvPr id="3" name="Content Placeholder 2"/>
          <p:cNvSpPr>
            <a:spLocks noGrp="1"/>
          </p:cNvSpPr>
          <p:nvPr>
            <p:ph idx="1"/>
          </p:nvPr>
        </p:nvSpPr>
        <p:spPr>
          <a:xfrm>
            <a:off x="228600" y="914400"/>
            <a:ext cx="8763000" cy="5791200"/>
          </a:xfrm>
        </p:spPr>
        <p:txBody>
          <a:bodyPr>
            <a:normAutofit/>
          </a:bodyPr>
          <a:lstStyle/>
          <a:p>
            <a:r>
              <a:rPr lang="en-US" dirty="0" smtClean="0"/>
              <a:t>You can’t reliably do trend analysis if the source changes its abstraction or coverage during the period of analysis</a:t>
            </a:r>
          </a:p>
          <a:p>
            <a:r>
              <a:rPr lang="en-US" dirty="0" smtClean="0"/>
              <a:t>IBM X-Force used to do 1 ID per Microsoft Issue:</a:t>
            </a:r>
          </a:p>
          <a:p>
            <a:endParaRPr lang="en-US" dirty="0" smtClean="0"/>
          </a:p>
          <a:p>
            <a:endParaRPr lang="en-US" dirty="0" smtClean="0"/>
          </a:p>
          <a:p>
            <a:r>
              <a:rPr lang="en-US" dirty="0" smtClean="0"/>
              <a:t>Now, they do 2 IDs per. One for </a:t>
            </a:r>
            <a:r>
              <a:rPr lang="en-US" dirty="0" err="1" smtClean="0"/>
              <a:t>vuln</a:t>
            </a:r>
            <a:r>
              <a:rPr lang="en-US" dirty="0" smtClean="0"/>
              <a:t>, one for missing patch (to support IBM products):</a:t>
            </a:r>
            <a:endParaRPr lang="en-US" dirty="0"/>
          </a:p>
        </p:txBody>
      </p:sp>
      <p:pic>
        <p:nvPicPr>
          <p:cNvPr id="4" name="Picture 3" descr="iss-abstract-01.png"/>
          <p:cNvPicPr>
            <a:picLocks noChangeAspect="1"/>
          </p:cNvPicPr>
          <p:nvPr/>
        </p:nvPicPr>
        <p:blipFill>
          <a:blip r:embed="rId3" cstate="print"/>
          <a:stretch>
            <a:fillRect/>
          </a:stretch>
        </p:blipFill>
        <p:spPr>
          <a:xfrm>
            <a:off x="246648" y="3048000"/>
            <a:ext cx="8650705" cy="1143000"/>
          </a:xfrm>
          <a:prstGeom prst="rect">
            <a:avLst/>
          </a:prstGeom>
        </p:spPr>
      </p:pic>
      <p:pic>
        <p:nvPicPr>
          <p:cNvPr id="5" name="Picture 4" descr="iss-abstract-02.png"/>
          <p:cNvPicPr>
            <a:picLocks noChangeAspect="1"/>
          </p:cNvPicPr>
          <p:nvPr/>
        </p:nvPicPr>
        <p:blipFill>
          <a:blip r:embed="rId4" cstate="print"/>
          <a:stretch>
            <a:fillRect/>
          </a:stretch>
        </p:blipFill>
        <p:spPr>
          <a:xfrm>
            <a:off x="279797" y="5410200"/>
            <a:ext cx="8584406" cy="1143000"/>
          </a:xfrm>
          <a:prstGeom prst="rect">
            <a:avLst/>
          </a:prstGeom>
        </p:spPr>
      </p:pic>
    </p:spTree>
    <p:extLst>
      <p:ext uri="{BB962C8B-B14F-4D97-AF65-F5344CB8AC3E}">
        <p14:creationId xmlns:p14="http://schemas.microsoft.com/office/powerpoint/2010/main" val="38662025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Our Future</a:t>
            </a:r>
            <a:endParaRPr lang="en-US" dirty="0"/>
          </a:p>
        </p:txBody>
      </p:sp>
      <p:sp>
        <p:nvSpPr>
          <p:cNvPr id="3" name="Content Placeholder 2"/>
          <p:cNvSpPr>
            <a:spLocks noGrp="1"/>
          </p:cNvSpPr>
          <p:nvPr>
            <p:ph idx="1"/>
          </p:nvPr>
        </p:nvSpPr>
        <p:spPr>
          <a:xfrm>
            <a:off x="304800" y="990601"/>
            <a:ext cx="8229600" cy="3124200"/>
          </a:xfrm>
        </p:spPr>
        <p:txBody>
          <a:bodyPr/>
          <a:lstStyle/>
          <a:p>
            <a:r>
              <a:rPr lang="en-US" dirty="0" err="1" smtClean="0"/>
              <a:t>Vulns</a:t>
            </a:r>
            <a:r>
              <a:rPr lang="en-US" dirty="0" smtClean="0"/>
              <a:t> are </a:t>
            </a:r>
            <a:r>
              <a:rPr lang="en-US" dirty="0" err="1" smtClean="0"/>
              <a:t>gonna</a:t>
            </a:r>
            <a:r>
              <a:rPr lang="en-US" dirty="0" smtClean="0"/>
              <a:t> get weirder</a:t>
            </a:r>
          </a:p>
          <a:p>
            <a:r>
              <a:rPr lang="en-US" dirty="0" smtClean="0"/>
              <a:t>Harder to measure and quantify</a:t>
            </a:r>
          </a:p>
          <a:p>
            <a:r>
              <a:rPr lang="en-US" dirty="0" smtClean="0"/>
              <a:t>Long, complex chaining of low-severity issues</a:t>
            </a:r>
          </a:p>
          <a:p>
            <a:r>
              <a:rPr lang="en-US" dirty="0" smtClean="0"/>
              <a:t>VDB’s abstraction/selection/publication bias is going to be tested</a:t>
            </a:r>
            <a:endParaRPr lang="en-US" dirty="0"/>
          </a:p>
        </p:txBody>
      </p:sp>
      <p:pic>
        <p:nvPicPr>
          <p:cNvPr id="4" name="Picture 3" descr="050419_aye-aye.jpg"/>
          <p:cNvPicPr>
            <a:picLocks noChangeAspect="1"/>
          </p:cNvPicPr>
          <p:nvPr/>
        </p:nvPicPr>
        <p:blipFill>
          <a:blip r:embed="rId3" cstate="print"/>
          <a:stretch>
            <a:fillRect/>
          </a:stretch>
        </p:blipFill>
        <p:spPr>
          <a:xfrm>
            <a:off x="4419600" y="3581400"/>
            <a:ext cx="4495800" cy="3154553"/>
          </a:xfrm>
          <a:prstGeom prst="rect">
            <a:avLst/>
          </a:prstGeom>
        </p:spPr>
      </p:pic>
      <p:sp>
        <p:nvSpPr>
          <p:cNvPr id="5" name="TextBox 4"/>
          <p:cNvSpPr txBox="1"/>
          <p:nvPr/>
        </p:nvSpPr>
        <p:spPr>
          <a:xfrm>
            <a:off x="1828800" y="6096000"/>
            <a:ext cx="2514600" cy="461665"/>
          </a:xfrm>
          <a:prstGeom prst="rect">
            <a:avLst/>
          </a:prstGeom>
          <a:noFill/>
        </p:spPr>
        <p:txBody>
          <a:bodyPr wrap="square" rtlCol="0">
            <a:spAutoFit/>
          </a:bodyPr>
          <a:lstStyle/>
          <a:p>
            <a:r>
              <a:rPr lang="en-US" sz="2400" dirty="0" smtClean="0"/>
              <a:t>Evolution </a:t>
            </a:r>
            <a:r>
              <a:rPr lang="en-US" sz="2400" dirty="0" err="1" smtClean="0"/>
              <a:t>bitchez</a:t>
            </a:r>
            <a:r>
              <a:rPr lang="en-US" sz="2400" dirty="0" smtClean="0"/>
              <a:t>!</a:t>
            </a:r>
            <a:endParaRPr lang="en-US" sz="2400" dirty="0"/>
          </a:p>
        </p:txBody>
      </p:sp>
    </p:spTree>
    <p:extLst>
      <p:ext uri="{BB962C8B-B14F-4D97-AF65-F5344CB8AC3E}">
        <p14:creationId xmlns:p14="http://schemas.microsoft.com/office/powerpoint/2010/main" val="630961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Talking Points</a:t>
            </a:r>
            <a:endParaRPr lang="en-US" dirty="0"/>
          </a:p>
        </p:txBody>
      </p:sp>
      <p:sp>
        <p:nvSpPr>
          <p:cNvPr id="3" name="Content Placeholder 2"/>
          <p:cNvSpPr>
            <a:spLocks noGrp="1"/>
          </p:cNvSpPr>
          <p:nvPr>
            <p:ph idx="1"/>
          </p:nvPr>
        </p:nvSpPr>
        <p:spPr>
          <a:xfrm>
            <a:off x="228600" y="990600"/>
            <a:ext cx="4343400" cy="5334000"/>
          </a:xfrm>
        </p:spPr>
        <p:txBody>
          <a:bodyPr>
            <a:noAutofit/>
          </a:bodyPr>
          <a:lstStyle/>
          <a:p>
            <a:r>
              <a:rPr lang="en-US" sz="4000" dirty="0" smtClean="0"/>
              <a:t>Defining Bias </a:t>
            </a:r>
          </a:p>
          <a:p>
            <a:r>
              <a:rPr lang="en-US" sz="4000" dirty="0" smtClean="0"/>
              <a:t>Researcher Bias</a:t>
            </a:r>
          </a:p>
          <a:p>
            <a:r>
              <a:rPr lang="en-US" sz="4000" dirty="0" smtClean="0"/>
              <a:t>Vendor Bias</a:t>
            </a:r>
          </a:p>
          <a:p>
            <a:r>
              <a:rPr lang="en-US" sz="4000" dirty="0" smtClean="0"/>
              <a:t>VDB Bias</a:t>
            </a:r>
          </a:p>
          <a:p>
            <a:r>
              <a:rPr lang="en-US" sz="4000" dirty="0" smtClean="0"/>
              <a:t>Bad Stats</a:t>
            </a:r>
          </a:p>
          <a:p>
            <a:r>
              <a:rPr lang="en-US" sz="4000" dirty="0" smtClean="0"/>
              <a:t>Good(</a:t>
            </a:r>
            <a:r>
              <a:rPr lang="en-US" sz="4000" dirty="0" err="1" smtClean="0"/>
              <a:t>ish</a:t>
            </a:r>
            <a:r>
              <a:rPr lang="en-US" sz="4000" dirty="0" smtClean="0"/>
              <a:t>) Stats</a:t>
            </a:r>
          </a:p>
          <a:p>
            <a:r>
              <a:rPr lang="en-US" sz="4000" dirty="0" smtClean="0"/>
              <a:t>Conclusion</a:t>
            </a:r>
            <a:endParaRPr lang="en-US" sz="4000" dirty="0"/>
          </a:p>
        </p:txBody>
      </p:sp>
      <p:pic>
        <p:nvPicPr>
          <p:cNvPr id="4" name="Picture 3" descr="fox.jpg"/>
          <p:cNvPicPr>
            <a:picLocks noChangeAspect="1"/>
          </p:cNvPicPr>
          <p:nvPr/>
        </p:nvPicPr>
        <p:blipFill>
          <a:blip r:embed="rId3" cstate="print"/>
          <a:stretch>
            <a:fillRect/>
          </a:stretch>
        </p:blipFill>
        <p:spPr>
          <a:xfrm>
            <a:off x="5029200" y="990600"/>
            <a:ext cx="3136392" cy="5175504"/>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normAutofit/>
          </a:bodyPr>
          <a:lstStyle/>
          <a:p>
            <a:r>
              <a:rPr lang="en-US" sz="4000" dirty="0" smtClean="0"/>
              <a:t>VDB Bias is the Foundation for Bad Stats</a:t>
            </a:r>
            <a:endParaRPr lang="en-US" sz="4000" dirty="0"/>
          </a:p>
        </p:txBody>
      </p:sp>
      <p:sp>
        <p:nvSpPr>
          <p:cNvPr id="3" name="Left Arrow 2"/>
          <p:cNvSpPr/>
          <p:nvPr/>
        </p:nvSpPr>
        <p:spPr>
          <a:xfrm>
            <a:off x="381000" y="2057400"/>
            <a:ext cx="3449282" cy="3154357"/>
          </a:xfrm>
          <a:prstGeom prst="leftArrow">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Left Arrow 4"/>
          <p:cNvSpPr/>
          <p:nvPr/>
        </p:nvSpPr>
        <p:spPr>
          <a:xfrm rot="10800000">
            <a:off x="5181600" y="2057400"/>
            <a:ext cx="3449282" cy="3154357"/>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p:cNvSpPr txBox="1"/>
          <p:nvPr/>
        </p:nvSpPr>
        <p:spPr>
          <a:xfrm>
            <a:off x="2057400" y="4572000"/>
            <a:ext cx="2362200" cy="769441"/>
          </a:xfrm>
          <a:prstGeom prst="rect">
            <a:avLst/>
          </a:prstGeom>
          <a:noFill/>
        </p:spPr>
        <p:txBody>
          <a:bodyPr wrap="square" rtlCol="0">
            <a:spAutoFit/>
          </a:bodyPr>
          <a:lstStyle/>
          <a:p>
            <a:r>
              <a:rPr lang="en-US" sz="4400" dirty="0" smtClean="0"/>
              <a:t>VDB Bias</a:t>
            </a:r>
            <a:endParaRPr lang="en-US" sz="4400" dirty="0"/>
          </a:p>
        </p:txBody>
      </p:sp>
      <p:sp>
        <p:nvSpPr>
          <p:cNvPr id="7" name="TextBox 6"/>
          <p:cNvSpPr txBox="1"/>
          <p:nvPr/>
        </p:nvSpPr>
        <p:spPr>
          <a:xfrm>
            <a:off x="4724400" y="4572000"/>
            <a:ext cx="2438400" cy="769441"/>
          </a:xfrm>
          <a:prstGeom prst="rect">
            <a:avLst/>
          </a:prstGeom>
          <a:noFill/>
        </p:spPr>
        <p:txBody>
          <a:bodyPr wrap="square" rtlCol="0">
            <a:spAutoFit/>
          </a:bodyPr>
          <a:lstStyle/>
          <a:p>
            <a:r>
              <a:rPr lang="en-US" sz="4400" dirty="0" smtClean="0"/>
              <a:t>Bad Stats</a:t>
            </a:r>
            <a:endParaRPr lang="en-US" sz="4400" dirty="0"/>
          </a:p>
        </p:txBody>
      </p:sp>
    </p:spTree>
    <p:extLst>
      <p:ext uri="{BB962C8B-B14F-4D97-AF65-F5344CB8AC3E}">
        <p14:creationId xmlns:p14="http://schemas.microsoft.com/office/powerpoint/2010/main" val="177228254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Bad Statistics (Tunnel Vision)</a:t>
            </a:r>
            <a:endParaRPr lang="en-US" dirty="0"/>
          </a:p>
        </p:txBody>
      </p:sp>
      <p:pic>
        <p:nvPicPr>
          <p:cNvPr id="4" name="Picture 3" descr="hedgehog.jpg"/>
          <p:cNvPicPr>
            <a:picLocks noChangeAspect="1"/>
          </p:cNvPicPr>
          <p:nvPr/>
        </p:nvPicPr>
        <p:blipFill>
          <a:blip r:embed="rId3" cstate="print"/>
          <a:stretch>
            <a:fillRect/>
          </a:stretch>
        </p:blipFill>
        <p:spPr>
          <a:xfrm>
            <a:off x="800100" y="990600"/>
            <a:ext cx="7543800" cy="5672938"/>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905000"/>
            <a:ext cx="8839200" cy="3046988"/>
          </a:xfrm>
          <a:prstGeom prst="rect">
            <a:avLst/>
          </a:prstGeom>
          <a:noFill/>
        </p:spPr>
        <p:txBody>
          <a:bodyPr wrap="square" rtlCol="0">
            <a:spAutoFit/>
          </a:bodyPr>
          <a:lstStyle/>
          <a:p>
            <a:pPr algn="ctr"/>
            <a:r>
              <a:rPr lang="en-US" sz="4800" dirty="0" smtClean="0"/>
              <a:t>Abstraction Bias or “Counting ID’s”</a:t>
            </a:r>
          </a:p>
          <a:p>
            <a:pPr algn="ctr"/>
            <a:endParaRPr lang="en-US" sz="4800" dirty="0" smtClean="0"/>
          </a:p>
          <a:p>
            <a:pPr algn="ctr"/>
            <a:r>
              <a:rPr lang="en-US" sz="4800" dirty="0" smtClean="0"/>
              <a:t> </a:t>
            </a:r>
          </a:p>
          <a:p>
            <a:pPr algn="ctr"/>
            <a:r>
              <a:rPr lang="en-US" sz="4800" dirty="0" smtClean="0"/>
              <a:t>Counting Vulnerabilities *</a:t>
            </a:r>
            <a:endParaRPr lang="en-US" sz="4800" dirty="0"/>
          </a:p>
        </p:txBody>
      </p:sp>
      <p:sp>
        <p:nvSpPr>
          <p:cNvPr id="3" name="Title 1"/>
          <p:cNvSpPr txBox="1">
            <a:spLocks/>
          </p:cNvSpPr>
          <p:nvPr/>
        </p:nvSpPr>
        <p:spPr>
          <a:xfrm>
            <a:off x="457200" y="0"/>
            <a:ext cx="8229600" cy="838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effectLst/>
                <a:uLnTx/>
                <a:uFillTx/>
                <a:latin typeface="+mj-lt"/>
                <a:ea typeface="+mj-ea"/>
                <a:cs typeface="+mj-cs"/>
              </a:rPr>
              <a:t>(Pro Tip)</a:t>
            </a:r>
            <a:endParaRPr kumimoji="0" lang="en-US" sz="4400" b="0" i="0" u="none" strike="noStrike" kern="1200" cap="none" spc="0" normalizeH="0" baseline="0" noProof="0" dirty="0">
              <a:ln>
                <a:noFill/>
              </a:ln>
              <a:effectLst/>
              <a:uLnTx/>
              <a:uFillTx/>
              <a:latin typeface="+mj-lt"/>
              <a:ea typeface="+mj-ea"/>
              <a:cs typeface="+mj-cs"/>
            </a:endParaRPr>
          </a:p>
        </p:txBody>
      </p:sp>
      <p:sp>
        <p:nvSpPr>
          <p:cNvPr id="4" name="Not Equal 3"/>
          <p:cNvSpPr/>
          <p:nvPr/>
        </p:nvSpPr>
        <p:spPr>
          <a:xfrm>
            <a:off x="4114800" y="2971800"/>
            <a:ext cx="914400" cy="914400"/>
          </a:xfrm>
          <a:prstGeom prst="mathNotEqual">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0" y="6248400"/>
            <a:ext cx="9144000" cy="646331"/>
          </a:xfrm>
          <a:prstGeom prst="rect">
            <a:avLst/>
          </a:prstGeom>
          <a:noFill/>
        </p:spPr>
        <p:txBody>
          <a:bodyPr wrap="square" rtlCol="0">
            <a:spAutoFit/>
          </a:bodyPr>
          <a:lstStyle/>
          <a:p>
            <a:pPr algn="ctr"/>
            <a:r>
              <a:rPr lang="en-US" dirty="0" smtClean="0"/>
              <a:t>* With the exception of OSVDB who largely tries to assign one ID per root cause vulnerability. **</a:t>
            </a:r>
          </a:p>
          <a:p>
            <a:pPr algn="ctr"/>
            <a:r>
              <a:rPr lang="en-US" dirty="0" smtClean="0"/>
              <a:t>** And even they have to make simplifying assumptions when there’s no good data.</a:t>
            </a:r>
            <a:endParaRPr lang="en-US" dirty="0"/>
          </a:p>
        </p:txBody>
      </p:sp>
    </p:spTree>
    <p:extLst>
      <p:ext uri="{BB962C8B-B14F-4D97-AF65-F5344CB8AC3E}">
        <p14:creationId xmlns:p14="http://schemas.microsoft.com/office/powerpoint/2010/main" val="248340267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dirty="0" smtClean="0"/>
              <a:t>Survey of Past Studies – Examples of Bias</a:t>
            </a:r>
            <a:endParaRPr lang="en-US" dirty="0"/>
          </a:p>
        </p:txBody>
      </p:sp>
      <p:sp>
        <p:nvSpPr>
          <p:cNvPr id="3" name="Content Placeholder 2"/>
          <p:cNvSpPr txBox="1">
            <a:spLocks/>
          </p:cNvSpPr>
          <p:nvPr/>
        </p:nvSpPr>
        <p:spPr>
          <a:xfrm>
            <a:off x="228600" y="914400"/>
            <a:ext cx="8686800" cy="4525963"/>
          </a:xfrm>
          <a:prstGeom prst="rect">
            <a:avLst/>
          </a:prstGeom>
        </p:spPr>
        <p:txBody>
          <a:bodyPr/>
          <a:lstStyle/>
          <a:p>
            <a:pPr marL="342900" indent="-342900">
              <a:spcBef>
                <a:spcPct val="20000"/>
              </a:spcBef>
              <a:buFont typeface="Arial" pitchFamily="34" charset="0"/>
              <a:buChar char="•"/>
            </a:pPr>
            <a:r>
              <a:rPr lang="en-US" sz="3200" dirty="0" smtClean="0"/>
              <a:t>NSS Labs, “Vulnerability Threat Trends” (2013)</a:t>
            </a:r>
          </a:p>
          <a:p>
            <a:pPr marL="342900" lvl="0" indent="-342900">
              <a:spcBef>
                <a:spcPct val="20000"/>
              </a:spcBef>
              <a:buFont typeface="Arial" pitchFamily="34" charset="0"/>
              <a:buChar char="•"/>
            </a:pPr>
            <a:r>
              <a:rPr lang="en-US" sz="3200" dirty="0" err="1" smtClean="0"/>
              <a:t>Sourcefire</a:t>
            </a:r>
            <a:r>
              <a:rPr lang="en-US" sz="3200" dirty="0" smtClean="0"/>
              <a:t>, “25 Years of Security </a:t>
            </a:r>
            <a:r>
              <a:rPr lang="en-US" sz="3200" dirty="0" err="1" smtClean="0"/>
              <a:t>Vulns</a:t>
            </a:r>
            <a:r>
              <a:rPr lang="en-US" sz="3200" dirty="0" smtClean="0"/>
              <a:t>” (2012)</a:t>
            </a:r>
          </a:p>
          <a:p>
            <a:pPr marL="342900" lvl="0" indent="-342900">
              <a:spcBef>
                <a:spcPct val="20000"/>
              </a:spcBef>
              <a:buFont typeface="Arial" pitchFamily="34" charset="0"/>
              <a:buChar char="•"/>
            </a:pPr>
            <a:r>
              <a:rPr lang="en-US" sz="3200" dirty="0" smtClean="0"/>
              <a:t>SC Magazine, “The ghosts of Microsoft” (2012)</a:t>
            </a:r>
          </a:p>
          <a:p>
            <a:pPr marL="342900" lvl="0" indent="-342900">
              <a:spcBef>
                <a:spcPct val="20000"/>
              </a:spcBef>
              <a:buFont typeface="Arial" pitchFamily="34" charset="0"/>
              <a:buChar char="•"/>
            </a:pPr>
            <a:r>
              <a:rPr lang="en-US" sz="3200" dirty="0" err="1" smtClean="0"/>
              <a:t>Qualys</a:t>
            </a:r>
            <a:r>
              <a:rPr lang="en-US" sz="3200" dirty="0" smtClean="0"/>
              <a:t> / </a:t>
            </a:r>
            <a:r>
              <a:rPr lang="en-US" sz="3200" dirty="0" err="1" smtClean="0"/>
              <a:t>Elinor</a:t>
            </a:r>
            <a:r>
              <a:rPr lang="en-US" sz="3200" dirty="0" smtClean="0"/>
              <a:t> Mills, “Firefox, Adobe top buggiest-software list” (2009)</a:t>
            </a:r>
          </a:p>
          <a:p>
            <a:pPr marL="342900" indent="-342900">
              <a:spcBef>
                <a:spcPct val="20000"/>
              </a:spcBef>
              <a:buFont typeface="Arial" pitchFamily="34" charset="0"/>
              <a:buChar char="•"/>
            </a:pPr>
            <a:r>
              <a:rPr lang="en-US" sz="3200" dirty="0" smtClean="0"/>
              <a:t>Gunter </a:t>
            </a:r>
            <a:r>
              <a:rPr lang="en-US" sz="3200" dirty="0" err="1" smtClean="0"/>
              <a:t>Ollman</a:t>
            </a:r>
            <a:r>
              <a:rPr lang="en-US" sz="3200" dirty="0" smtClean="0"/>
              <a:t>, "Top-10 Vulnerability Discoverers of All Time“ (2008)</a:t>
            </a:r>
          </a:p>
          <a:p>
            <a:pPr marL="342900" indent="-342900">
              <a:spcBef>
                <a:spcPct val="20000"/>
              </a:spcBef>
              <a:buFont typeface="Arial" pitchFamily="34" charset="0"/>
              <a:buChar char="•"/>
            </a:pPr>
            <a:r>
              <a:rPr lang="en-US" sz="3200" dirty="0" smtClean="0"/>
              <a:t>IBM Top </a:t>
            </a:r>
            <a:r>
              <a:rPr lang="en-US" sz="3200" dirty="0" err="1" smtClean="0"/>
              <a:t>Vuln</a:t>
            </a:r>
            <a:r>
              <a:rPr lang="en-US" sz="3200" dirty="0" smtClean="0"/>
              <a:t> Vendors (2007)</a:t>
            </a:r>
          </a:p>
          <a:p>
            <a:pPr marL="342900" lvl="0" indent="-342900">
              <a:spcBef>
                <a:spcPct val="20000"/>
              </a:spcBef>
            </a:pPr>
            <a:endParaRPr lang="en-US" sz="3200" dirty="0" smtClean="0"/>
          </a:p>
        </p:txBody>
      </p:sp>
      <p:pic>
        <p:nvPicPr>
          <p:cNvPr id="4" name="Picture 3" descr="Pink_fairy_armadillo_cropped.JPG"/>
          <p:cNvPicPr>
            <a:picLocks noChangeAspect="1"/>
          </p:cNvPicPr>
          <p:nvPr/>
        </p:nvPicPr>
        <p:blipFill>
          <a:blip r:embed="rId3" cstate="print"/>
          <a:stretch>
            <a:fillRect/>
          </a:stretch>
        </p:blipFill>
        <p:spPr>
          <a:xfrm>
            <a:off x="5685692" y="4724400"/>
            <a:ext cx="3352800" cy="1981200"/>
          </a:xfrm>
          <a:prstGeom prst="rect">
            <a:avLst/>
          </a:prstGeom>
        </p:spPr>
      </p:pic>
      <p:sp>
        <p:nvSpPr>
          <p:cNvPr id="5" name="TextBox 4"/>
          <p:cNvSpPr txBox="1"/>
          <p:nvPr/>
        </p:nvSpPr>
        <p:spPr>
          <a:xfrm>
            <a:off x="2286000" y="6324600"/>
            <a:ext cx="3275256" cy="369332"/>
          </a:xfrm>
          <a:prstGeom prst="rect">
            <a:avLst/>
          </a:prstGeom>
          <a:noFill/>
        </p:spPr>
        <p:txBody>
          <a:bodyPr wrap="none" rtlCol="0">
            <a:spAutoFit/>
          </a:bodyPr>
          <a:lstStyle/>
          <a:p>
            <a:r>
              <a:rPr lang="en-US" dirty="0" smtClean="0"/>
              <a:t>Good statistics are as rare as me!</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90600"/>
          </a:xfrm>
        </p:spPr>
        <p:txBody>
          <a:bodyPr/>
          <a:lstStyle/>
          <a:p>
            <a:r>
              <a:rPr lang="en-US" dirty="0" smtClean="0"/>
              <a:t>Selection Bias</a:t>
            </a:r>
            <a:endParaRPr lang="en-US" dirty="0"/>
          </a:p>
        </p:txBody>
      </p:sp>
      <p:sp>
        <p:nvSpPr>
          <p:cNvPr id="4" name="Rectangle 3"/>
          <p:cNvSpPr/>
          <p:nvPr/>
        </p:nvSpPr>
        <p:spPr>
          <a:xfrm>
            <a:off x="609600" y="1143000"/>
            <a:ext cx="8115299" cy="646331"/>
          </a:xfrm>
          <a:prstGeom prst="rect">
            <a:avLst/>
          </a:prstGeom>
          <a:solidFill>
            <a:schemeClr val="bg1"/>
          </a:solidFill>
        </p:spPr>
        <p:txBody>
          <a:bodyPr wrap="square">
            <a:spAutoFit/>
          </a:bodyPr>
          <a:lstStyle/>
          <a:p>
            <a:r>
              <a:rPr lang="en-US" i="1" dirty="0" smtClean="0"/>
              <a:t>“The </a:t>
            </a:r>
            <a:r>
              <a:rPr lang="en-US" i="1" dirty="0"/>
              <a:t>most popular applications often have the most vulnerabilities that criminals can exploit</a:t>
            </a:r>
            <a:r>
              <a:rPr lang="en-US" i="1" dirty="0" smtClean="0"/>
              <a:t>.” – </a:t>
            </a:r>
            <a:r>
              <a:rPr lang="en-US" i="1" dirty="0"/>
              <a:t>Harry </a:t>
            </a:r>
            <a:r>
              <a:rPr lang="en-US" i="1" dirty="0" err="1"/>
              <a:t>Sverdlove</a:t>
            </a:r>
            <a:r>
              <a:rPr lang="en-US" i="1" dirty="0"/>
              <a:t>, CTO of </a:t>
            </a:r>
            <a:r>
              <a:rPr lang="en-US" i="1" dirty="0" smtClean="0"/>
              <a:t>Bit9, 2010</a:t>
            </a:r>
            <a:endParaRPr lang="en-US" b="1" i="1" dirty="0" smtClean="0">
              <a:solidFill>
                <a:srgbClr val="FF0000"/>
              </a:solidFill>
            </a:endParaRPr>
          </a:p>
        </p:txBody>
      </p:sp>
      <p:sp>
        <p:nvSpPr>
          <p:cNvPr id="7" name="Rectangle 6"/>
          <p:cNvSpPr/>
          <p:nvPr/>
        </p:nvSpPr>
        <p:spPr>
          <a:xfrm>
            <a:off x="609600" y="2057400"/>
            <a:ext cx="8115299" cy="369332"/>
          </a:xfrm>
          <a:prstGeom prst="rect">
            <a:avLst/>
          </a:prstGeom>
          <a:solidFill>
            <a:schemeClr val="bg1"/>
          </a:solidFill>
        </p:spPr>
        <p:txBody>
          <a:bodyPr wrap="square">
            <a:spAutoFit/>
          </a:bodyPr>
          <a:lstStyle/>
          <a:p>
            <a:r>
              <a:rPr lang="en-US" i="1" dirty="0" smtClean="0"/>
              <a:t>1% </a:t>
            </a:r>
            <a:r>
              <a:rPr lang="en-US" i="1" dirty="0"/>
              <a:t>of vendors account for 31% of </a:t>
            </a:r>
            <a:r>
              <a:rPr lang="en-US" i="1" dirty="0" err="1" smtClean="0"/>
              <a:t>vulns</a:t>
            </a:r>
            <a:r>
              <a:rPr lang="en-US" i="1" dirty="0" smtClean="0"/>
              <a:t> - NSS Labs, 2013</a:t>
            </a:r>
          </a:p>
        </p:txBody>
      </p:sp>
      <p:sp>
        <p:nvSpPr>
          <p:cNvPr id="8" name="Rectangle 7"/>
          <p:cNvSpPr/>
          <p:nvPr/>
        </p:nvSpPr>
        <p:spPr>
          <a:xfrm>
            <a:off x="609599" y="4724400"/>
            <a:ext cx="8115300" cy="646331"/>
          </a:xfrm>
          <a:prstGeom prst="rect">
            <a:avLst/>
          </a:prstGeom>
          <a:solidFill>
            <a:schemeClr val="bg1"/>
          </a:solidFill>
        </p:spPr>
        <p:txBody>
          <a:bodyPr wrap="square">
            <a:spAutoFit/>
          </a:bodyPr>
          <a:lstStyle/>
          <a:p>
            <a:r>
              <a:rPr lang="en-US" i="1" dirty="0" smtClean="0"/>
              <a:t>“The </a:t>
            </a:r>
            <a:r>
              <a:rPr lang="en-US" i="1" dirty="0"/>
              <a:t>number of </a:t>
            </a:r>
            <a:r>
              <a:rPr lang="en-US" i="1" dirty="0" smtClean="0"/>
              <a:t>[CVE entries] grew </a:t>
            </a:r>
            <a:r>
              <a:rPr lang="en-US" i="1" dirty="0"/>
              <a:t>to 5,225 in 2012, an increase of 26 percent </a:t>
            </a:r>
            <a:r>
              <a:rPr lang="en-US" i="1" dirty="0" smtClean="0"/>
              <a:t>year-over-year” – Robert Lemos on NSS Labs report</a:t>
            </a:r>
            <a:endParaRPr lang="en-US" i="1" dirty="0"/>
          </a:p>
        </p:txBody>
      </p:sp>
      <p:sp>
        <p:nvSpPr>
          <p:cNvPr id="9" name="TextBox 8"/>
          <p:cNvSpPr txBox="1"/>
          <p:nvPr/>
        </p:nvSpPr>
        <p:spPr>
          <a:xfrm>
            <a:off x="1638299" y="5498068"/>
            <a:ext cx="4781846" cy="369332"/>
          </a:xfrm>
          <a:prstGeom prst="rect">
            <a:avLst/>
          </a:prstGeom>
          <a:noFill/>
        </p:spPr>
        <p:txBody>
          <a:bodyPr wrap="square" rtlCol="0">
            <a:spAutoFit/>
          </a:bodyPr>
          <a:lstStyle/>
          <a:p>
            <a:pPr marL="342900" indent="-342900">
              <a:buFont typeface="Arial" pitchFamily="34" charset="0"/>
              <a:buChar char="•"/>
            </a:pPr>
            <a:r>
              <a:rPr lang="en-US" dirty="0" smtClean="0"/>
              <a:t>VDB selection bias (increased productivity)</a:t>
            </a:r>
          </a:p>
        </p:txBody>
      </p:sp>
      <p:sp>
        <p:nvSpPr>
          <p:cNvPr id="10" name="TextBox 9"/>
          <p:cNvSpPr txBox="1"/>
          <p:nvPr/>
        </p:nvSpPr>
        <p:spPr>
          <a:xfrm>
            <a:off x="1530567" y="3572470"/>
            <a:ext cx="6377416" cy="923330"/>
          </a:xfrm>
          <a:prstGeom prst="rect">
            <a:avLst/>
          </a:prstGeom>
          <a:noFill/>
        </p:spPr>
        <p:txBody>
          <a:bodyPr wrap="square" rtlCol="0">
            <a:spAutoFit/>
          </a:bodyPr>
          <a:lstStyle/>
          <a:p>
            <a:pPr marL="342900" indent="-342900">
              <a:buFont typeface="Arial" pitchFamily="34" charset="0"/>
              <a:buChar char="•"/>
            </a:pPr>
            <a:r>
              <a:rPr lang="en-US" dirty="0" smtClean="0"/>
              <a:t>Researcher selection bias (choosing popular software)</a:t>
            </a:r>
          </a:p>
          <a:p>
            <a:pPr marL="342900" indent="-342900">
              <a:buFont typeface="Arial" pitchFamily="34" charset="0"/>
              <a:buChar char="•"/>
            </a:pPr>
            <a:r>
              <a:rPr lang="en-US" dirty="0" smtClean="0"/>
              <a:t>VDB selection/publication bias (covering popular software)</a:t>
            </a:r>
          </a:p>
          <a:p>
            <a:pPr marL="342900" indent="-342900">
              <a:buFont typeface="Arial" pitchFamily="34" charset="0"/>
              <a:buChar char="•"/>
            </a:pPr>
            <a:r>
              <a:rPr lang="en-US" dirty="0" smtClean="0"/>
              <a:t>Vendor publication bias (being popular software)</a:t>
            </a:r>
            <a:endParaRPr lang="en-US" dirty="0"/>
          </a:p>
        </p:txBody>
      </p:sp>
      <p:sp>
        <p:nvSpPr>
          <p:cNvPr id="12" name="Rectangle 11"/>
          <p:cNvSpPr/>
          <p:nvPr/>
        </p:nvSpPr>
        <p:spPr>
          <a:xfrm>
            <a:off x="609599" y="2743200"/>
            <a:ext cx="8115301" cy="646331"/>
          </a:xfrm>
          <a:prstGeom prst="rect">
            <a:avLst/>
          </a:prstGeom>
          <a:solidFill>
            <a:schemeClr val="bg1"/>
          </a:solidFill>
        </p:spPr>
        <p:txBody>
          <a:bodyPr wrap="square">
            <a:spAutoFit/>
          </a:bodyPr>
          <a:lstStyle/>
          <a:p>
            <a:r>
              <a:rPr lang="en-US" i="1" dirty="0" smtClean="0"/>
              <a:t>“Industry </a:t>
            </a:r>
            <a:r>
              <a:rPr lang="en-US" i="1" dirty="0"/>
              <a:t>control systems (ICS/SCADA) saw more than six fold increase in vulnerabilities from 2010 to </a:t>
            </a:r>
            <a:r>
              <a:rPr lang="en-US" i="1" dirty="0" smtClean="0"/>
              <a:t>2012” – NSS Labs, 2013</a:t>
            </a:r>
            <a:endParaRPr lang="en-US" i="1" dirty="0"/>
          </a:p>
        </p:txBody>
      </p:sp>
    </p:spTree>
    <p:extLst>
      <p:ext uri="{BB962C8B-B14F-4D97-AF65-F5344CB8AC3E}">
        <p14:creationId xmlns:p14="http://schemas.microsoft.com/office/powerpoint/2010/main" val="363251327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Measurement Bias:</a:t>
            </a:r>
            <a:br>
              <a:rPr lang="en-US" dirty="0" smtClean="0"/>
            </a:br>
            <a:r>
              <a:rPr lang="en-US" dirty="0" smtClean="0"/>
              <a:t>Confusing the Units of Measurement</a:t>
            </a:r>
            <a:endParaRPr lang="en-US" dirty="0"/>
          </a:p>
        </p:txBody>
      </p:sp>
      <p:sp>
        <p:nvSpPr>
          <p:cNvPr id="3" name="Content Placeholder 2"/>
          <p:cNvSpPr>
            <a:spLocks noGrp="1"/>
          </p:cNvSpPr>
          <p:nvPr>
            <p:ph idx="1"/>
          </p:nvPr>
        </p:nvSpPr>
        <p:spPr>
          <a:xfrm>
            <a:off x="152400" y="1447800"/>
            <a:ext cx="8839200" cy="4648200"/>
          </a:xfrm>
        </p:spPr>
        <p:txBody>
          <a:bodyPr>
            <a:normAutofit/>
          </a:bodyPr>
          <a:lstStyle/>
          <a:p>
            <a:r>
              <a:rPr lang="en-US" dirty="0" smtClean="0"/>
              <a:t>Vulnerabilities vs. CVEs:</a:t>
            </a:r>
          </a:p>
          <a:p>
            <a:endParaRPr lang="en-US" dirty="0" smtClean="0"/>
          </a:p>
          <a:p>
            <a:endParaRPr lang="en-US" dirty="0"/>
          </a:p>
          <a:p>
            <a:endParaRPr lang="en-US" dirty="0" smtClean="0"/>
          </a:p>
          <a:p>
            <a:pPr marL="0" indent="0">
              <a:buNone/>
            </a:pPr>
            <a:endParaRPr lang="en-US" dirty="0" smtClean="0"/>
          </a:p>
          <a:p>
            <a:endParaRPr lang="en-US" dirty="0" smtClean="0"/>
          </a:p>
          <a:p>
            <a:r>
              <a:rPr lang="en-US" dirty="0" smtClean="0"/>
              <a:t>Vulnerabilities vs. Advisories:</a:t>
            </a:r>
          </a:p>
          <a:p>
            <a:endParaRPr lang="en-US" dirty="0" smtClean="0"/>
          </a:p>
        </p:txBody>
      </p:sp>
      <p:sp>
        <p:nvSpPr>
          <p:cNvPr id="4" name="Rectangle 3"/>
          <p:cNvSpPr/>
          <p:nvPr/>
        </p:nvSpPr>
        <p:spPr>
          <a:xfrm>
            <a:off x="419101" y="2124670"/>
            <a:ext cx="8115299" cy="923330"/>
          </a:xfrm>
          <a:prstGeom prst="rect">
            <a:avLst/>
          </a:prstGeom>
          <a:solidFill>
            <a:schemeClr val="bg1"/>
          </a:solidFill>
        </p:spPr>
        <p:txBody>
          <a:bodyPr wrap="square">
            <a:spAutoFit/>
          </a:bodyPr>
          <a:lstStyle/>
          <a:p>
            <a:r>
              <a:rPr lang="en-US" i="1" dirty="0" smtClean="0"/>
              <a:t>“The number of vulnerabilities in Adobe Reader rose [based on NVD] …  while those in Microsoft Office dropped”– </a:t>
            </a:r>
            <a:r>
              <a:rPr lang="en-US" i="1" dirty="0" err="1"/>
              <a:t>Elinor</a:t>
            </a:r>
            <a:r>
              <a:rPr lang="en-US" i="1" dirty="0"/>
              <a:t> Mills (note: bad searches did not find all relevant products. If you do not use the VDB correctly</a:t>
            </a:r>
            <a:r>
              <a:rPr lang="en-US" i="1" dirty="0" smtClean="0"/>
              <a:t>…)</a:t>
            </a:r>
            <a:endParaRPr lang="en-US" i="1" dirty="0"/>
          </a:p>
        </p:txBody>
      </p:sp>
      <p:sp>
        <p:nvSpPr>
          <p:cNvPr id="5" name="Rectangle 4"/>
          <p:cNvSpPr/>
          <p:nvPr/>
        </p:nvSpPr>
        <p:spPr>
          <a:xfrm>
            <a:off x="419101" y="3505200"/>
            <a:ext cx="8115299" cy="646331"/>
          </a:xfrm>
          <a:prstGeom prst="rect">
            <a:avLst/>
          </a:prstGeom>
          <a:solidFill>
            <a:schemeClr val="bg1"/>
          </a:solidFill>
        </p:spPr>
        <p:txBody>
          <a:bodyPr wrap="square">
            <a:spAutoFit/>
          </a:bodyPr>
          <a:lstStyle/>
          <a:p>
            <a:r>
              <a:rPr lang="en-US" i="1" dirty="0"/>
              <a:t>“As of January 2013 the NVD listed 53,489 vulnerabilities affecting 20,821 software products from 12,062 different software vendors.” – NSS/Frei (Ph.D.)</a:t>
            </a:r>
          </a:p>
        </p:txBody>
      </p:sp>
      <p:sp>
        <p:nvSpPr>
          <p:cNvPr id="6" name="Rectangle 5"/>
          <p:cNvSpPr/>
          <p:nvPr/>
        </p:nvSpPr>
        <p:spPr>
          <a:xfrm>
            <a:off x="381000" y="5715000"/>
            <a:ext cx="5867400" cy="646331"/>
          </a:xfrm>
          <a:prstGeom prst="rect">
            <a:avLst/>
          </a:prstGeom>
          <a:solidFill>
            <a:schemeClr val="bg1"/>
          </a:solidFill>
        </p:spPr>
        <p:txBody>
          <a:bodyPr wrap="square">
            <a:spAutoFit/>
          </a:bodyPr>
          <a:lstStyle/>
          <a:p>
            <a:r>
              <a:rPr lang="en-US" i="1" dirty="0"/>
              <a:t>“Based on my count, there were 83 vulnerabilities announced by Microsoft [in 2012]” – Alex Horan, CORE Security</a:t>
            </a:r>
          </a:p>
        </p:txBody>
      </p:sp>
      <p:pic>
        <p:nvPicPr>
          <p:cNvPr id="7" name="Picture 6" descr="bear-derp.jpg"/>
          <p:cNvPicPr>
            <a:picLocks noChangeAspect="1"/>
          </p:cNvPicPr>
          <p:nvPr/>
        </p:nvPicPr>
        <p:blipFill>
          <a:blip r:embed="rId3" cstate="print"/>
          <a:stretch>
            <a:fillRect/>
          </a:stretch>
        </p:blipFill>
        <p:spPr>
          <a:xfrm>
            <a:off x="6400800" y="4533137"/>
            <a:ext cx="2743200" cy="2324863"/>
          </a:xfrm>
          <a:prstGeom prst="rect">
            <a:avLst/>
          </a:prstGeom>
        </p:spPr>
      </p:pic>
    </p:spTree>
    <p:extLst>
      <p:ext uri="{BB962C8B-B14F-4D97-AF65-F5344CB8AC3E}">
        <p14:creationId xmlns:p14="http://schemas.microsoft.com/office/powerpoint/2010/main" val="296077311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effectLst/>
                <a:uLnTx/>
                <a:uFillTx/>
                <a:latin typeface="+mj-lt"/>
                <a:ea typeface="+mj-ea"/>
                <a:cs typeface="+mj-cs"/>
              </a:rPr>
              <a:t>Abstraction Bias: The Invalids</a:t>
            </a:r>
            <a:endParaRPr kumimoji="0" lang="en-US" sz="4400" b="0" i="0" u="none" strike="noStrike" kern="1200" cap="none" spc="0" normalizeH="0" baseline="0" noProof="0" dirty="0">
              <a:ln>
                <a:noFill/>
              </a:ln>
              <a:effectLst/>
              <a:uLnTx/>
              <a:uFillTx/>
              <a:latin typeface="+mj-lt"/>
              <a:ea typeface="+mj-ea"/>
              <a:cs typeface="+mj-cs"/>
            </a:endParaRPr>
          </a:p>
        </p:txBody>
      </p:sp>
      <p:sp>
        <p:nvSpPr>
          <p:cNvPr id="5" name="Content Placeholder 2"/>
          <p:cNvSpPr>
            <a:spLocks noGrp="1"/>
          </p:cNvSpPr>
          <p:nvPr>
            <p:ph idx="1"/>
          </p:nvPr>
        </p:nvSpPr>
        <p:spPr>
          <a:xfrm>
            <a:off x="228600" y="990601"/>
            <a:ext cx="8686800" cy="3962399"/>
          </a:xfrm>
        </p:spPr>
        <p:txBody>
          <a:bodyPr>
            <a:normAutofit fontScale="92500" lnSpcReduction="20000"/>
          </a:bodyPr>
          <a:lstStyle/>
          <a:p>
            <a:r>
              <a:rPr lang="en-US" dirty="0" smtClean="0"/>
              <a:t>Remember CVE has ~ 535 REJECTED entries, and BID has ~ 550 RETIRED?</a:t>
            </a:r>
          </a:p>
          <a:p>
            <a:r>
              <a:rPr lang="en-US" dirty="0" smtClean="0"/>
              <a:t>If somebody searches CVE but doesn’t filter REJECTED, the stats will be very wrong.</a:t>
            </a:r>
          </a:p>
          <a:p>
            <a:r>
              <a:rPr lang="en-US" dirty="0" smtClean="0"/>
              <a:t>Those are just duplicates or not-a-vulnerability. What about CVE’s DISPUTED?</a:t>
            </a:r>
          </a:p>
          <a:p>
            <a:r>
              <a:rPr lang="en-US" dirty="0" smtClean="0"/>
              <a:t>OSVDB tracks invalids:</a:t>
            </a:r>
          </a:p>
          <a:p>
            <a:pPr lvl="1"/>
            <a:r>
              <a:rPr lang="en-US" dirty="0" smtClean="0"/>
              <a:t>“Myth/Fake” = 431</a:t>
            </a:r>
          </a:p>
          <a:p>
            <a:pPr lvl="1"/>
            <a:r>
              <a:rPr lang="en-US" dirty="0" smtClean="0"/>
              <a:t>“Not a </a:t>
            </a:r>
            <a:r>
              <a:rPr lang="en-US" dirty="0" err="1" smtClean="0"/>
              <a:t>Vuln</a:t>
            </a:r>
            <a:r>
              <a:rPr lang="en-US" dirty="0" smtClean="0"/>
              <a:t>” = 76</a:t>
            </a:r>
            <a:endParaRPr lang="en-US" dirty="0"/>
          </a:p>
        </p:txBody>
      </p:sp>
      <p:pic>
        <p:nvPicPr>
          <p:cNvPr id="6" name="Picture 5" descr="pygmyjerboa.png"/>
          <p:cNvPicPr>
            <a:picLocks noChangeAspect="1"/>
          </p:cNvPicPr>
          <p:nvPr/>
        </p:nvPicPr>
        <p:blipFill>
          <a:blip r:embed="rId3" cstate="print"/>
          <a:stretch>
            <a:fillRect/>
          </a:stretch>
        </p:blipFill>
        <p:spPr>
          <a:xfrm>
            <a:off x="5410200" y="3247680"/>
            <a:ext cx="3581019" cy="3457921"/>
          </a:xfrm>
          <a:prstGeom prst="rect">
            <a:avLst/>
          </a:prstGeom>
        </p:spPr>
      </p:pic>
      <p:sp>
        <p:nvSpPr>
          <p:cNvPr id="7" name="TextBox 6"/>
          <p:cNvSpPr txBox="1"/>
          <p:nvPr/>
        </p:nvSpPr>
        <p:spPr>
          <a:xfrm>
            <a:off x="2286000" y="6324600"/>
            <a:ext cx="3011787" cy="369332"/>
          </a:xfrm>
          <a:prstGeom prst="rect">
            <a:avLst/>
          </a:prstGeom>
          <a:noFill/>
        </p:spPr>
        <p:txBody>
          <a:bodyPr wrap="none" rtlCol="0">
            <a:spAutoFit/>
          </a:bodyPr>
          <a:lstStyle/>
          <a:p>
            <a:r>
              <a:rPr lang="en-US" dirty="0" smtClean="0"/>
              <a:t>I’m not an invalid you asshole.</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Windows vs. Linux</a:t>
            </a:r>
            <a:endParaRPr lang="en-US" dirty="0"/>
          </a:p>
        </p:txBody>
      </p:sp>
      <p:sp>
        <p:nvSpPr>
          <p:cNvPr id="3" name="Content Placeholder 2"/>
          <p:cNvSpPr>
            <a:spLocks noGrp="1"/>
          </p:cNvSpPr>
          <p:nvPr>
            <p:ph idx="1"/>
          </p:nvPr>
        </p:nvSpPr>
        <p:spPr>
          <a:xfrm>
            <a:off x="152400" y="914400"/>
            <a:ext cx="8763000" cy="5257800"/>
          </a:xfrm>
        </p:spPr>
        <p:txBody>
          <a:bodyPr>
            <a:normAutofit/>
          </a:bodyPr>
          <a:lstStyle/>
          <a:p>
            <a:r>
              <a:rPr lang="en-US" dirty="0" smtClean="0"/>
              <a:t>“OS_A is more secure than OS_B!” should make you run away, fast! </a:t>
            </a:r>
          </a:p>
          <a:p>
            <a:r>
              <a:rPr lang="en-US" dirty="0" smtClean="0"/>
              <a:t>Vendor publication bias is rampant</a:t>
            </a:r>
          </a:p>
          <a:p>
            <a:pPr lvl="1"/>
            <a:r>
              <a:rPr lang="en-US" dirty="0" smtClean="0"/>
              <a:t>It’s not fair to compare one vendor who publishes everything with another vendor who only publishes most severe issues found only by external research</a:t>
            </a:r>
          </a:p>
        </p:txBody>
      </p:sp>
      <p:sp>
        <p:nvSpPr>
          <p:cNvPr id="4" name="Content Placeholder 2"/>
          <p:cNvSpPr txBox="1">
            <a:spLocks/>
          </p:cNvSpPr>
          <p:nvPr/>
        </p:nvSpPr>
        <p:spPr>
          <a:xfrm>
            <a:off x="152400" y="4114800"/>
            <a:ext cx="5181600" cy="2514600"/>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Consider selection bias of what products constitute “Windows” vs. “Linux”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Windows is one vendor, Linux is dozens.</a:t>
            </a:r>
          </a:p>
        </p:txBody>
      </p:sp>
      <p:pic>
        <p:nvPicPr>
          <p:cNvPr id="5" name="Picture 4" descr="red-panda-40930398487.jpeg"/>
          <p:cNvPicPr>
            <a:picLocks noChangeAspect="1"/>
          </p:cNvPicPr>
          <p:nvPr/>
        </p:nvPicPr>
        <p:blipFill>
          <a:blip r:embed="rId3" cstate="print"/>
          <a:stretch>
            <a:fillRect/>
          </a:stretch>
        </p:blipFill>
        <p:spPr>
          <a:xfrm>
            <a:off x="5208270" y="4114800"/>
            <a:ext cx="3543300" cy="2286000"/>
          </a:xfrm>
          <a:prstGeom prst="rect">
            <a:avLst/>
          </a:prstGeom>
        </p:spPr>
      </p:pic>
      <p:sp>
        <p:nvSpPr>
          <p:cNvPr id="6" name="TextBox 5"/>
          <p:cNvSpPr txBox="1"/>
          <p:nvPr/>
        </p:nvSpPr>
        <p:spPr>
          <a:xfrm>
            <a:off x="5029200" y="6488668"/>
            <a:ext cx="3909340" cy="369332"/>
          </a:xfrm>
          <a:prstGeom prst="rect">
            <a:avLst/>
          </a:prstGeom>
          <a:noFill/>
        </p:spPr>
        <p:txBody>
          <a:bodyPr wrap="none" rtlCol="0">
            <a:spAutoFit/>
          </a:bodyPr>
          <a:lstStyle/>
          <a:p>
            <a:r>
              <a:rPr lang="en-US" dirty="0" smtClean="0"/>
              <a:t>I want more web browser comparisons!</a:t>
            </a:r>
            <a:endParaRPr lang="en-US" dirty="0"/>
          </a:p>
        </p:txBody>
      </p:sp>
    </p:spTree>
    <p:extLst>
      <p:ext uri="{BB962C8B-B14F-4D97-AF65-F5344CB8AC3E}">
        <p14:creationId xmlns:p14="http://schemas.microsoft.com/office/powerpoint/2010/main" val="308159224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sz="4000" dirty="0" smtClean="0"/>
              <a:t>Mobile: We Don’t Know Where to Begin…</a:t>
            </a:r>
            <a:endParaRPr lang="en-US" sz="4000" dirty="0"/>
          </a:p>
        </p:txBody>
      </p:sp>
      <p:sp>
        <p:nvSpPr>
          <p:cNvPr id="3" name="Rectangle 2"/>
          <p:cNvSpPr/>
          <p:nvPr/>
        </p:nvSpPr>
        <p:spPr>
          <a:xfrm>
            <a:off x="838200" y="5486400"/>
            <a:ext cx="7467600" cy="1200329"/>
          </a:xfrm>
          <a:prstGeom prst="rect">
            <a:avLst/>
          </a:prstGeom>
        </p:spPr>
        <p:txBody>
          <a:bodyPr wrap="square">
            <a:spAutoFit/>
          </a:bodyPr>
          <a:lstStyle/>
          <a:p>
            <a:pPr marL="342900" indent="-342900">
              <a:spcBef>
                <a:spcPct val="20000"/>
              </a:spcBef>
              <a:buFont typeface="Arial" pitchFamily="34" charset="0"/>
              <a:buChar char="•"/>
            </a:pPr>
            <a:r>
              <a:rPr lang="en-US" sz="2400" dirty="0" smtClean="0"/>
              <a:t>The only take-away here? “Show your methodology”! Because this chart screams of several types of bias and no way to reproduce the findings.</a:t>
            </a:r>
            <a:endParaRPr lang="en-US" sz="2400" dirty="0"/>
          </a:p>
        </p:txBody>
      </p:sp>
      <p:pic>
        <p:nvPicPr>
          <p:cNvPr id="5" name="Picture 4" descr="mobile-pie-chart.png"/>
          <p:cNvPicPr>
            <a:picLocks noChangeAspect="1"/>
          </p:cNvPicPr>
          <p:nvPr/>
        </p:nvPicPr>
        <p:blipFill>
          <a:blip r:embed="rId3" cstate="print"/>
          <a:stretch>
            <a:fillRect/>
          </a:stretch>
        </p:blipFill>
        <p:spPr>
          <a:xfrm>
            <a:off x="885589" y="990600"/>
            <a:ext cx="7372822" cy="436505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4314" y="4172218"/>
            <a:ext cx="3172566" cy="113346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437" y="4114800"/>
            <a:ext cx="3310293" cy="1190884"/>
          </a:xfrm>
          <a:prstGeom prst="rect">
            <a:avLst/>
          </a:prstGeom>
        </p:spPr>
      </p:pic>
    </p:spTree>
    <p:extLst>
      <p:ext uri="{BB962C8B-B14F-4D97-AF65-F5344CB8AC3E}">
        <p14:creationId xmlns:p14="http://schemas.microsoft.com/office/powerpoint/2010/main" val="139666381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ad.jpg"/>
          <p:cNvPicPr>
            <a:picLocks noChangeAspect="1"/>
          </p:cNvPicPr>
          <p:nvPr/>
        </p:nvPicPr>
        <p:blipFill>
          <a:blip r:embed="rId3" cstate="print"/>
          <a:stretch>
            <a:fillRect/>
          </a:stretch>
        </p:blipFill>
        <p:spPr>
          <a:xfrm>
            <a:off x="2032000" y="1536700"/>
            <a:ext cx="5080000" cy="3784600"/>
          </a:xfrm>
          <a:prstGeom prst="rect">
            <a:avLst/>
          </a:prstGeom>
        </p:spPr>
      </p:pic>
      <p:sp>
        <p:nvSpPr>
          <p:cNvPr id="4" name="Title 1"/>
          <p:cNvSpPr txBox="1">
            <a:spLocks/>
          </p:cNvSpPr>
          <p:nvPr/>
        </p:nvSpPr>
        <p:spPr>
          <a:xfrm>
            <a:off x="0" y="0"/>
            <a:ext cx="4038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effectLst/>
                <a:uLnTx/>
                <a:uFillTx/>
                <a:latin typeface="+mj-lt"/>
                <a:ea typeface="+mj-ea"/>
                <a:cs typeface="+mj-cs"/>
              </a:rPr>
              <a:t>Browser Wars</a:t>
            </a:r>
            <a:endParaRPr kumimoji="0" lang="en-US" sz="4400" b="0" i="0" u="none" strike="noStrike" kern="1200" cap="none" spc="0" normalizeH="0" baseline="0" noProof="0" dirty="0">
              <a:ln>
                <a:noFill/>
              </a:ln>
              <a:effectLst/>
              <a:uLnTx/>
              <a:uFillTx/>
              <a:latin typeface="+mj-lt"/>
              <a:ea typeface="+mj-ea"/>
              <a:cs typeface="+mj-cs"/>
            </a:endParaRPr>
          </a:p>
        </p:txBody>
      </p:sp>
      <p:pic>
        <p:nvPicPr>
          <p:cNvPr id="5" name="Picture 4" descr="symantec-2010-browser-stats.png"/>
          <p:cNvPicPr>
            <a:picLocks noChangeAspect="1"/>
          </p:cNvPicPr>
          <p:nvPr/>
        </p:nvPicPr>
        <p:blipFill>
          <a:blip r:embed="rId4" cstate="print"/>
          <a:stretch>
            <a:fillRect/>
          </a:stretch>
        </p:blipFill>
        <p:spPr>
          <a:xfrm>
            <a:off x="304800" y="914400"/>
            <a:ext cx="6647620" cy="4038096"/>
          </a:xfrm>
          <a:prstGeom prst="rect">
            <a:avLst/>
          </a:prstGeom>
        </p:spPr>
      </p:pic>
      <p:pic>
        <p:nvPicPr>
          <p:cNvPr id="6" name="Picture 5" descr="symantec-2011-browser-stats.png"/>
          <p:cNvPicPr>
            <a:picLocks noChangeAspect="1"/>
          </p:cNvPicPr>
          <p:nvPr/>
        </p:nvPicPr>
        <p:blipFill>
          <a:blip r:embed="rId5" cstate="print"/>
          <a:stretch>
            <a:fillRect/>
          </a:stretch>
        </p:blipFill>
        <p:spPr>
          <a:xfrm>
            <a:off x="4724400" y="228600"/>
            <a:ext cx="4038600" cy="6138672"/>
          </a:xfrm>
          <a:prstGeom prst="rect">
            <a:avLst/>
          </a:prstGeom>
        </p:spPr>
      </p:pic>
      <p:pic>
        <p:nvPicPr>
          <p:cNvPr id="7" name="Picture 6" descr="symantec-2012-browser-stats.png"/>
          <p:cNvPicPr>
            <a:picLocks noChangeAspect="1"/>
          </p:cNvPicPr>
          <p:nvPr/>
        </p:nvPicPr>
        <p:blipFill>
          <a:blip r:embed="rId6" cstate="print"/>
          <a:stretch>
            <a:fillRect/>
          </a:stretch>
        </p:blipFill>
        <p:spPr>
          <a:xfrm>
            <a:off x="1066800" y="1143000"/>
            <a:ext cx="4652771" cy="54934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Can We Learn from Others?</a:t>
            </a:r>
            <a:endParaRPr lang="en-US" dirty="0"/>
          </a:p>
        </p:txBody>
      </p:sp>
      <p:sp>
        <p:nvSpPr>
          <p:cNvPr id="3" name="Content Placeholder 2"/>
          <p:cNvSpPr>
            <a:spLocks noGrp="1"/>
          </p:cNvSpPr>
          <p:nvPr>
            <p:ph idx="1"/>
          </p:nvPr>
        </p:nvSpPr>
        <p:spPr>
          <a:xfrm>
            <a:off x="4724400" y="1600200"/>
            <a:ext cx="4038600" cy="2286000"/>
          </a:xfrm>
        </p:spPr>
        <p:txBody>
          <a:bodyPr>
            <a:normAutofit/>
          </a:bodyPr>
          <a:lstStyle/>
          <a:p>
            <a:r>
              <a:rPr lang="en-US" sz="2800" dirty="0" smtClean="0"/>
              <a:t>More mature fields have wrestled with bias</a:t>
            </a:r>
          </a:p>
          <a:p>
            <a:r>
              <a:rPr lang="en-US" sz="2800" dirty="0"/>
              <a:t>Experimental design dates back to the </a:t>
            </a:r>
            <a:r>
              <a:rPr lang="en-US" sz="2800" dirty="0" smtClean="0"/>
              <a:t>1700’s</a:t>
            </a: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066800"/>
            <a:ext cx="4029075" cy="3200400"/>
          </a:xfrm>
          <a:prstGeom prst="rect">
            <a:avLst/>
          </a:prstGeom>
        </p:spPr>
      </p:pic>
      <p:sp>
        <p:nvSpPr>
          <p:cNvPr id="5" name="Content Placeholder 2"/>
          <p:cNvSpPr txBox="1">
            <a:spLocks/>
          </p:cNvSpPr>
          <p:nvPr/>
        </p:nvSpPr>
        <p:spPr>
          <a:xfrm>
            <a:off x="533400" y="4572000"/>
            <a:ext cx="8067676" cy="20113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Epidemiology: the study “of the patterns, causes, and effects of health and disease conditions,” typically in human populations</a:t>
            </a:r>
          </a:p>
          <a:p>
            <a:pPr lvl="1"/>
            <a:r>
              <a:rPr lang="en-US" dirty="0" smtClean="0"/>
              <a:t>Vulnerabilities are kind of like diseases?</a:t>
            </a:r>
          </a:p>
          <a:p>
            <a:pPr lvl="1"/>
            <a:r>
              <a:rPr lang="en-US" dirty="0" smtClean="0"/>
              <a:t>Modern epidemiology dates back to 1854</a:t>
            </a:r>
          </a:p>
        </p:txBody>
      </p:sp>
    </p:spTree>
    <p:extLst>
      <p:ext uri="{BB962C8B-B14F-4D97-AF65-F5344CB8AC3E}">
        <p14:creationId xmlns:p14="http://schemas.microsoft.com/office/powerpoint/2010/main" val="36231907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48200" y="381000"/>
            <a:ext cx="4191000" cy="1600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effectLst/>
                <a:uLnTx/>
                <a:uFillTx/>
                <a:latin typeface="+mj-lt"/>
                <a:ea typeface="+mj-ea"/>
                <a:cs typeface="+mj-cs"/>
              </a:rPr>
              <a:t>Product Stats: Just Don’t</a:t>
            </a:r>
            <a:endParaRPr kumimoji="0" lang="en-US" sz="4400" b="0" i="0" u="none" strike="noStrike" kern="1200" cap="none" spc="0" normalizeH="0" baseline="0" noProof="0" dirty="0">
              <a:ln>
                <a:noFill/>
              </a:ln>
              <a:effectLst/>
              <a:uLnTx/>
              <a:uFillTx/>
              <a:latin typeface="+mj-lt"/>
              <a:ea typeface="+mj-ea"/>
              <a:cs typeface="+mj-cs"/>
            </a:endParaRPr>
          </a:p>
        </p:txBody>
      </p:sp>
      <p:sp>
        <p:nvSpPr>
          <p:cNvPr id="3" name="Content Placeholder 2"/>
          <p:cNvSpPr>
            <a:spLocks noGrp="1"/>
          </p:cNvSpPr>
          <p:nvPr>
            <p:ph idx="1"/>
          </p:nvPr>
        </p:nvSpPr>
        <p:spPr>
          <a:xfrm>
            <a:off x="152400" y="990601"/>
            <a:ext cx="4724400" cy="4124324"/>
          </a:xfrm>
        </p:spPr>
        <p:txBody>
          <a:bodyPr>
            <a:normAutofit fontScale="92500"/>
          </a:bodyPr>
          <a:lstStyle/>
          <a:p>
            <a:r>
              <a:rPr lang="en-US" dirty="0" smtClean="0"/>
              <a:t>… ESPECIALLY browsers!</a:t>
            </a:r>
          </a:p>
          <a:p>
            <a:r>
              <a:rPr lang="en-US" dirty="0" smtClean="0"/>
              <a:t>Why? Glad you asked!</a:t>
            </a:r>
          </a:p>
          <a:p>
            <a:pPr lvl="1"/>
            <a:r>
              <a:rPr lang="en-US" dirty="0" smtClean="0"/>
              <a:t>Caveats. Entirely too many.</a:t>
            </a:r>
          </a:p>
          <a:p>
            <a:pPr lvl="1"/>
            <a:r>
              <a:rPr lang="en-US" dirty="0" smtClean="0"/>
              <a:t>Unknowns. Entirely too many.</a:t>
            </a:r>
          </a:p>
          <a:p>
            <a:r>
              <a:rPr lang="en-US" dirty="0" smtClean="0"/>
              <a:t>What do we know? Those two things </a:t>
            </a:r>
            <a:r>
              <a:rPr lang="en-US" u="sng" dirty="0" smtClean="0"/>
              <a:t>significantly</a:t>
            </a:r>
            <a:r>
              <a:rPr lang="en-US" dirty="0" smtClean="0"/>
              <a:t> impact stats.</a:t>
            </a:r>
            <a:endParaRPr lang="en-US" dirty="0"/>
          </a:p>
        </p:txBody>
      </p:sp>
      <p:pic>
        <p:nvPicPr>
          <p:cNvPr id="5" name="Picture 4" descr="how-about-no-bear-meme.jpg"/>
          <p:cNvPicPr>
            <a:picLocks noChangeAspect="1"/>
          </p:cNvPicPr>
          <p:nvPr/>
        </p:nvPicPr>
        <p:blipFill>
          <a:blip r:embed="rId3" cstate="print"/>
          <a:stretch>
            <a:fillRect/>
          </a:stretch>
        </p:blipFill>
        <p:spPr>
          <a:xfrm>
            <a:off x="4697008" y="3505200"/>
            <a:ext cx="4313642" cy="3219450"/>
          </a:xfrm>
          <a:prstGeom prst="rect">
            <a:avLst/>
          </a:prstGeo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effectLst/>
                <a:uLnTx/>
                <a:uFillTx/>
                <a:latin typeface="+mj-lt"/>
                <a:ea typeface="+mj-ea"/>
                <a:cs typeface="+mj-cs"/>
              </a:rPr>
              <a:t>Product Stats: Just Don’t</a:t>
            </a:r>
            <a:endParaRPr kumimoji="0" lang="en-US" sz="4400" b="0" i="0" u="none" strike="noStrike" kern="1200" cap="none" spc="0" normalizeH="0" baseline="0" noProof="0" dirty="0">
              <a:ln>
                <a:noFill/>
              </a:ln>
              <a:effectLst/>
              <a:uLnTx/>
              <a:uFillTx/>
              <a:latin typeface="+mj-lt"/>
              <a:ea typeface="+mj-ea"/>
              <a:cs typeface="+mj-cs"/>
            </a:endParaRPr>
          </a:p>
        </p:txBody>
      </p:sp>
      <p:sp>
        <p:nvSpPr>
          <p:cNvPr id="3" name="Content Placeholder 2"/>
          <p:cNvSpPr>
            <a:spLocks noGrp="1"/>
          </p:cNvSpPr>
          <p:nvPr>
            <p:ph idx="1"/>
          </p:nvPr>
        </p:nvSpPr>
        <p:spPr>
          <a:xfrm>
            <a:off x="152400" y="990601"/>
            <a:ext cx="8839200" cy="5638799"/>
          </a:xfrm>
        </p:spPr>
        <p:txBody>
          <a:bodyPr>
            <a:normAutofit fontScale="92500" lnSpcReduction="20000"/>
          </a:bodyPr>
          <a:lstStyle/>
          <a:p>
            <a:r>
              <a:rPr lang="en-US" dirty="0" smtClean="0"/>
              <a:t>Chrome fixes </a:t>
            </a:r>
            <a:r>
              <a:rPr lang="en-US" dirty="0" err="1" smtClean="0"/>
              <a:t>WebKit</a:t>
            </a:r>
            <a:r>
              <a:rPr lang="en-US" dirty="0" smtClean="0"/>
              <a:t> </a:t>
            </a:r>
            <a:r>
              <a:rPr lang="en-US" dirty="0" err="1" smtClean="0"/>
              <a:t>vulns</a:t>
            </a:r>
            <a:r>
              <a:rPr lang="en-US" dirty="0" smtClean="0"/>
              <a:t> silently to not 0-day Apple.</a:t>
            </a:r>
          </a:p>
          <a:p>
            <a:pPr lvl="1"/>
            <a:r>
              <a:rPr lang="en-US" dirty="0" smtClean="0"/>
              <a:t>Result: wouldn't see that </a:t>
            </a:r>
            <a:r>
              <a:rPr lang="en-US" dirty="0" err="1" smtClean="0"/>
              <a:t>vuln</a:t>
            </a:r>
            <a:r>
              <a:rPr lang="en-US" dirty="0" smtClean="0"/>
              <a:t> count as Chrome, likely see it for Apple</a:t>
            </a:r>
          </a:p>
          <a:p>
            <a:r>
              <a:rPr lang="en-US" dirty="0" err="1" smtClean="0"/>
              <a:t>WebKit</a:t>
            </a:r>
            <a:r>
              <a:rPr lang="en-US" dirty="0" smtClean="0"/>
              <a:t> </a:t>
            </a:r>
            <a:r>
              <a:rPr lang="en-US" dirty="0" smtClean="0">
                <a:sym typeface="Wingdings" pitchFamily="2" charset="2"/>
              </a:rPr>
              <a:t></a:t>
            </a:r>
            <a:r>
              <a:rPr lang="en-US" dirty="0" smtClean="0"/>
              <a:t> Safari vs. Chrome = Dupes may affect numbers</a:t>
            </a:r>
          </a:p>
          <a:p>
            <a:r>
              <a:rPr lang="en-US" dirty="0" smtClean="0"/>
              <a:t>How many </a:t>
            </a:r>
            <a:r>
              <a:rPr lang="en-US" dirty="0" err="1" smtClean="0"/>
              <a:t>vulns</a:t>
            </a:r>
            <a:r>
              <a:rPr lang="en-US" dirty="0" smtClean="0"/>
              <a:t> in Chrome are Chrome-specific code </a:t>
            </a:r>
            <a:r>
              <a:rPr lang="en-US" dirty="0" err="1" smtClean="0"/>
              <a:t>vs</a:t>
            </a:r>
            <a:r>
              <a:rPr lang="en-US" dirty="0" smtClean="0"/>
              <a:t> how many were </a:t>
            </a:r>
            <a:r>
              <a:rPr lang="en-US" dirty="0" err="1" smtClean="0"/>
              <a:t>WebKit</a:t>
            </a:r>
            <a:r>
              <a:rPr lang="en-US" dirty="0" smtClean="0"/>
              <a:t> or other components?</a:t>
            </a:r>
          </a:p>
          <a:p>
            <a:r>
              <a:rPr lang="en-US" dirty="0" smtClean="0"/>
              <a:t>163 Chrome-specific </a:t>
            </a:r>
            <a:r>
              <a:rPr lang="en-US" dirty="0" err="1" smtClean="0"/>
              <a:t>vulns</a:t>
            </a:r>
            <a:r>
              <a:rPr lang="en-US" dirty="0" smtClean="0"/>
              <a:t> in 2012</a:t>
            </a:r>
          </a:p>
          <a:p>
            <a:pPr lvl="1"/>
            <a:r>
              <a:rPr lang="en-US" dirty="0" smtClean="0"/>
              <a:t>Many in the PDF viewer, which is not their code. (From </a:t>
            </a:r>
            <a:r>
              <a:rPr lang="en-US" dirty="0" err="1" smtClean="0"/>
              <a:t>Foxit</a:t>
            </a:r>
            <a:r>
              <a:rPr lang="en-US" dirty="0" smtClean="0"/>
              <a:t>, or used to be?)</a:t>
            </a:r>
          </a:p>
          <a:p>
            <a:r>
              <a:rPr lang="en-US" dirty="0" smtClean="0"/>
              <a:t>Chrome/Firefox discloses internal/external, Safari/MSIE discloses external only</a:t>
            </a:r>
          </a:p>
          <a:p>
            <a:r>
              <a:rPr lang="en-US" dirty="0" smtClean="0"/>
              <a:t>Mozilla memory corruptions rarely fully diagnosed</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Who Discovered The Most </a:t>
            </a:r>
            <a:r>
              <a:rPr lang="en-US" dirty="0" err="1" smtClean="0"/>
              <a:t>Vulns</a:t>
            </a:r>
            <a:r>
              <a:rPr lang="en-US" dirty="0" smtClean="0"/>
              <a:t>?</a:t>
            </a:r>
            <a:endParaRPr lang="en-US" dirty="0"/>
          </a:p>
        </p:txBody>
      </p:sp>
      <p:sp>
        <p:nvSpPr>
          <p:cNvPr id="3" name="Content Placeholder 2"/>
          <p:cNvSpPr>
            <a:spLocks noGrp="1"/>
          </p:cNvSpPr>
          <p:nvPr>
            <p:ph idx="1"/>
          </p:nvPr>
        </p:nvSpPr>
        <p:spPr>
          <a:xfrm>
            <a:off x="228600" y="990601"/>
            <a:ext cx="8763000" cy="1828799"/>
          </a:xfrm>
        </p:spPr>
        <p:txBody>
          <a:bodyPr/>
          <a:lstStyle/>
          <a:p>
            <a:r>
              <a:rPr lang="en-US" dirty="0" smtClean="0"/>
              <a:t>VDB selection bias: sources &amp; coverage dictate</a:t>
            </a:r>
          </a:p>
          <a:p>
            <a:r>
              <a:rPr lang="en-US" dirty="0" smtClean="0"/>
              <a:t>Even with a great data set, so many caveats…</a:t>
            </a:r>
          </a:p>
          <a:p>
            <a:r>
              <a:rPr lang="en-US" dirty="0" smtClean="0"/>
              <a:t>2008 Top Researchers, by </a:t>
            </a:r>
            <a:r>
              <a:rPr lang="en-US" dirty="0" err="1" smtClean="0"/>
              <a:t>Ollmann</a:t>
            </a:r>
            <a:r>
              <a:rPr lang="en-US" dirty="0" smtClean="0"/>
              <a:t> / X-Force:</a:t>
            </a:r>
            <a:endParaRPr lang="en-US" dirty="0"/>
          </a:p>
        </p:txBody>
      </p:sp>
      <p:sp>
        <p:nvSpPr>
          <p:cNvPr id="5" name="Content Placeholder 2"/>
          <p:cNvSpPr txBox="1">
            <a:spLocks/>
          </p:cNvSpPr>
          <p:nvPr/>
        </p:nvSpPr>
        <p:spPr>
          <a:xfrm>
            <a:off x="228600" y="5486400"/>
            <a:ext cx="8763000" cy="1219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r0t had 935 through end of 2008 per OSVDB</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Luigi had 615 through end of 2008 per OSVDB</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5" descr="topresearcher2.png"/>
          <p:cNvPicPr>
            <a:picLocks noChangeAspect="1"/>
          </p:cNvPicPr>
          <p:nvPr/>
        </p:nvPicPr>
        <p:blipFill>
          <a:blip r:embed="rId3" cstate="print"/>
          <a:stretch>
            <a:fillRect/>
          </a:stretch>
        </p:blipFill>
        <p:spPr>
          <a:xfrm>
            <a:off x="228600" y="3352800"/>
            <a:ext cx="5637306" cy="1676400"/>
          </a:xfrm>
          <a:prstGeom prst="rect">
            <a:avLst/>
          </a:prstGeom>
        </p:spPr>
      </p:pic>
      <p:pic>
        <p:nvPicPr>
          <p:cNvPr id="7" name="Picture 6" descr="pika.JPG"/>
          <p:cNvPicPr>
            <a:picLocks noChangeAspect="1"/>
          </p:cNvPicPr>
          <p:nvPr/>
        </p:nvPicPr>
        <p:blipFill>
          <a:blip r:embed="rId4" cstate="print"/>
          <a:stretch>
            <a:fillRect/>
          </a:stretch>
        </p:blipFill>
        <p:spPr>
          <a:xfrm>
            <a:off x="6400800" y="2895600"/>
            <a:ext cx="2305050" cy="2428875"/>
          </a:xfrm>
          <a:prstGeom prst="rect">
            <a:avLst/>
          </a:prstGeom>
        </p:spPr>
      </p:pic>
    </p:spTree>
    <p:extLst>
      <p:ext uri="{BB962C8B-B14F-4D97-AF65-F5344CB8AC3E}">
        <p14:creationId xmlns:p14="http://schemas.microsoft.com/office/powerpoint/2010/main" val="377109867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Autofit/>
          </a:bodyPr>
          <a:lstStyle/>
          <a:p>
            <a:r>
              <a:rPr lang="en-US" sz="3200" dirty="0" smtClean="0"/>
              <a:t>Prolific Researchers: Jan 2012 – Now (#OSVDB)</a:t>
            </a:r>
            <a:endParaRPr lang="en-US" sz="3200" dirty="0"/>
          </a:p>
        </p:txBody>
      </p:sp>
      <p:graphicFrame>
        <p:nvGraphicFramePr>
          <p:cNvPr id="9" name="Table 8"/>
          <p:cNvGraphicFramePr>
            <a:graphicFrameLocks noGrp="1"/>
          </p:cNvGraphicFramePr>
          <p:nvPr/>
        </p:nvGraphicFramePr>
        <p:xfrm>
          <a:off x="228600" y="1066800"/>
          <a:ext cx="8686801" cy="3962400"/>
        </p:xfrm>
        <a:graphic>
          <a:graphicData uri="http://schemas.openxmlformats.org/drawingml/2006/table">
            <a:tbl>
              <a:tblPr firstRow="1" bandRow="1">
                <a:tableStyleId>{5C22544A-7EE6-4342-B048-85BDC9FD1C3A}</a:tableStyleId>
              </a:tblPr>
              <a:tblGrid>
                <a:gridCol w="409755"/>
                <a:gridCol w="2622431"/>
                <a:gridCol w="573656"/>
                <a:gridCol w="5080959"/>
              </a:tblGrid>
              <a:tr h="396240">
                <a:tc>
                  <a:txBody>
                    <a:bodyPr/>
                    <a:lstStyle/>
                    <a:p>
                      <a:pPr algn="ctr"/>
                      <a:r>
                        <a:rPr lang="en-US" dirty="0" smtClean="0"/>
                        <a:t>R</a:t>
                      </a:r>
                      <a:endParaRPr lang="en-US" dirty="0"/>
                    </a:p>
                  </a:txBody>
                  <a:tcPr/>
                </a:tc>
                <a:tc>
                  <a:txBody>
                    <a:bodyPr/>
                    <a:lstStyle/>
                    <a:p>
                      <a:pPr algn="ctr"/>
                      <a:r>
                        <a:rPr lang="en-US" dirty="0" smtClean="0"/>
                        <a:t>Researcher</a:t>
                      </a:r>
                      <a:endParaRPr lang="en-US" dirty="0"/>
                    </a:p>
                  </a:txBody>
                  <a:tcPr/>
                </a:tc>
                <a:tc>
                  <a:txBody>
                    <a:bodyPr/>
                    <a:lstStyle/>
                    <a:p>
                      <a:pPr algn="ctr"/>
                      <a:r>
                        <a:rPr lang="en-US" dirty="0" smtClean="0"/>
                        <a:t>#</a:t>
                      </a:r>
                      <a:endParaRPr lang="en-US" dirty="0"/>
                    </a:p>
                  </a:txBody>
                  <a:tcPr/>
                </a:tc>
                <a:tc>
                  <a:txBody>
                    <a:bodyPr/>
                    <a:lstStyle/>
                    <a:p>
                      <a:pPr algn="ctr"/>
                      <a:r>
                        <a:rPr lang="en-US" dirty="0" smtClean="0"/>
                        <a:t>Caveats</a:t>
                      </a:r>
                      <a:endParaRPr lang="en-US" dirty="0"/>
                    </a:p>
                  </a:txBody>
                  <a:tcPr/>
                </a:tc>
              </a:tr>
              <a:tr h="396240">
                <a:tc>
                  <a:txBody>
                    <a:bodyPr/>
                    <a:lstStyle/>
                    <a:p>
                      <a:r>
                        <a:rPr lang="en-US" dirty="0" smtClean="0"/>
                        <a:t>1</a:t>
                      </a:r>
                      <a:endParaRPr lang="en-US" dirty="0"/>
                    </a:p>
                  </a:txBody>
                  <a:tcPr/>
                </a:tc>
                <a:tc>
                  <a:txBody>
                    <a:bodyPr/>
                    <a:lstStyle/>
                    <a:p>
                      <a:r>
                        <a:rPr lang="en-US" dirty="0" smtClean="0"/>
                        <a:t>Mateusz "j00ru" </a:t>
                      </a:r>
                      <a:r>
                        <a:rPr lang="en-US" dirty="0" err="1" smtClean="0"/>
                        <a:t>Jurczyk</a:t>
                      </a:r>
                      <a:endParaRPr lang="en-US" dirty="0"/>
                    </a:p>
                  </a:txBody>
                  <a:tcPr/>
                </a:tc>
                <a:tc>
                  <a:txBody>
                    <a:bodyPr/>
                    <a:lstStyle/>
                    <a:p>
                      <a:r>
                        <a:rPr lang="en-US" dirty="0" smtClean="0"/>
                        <a:t>411</a:t>
                      </a:r>
                      <a:endParaRPr lang="en-US" dirty="0"/>
                    </a:p>
                  </a:txBody>
                  <a:tcPr/>
                </a:tc>
                <a:tc>
                  <a:txBody>
                    <a:bodyPr/>
                    <a:lstStyle/>
                    <a:p>
                      <a:r>
                        <a:rPr lang="en-US" dirty="0" err="1" smtClean="0"/>
                        <a:t>DoS</a:t>
                      </a:r>
                      <a:r>
                        <a:rPr lang="en-US" dirty="0" smtClean="0"/>
                        <a:t>/Code</a:t>
                      </a:r>
                      <a:r>
                        <a:rPr lang="en-US" baseline="0" dirty="0" smtClean="0"/>
                        <a:t> Exec </a:t>
                      </a:r>
                      <a:r>
                        <a:rPr lang="en-US" baseline="0" dirty="0" err="1" smtClean="0"/>
                        <a:t>vs</a:t>
                      </a:r>
                      <a:r>
                        <a:rPr lang="en-US" baseline="0" dirty="0" smtClean="0"/>
                        <a:t> Stability?</a:t>
                      </a:r>
                      <a:endParaRPr lang="en-US" dirty="0"/>
                    </a:p>
                  </a:txBody>
                  <a:tcPr/>
                </a:tc>
              </a:tr>
              <a:tr h="396240">
                <a:tc>
                  <a:txBody>
                    <a:bodyPr/>
                    <a:lstStyle/>
                    <a:p>
                      <a:r>
                        <a:rPr lang="en-US" dirty="0" smtClean="0"/>
                        <a:t>2</a:t>
                      </a:r>
                      <a:endParaRPr lang="en-US" dirty="0"/>
                    </a:p>
                  </a:txBody>
                  <a:tcPr/>
                </a:tc>
                <a:tc>
                  <a:txBody>
                    <a:bodyPr/>
                    <a:lstStyle/>
                    <a:p>
                      <a:r>
                        <a:rPr lang="en-US" dirty="0" err="1" smtClean="0"/>
                        <a:t>Gynvael</a:t>
                      </a:r>
                      <a:r>
                        <a:rPr lang="en-US" dirty="0" smtClean="0"/>
                        <a:t> </a:t>
                      </a:r>
                      <a:r>
                        <a:rPr lang="en-US" dirty="0" err="1" smtClean="0"/>
                        <a:t>Coldwind</a:t>
                      </a:r>
                      <a:endParaRPr lang="en-US" dirty="0"/>
                    </a:p>
                  </a:txBody>
                  <a:tcPr/>
                </a:tc>
                <a:tc>
                  <a:txBody>
                    <a:bodyPr/>
                    <a:lstStyle/>
                    <a:p>
                      <a:r>
                        <a:rPr lang="en-US" dirty="0" smtClean="0"/>
                        <a:t>345</a:t>
                      </a:r>
                      <a:endParaRPr lang="en-US" dirty="0"/>
                    </a:p>
                  </a:txBody>
                  <a:tcPr/>
                </a:tc>
                <a:tc>
                  <a:txBody>
                    <a:bodyPr/>
                    <a:lstStyle/>
                    <a:p>
                      <a:r>
                        <a:rPr lang="en-US" dirty="0" smtClean="0"/>
                        <a:t>Adobe/MS/Chrome/</a:t>
                      </a:r>
                      <a:r>
                        <a:rPr lang="en-US" dirty="0" err="1" smtClean="0"/>
                        <a:t>FFMpeg</a:t>
                      </a:r>
                      <a:r>
                        <a:rPr lang="en-US" dirty="0" smtClean="0"/>
                        <a:t> [Solid Research]</a:t>
                      </a:r>
                      <a:endParaRPr lang="en-US" dirty="0"/>
                    </a:p>
                  </a:txBody>
                  <a:tcPr/>
                </a:tc>
              </a:tr>
              <a:tr h="396240">
                <a:tc>
                  <a:txBody>
                    <a:bodyPr/>
                    <a:lstStyle/>
                    <a:p>
                      <a:r>
                        <a:rPr lang="en-US" dirty="0" smtClean="0"/>
                        <a:t>3</a:t>
                      </a:r>
                      <a:endParaRPr lang="en-US" dirty="0"/>
                    </a:p>
                  </a:txBody>
                  <a:tcPr/>
                </a:tc>
                <a:tc>
                  <a:txBody>
                    <a:bodyPr/>
                    <a:lstStyle/>
                    <a:p>
                      <a:r>
                        <a:rPr lang="en-US" dirty="0" smtClean="0"/>
                        <a:t>Benjamin Kunz </a:t>
                      </a:r>
                      <a:r>
                        <a:rPr lang="en-US" dirty="0" err="1" smtClean="0"/>
                        <a:t>Mejri</a:t>
                      </a:r>
                      <a:endParaRPr lang="en-US" dirty="0"/>
                    </a:p>
                  </a:txBody>
                  <a:tcPr/>
                </a:tc>
                <a:tc>
                  <a:txBody>
                    <a:bodyPr/>
                    <a:lstStyle/>
                    <a:p>
                      <a:r>
                        <a:rPr lang="en-US" dirty="0" smtClean="0"/>
                        <a:t>240</a:t>
                      </a:r>
                      <a:endParaRPr lang="en-US" dirty="0"/>
                    </a:p>
                  </a:txBody>
                  <a:tcPr/>
                </a:tc>
                <a:tc>
                  <a:txBody>
                    <a:bodyPr/>
                    <a:lstStyle/>
                    <a:p>
                      <a:r>
                        <a:rPr lang="en-US" dirty="0" smtClean="0"/>
                        <a:t>How many myth/fake or not-a-</a:t>
                      </a:r>
                      <a:r>
                        <a:rPr lang="en-US" dirty="0" err="1" smtClean="0"/>
                        <a:t>vuln</a:t>
                      </a:r>
                      <a:r>
                        <a:rPr lang="en-US" dirty="0" smtClean="0"/>
                        <a:t>?</a:t>
                      </a:r>
                      <a:endParaRPr lang="en-US" dirty="0"/>
                    </a:p>
                  </a:txBody>
                  <a:tcPr/>
                </a:tc>
              </a:tr>
              <a:tr h="396240">
                <a:tc>
                  <a:txBody>
                    <a:bodyPr/>
                    <a:lstStyle/>
                    <a:p>
                      <a:r>
                        <a:rPr lang="en-US" dirty="0" smtClean="0"/>
                        <a:t>4</a:t>
                      </a:r>
                      <a:endParaRPr lang="en-US" dirty="0"/>
                    </a:p>
                  </a:txBody>
                  <a:tcPr/>
                </a:tc>
                <a:tc>
                  <a:txBody>
                    <a:bodyPr/>
                    <a:lstStyle/>
                    <a:p>
                      <a:r>
                        <a:rPr lang="en-US" dirty="0" smtClean="0"/>
                        <a:t>High-Tech Bridge SA</a:t>
                      </a:r>
                      <a:endParaRPr lang="en-US" dirty="0"/>
                    </a:p>
                  </a:txBody>
                  <a:tcPr/>
                </a:tc>
                <a:tc>
                  <a:txBody>
                    <a:bodyPr/>
                    <a:lstStyle/>
                    <a:p>
                      <a:r>
                        <a:rPr lang="en-US" dirty="0" smtClean="0"/>
                        <a:t>237</a:t>
                      </a:r>
                      <a:endParaRPr lang="en-US" dirty="0"/>
                    </a:p>
                  </a:txBody>
                  <a:tcPr/>
                </a:tc>
                <a:tc>
                  <a:txBody>
                    <a:bodyPr/>
                    <a:lstStyle/>
                    <a:p>
                      <a:r>
                        <a:rPr lang="en-US" dirty="0" smtClean="0"/>
                        <a:t>Team of researchers, day job to disclose</a:t>
                      </a:r>
                      <a:endParaRPr lang="en-US" dirty="0"/>
                    </a:p>
                  </a:txBody>
                  <a:tcPr/>
                </a:tc>
              </a:tr>
              <a:tr h="396240">
                <a:tc>
                  <a:txBody>
                    <a:bodyPr/>
                    <a:lstStyle/>
                    <a:p>
                      <a:r>
                        <a:rPr lang="en-US" dirty="0" smtClean="0"/>
                        <a:t>5</a:t>
                      </a:r>
                      <a:endParaRPr lang="en-US" dirty="0"/>
                    </a:p>
                  </a:txBody>
                  <a:tcPr/>
                </a:tc>
                <a:tc>
                  <a:txBody>
                    <a:bodyPr/>
                    <a:lstStyle/>
                    <a:p>
                      <a:r>
                        <a:rPr lang="en-US" dirty="0" err="1" smtClean="0"/>
                        <a:t>Suman</a:t>
                      </a:r>
                      <a:r>
                        <a:rPr lang="en-US" dirty="0" smtClean="0"/>
                        <a:t> Jana</a:t>
                      </a:r>
                      <a:endParaRPr lang="en-US" dirty="0"/>
                    </a:p>
                  </a:txBody>
                  <a:tcPr/>
                </a:tc>
                <a:tc>
                  <a:txBody>
                    <a:bodyPr/>
                    <a:lstStyle/>
                    <a:p>
                      <a:r>
                        <a:rPr lang="en-US" dirty="0" smtClean="0"/>
                        <a:t>192</a:t>
                      </a:r>
                      <a:endParaRPr lang="en-US" dirty="0"/>
                    </a:p>
                  </a:txBody>
                  <a:tcPr/>
                </a:tc>
                <a:tc>
                  <a:txBody>
                    <a:bodyPr/>
                    <a:lstStyle/>
                    <a:p>
                      <a:r>
                        <a:rPr lang="en-US" dirty="0" smtClean="0"/>
                        <a:t>Few common </a:t>
                      </a:r>
                      <a:r>
                        <a:rPr lang="en-US" dirty="0" err="1" smtClean="0"/>
                        <a:t>vulns</a:t>
                      </a:r>
                      <a:r>
                        <a:rPr lang="en-US" dirty="0" smtClean="0"/>
                        <a:t> found in a ton of software</a:t>
                      </a:r>
                      <a:endParaRPr lang="en-US" dirty="0"/>
                    </a:p>
                  </a:txBody>
                  <a:tcPr/>
                </a:tc>
              </a:tr>
              <a:tr h="396240">
                <a:tc>
                  <a:txBody>
                    <a:bodyPr/>
                    <a:lstStyle/>
                    <a:p>
                      <a:r>
                        <a:rPr lang="en-US" dirty="0" smtClean="0"/>
                        <a:t>6</a:t>
                      </a:r>
                      <a:endParaRPr lang="en-US" dirty="0"/>
                    </a:p>
                  </a:txBody>
                  <a:tcPr/>
                </a:tc>
                <a:tc>
                  <a:txBody>
                    <a:bodyPr/>
                    <a:lstStyle/>
                    <a:p>
                      <a:r>
                        <a:rPr lang="en-US" dirty="0" err="1" smtClean="0"/>
                        <a:t>Janek</a:t>
                      </a:r>
                      <a:r>
                        <a:rPr lang="en-US" dirty="0" smtClean="0"/>
                        <a:t> </a:t>
                      </a:r>
                      <a:r>
                        <a:rPr lang="en-US" dirty="0" err="1" smtClean="0"/>
                        <a:t>Vind</a:t>
                      </a:r>
                      <a:r>
                        <a:rPr lang="en-US" dirty="0" smtClean="0"/>
                        <a:t> "</a:t>
                      </a:r>
                      <a:r>
                        <a:rPr lang="en-US" dirty="0" err="1" smtClean="0"/>
                        <a:t>waraxe</a:t>
                      </a:r>
                      <a:r>
                        <a:rPr lang="en-US" dirty="0" smtClean="0"/>
                        <a:t>"</a:t>
                      </a:r>
                      <a:endParaRPr lang="en-US" dirty="0"/>
                    </a:p>
                  </a:txBody>
                  <a:tcPr/>
                </a:tc>
                <a:tc>
                  <a:txBody>
                    <a:bodyPr/>
                    <a:lstStyle/>
                    <a:p>
                      <a:r>
                        <a:rPr lang="en-US" dirty="0" smtClean="0"/>
                        <a:t>177</a:t>
                      </a:r>
                      <a:endParaRPr lang="en-US" dirty="0"/>
                    </a:p>
                  </a:txBody>
                  <a:tcPr/>
                </a:tc>
                <a:tc>
                  <a:txBody>
                    <a:bodyPr/>
                    <a:lstStyle/>
                    <a:p>
                      <a:r>
                        <a:rPr lang="en-US" u="sng" dirty="0" smtClean="0"/>
                        <a:t>22</a:t>
                      </a:r>
                      <a:r>
                        <a:rPr lang="en-US" dirty="0" smtClean="0"/>
                        <a:t> disclosures + abstraction</a:t>
                      </a:r>
                      <a:endParaRPr lang="en-US" dirty="0"/>
                    </a:p>
                  </a:txBody>
                  <a:tcPr/>
                </a:tc>
              </a:tr>
              <a:tr h="396240">
                <a:tc>
                  <a:txBody>
                    <a:bodyPr/>
                    <a:lstStyle/>
                    <a:p>
                      <a:r>
                        <a:rPr lang="en-US" dirty="0" smtClean="0"/>
                        <a:t>7</a:t>
                      </a:r>
                      <a:endParaRPr lang="en-US" dirty="0"/>
                    </a:p>
                  </a:txBody>
                  <a:tcPr/>
                </a:tc>
                <a:tc>
                  <a:txBody>
                    <a:bodyPr/>
                    <a:lstStyle/>
                    <a:p>
                      <a:r>
                        <a:rPr lang="en-US" dirty="0" err="1" smtClean="0"/>
                        <a:t>Vitaly</a:t>
                      </a:r>
                      <a:r>
                        <a:rPr lang="en-US" dirty="0" smtClean="0"/>
                        <a:t> </a:t>
                      </a:r>
                      <a:r>
                        <a:rPr lang="en-US" dirty="0" err="1" smtClean="0"/>
                        <a:t>Shmatikov</a:t>
                      </a:r>
                      <a:endParaRPr lang="en-US" dirty="0"/>
                    </a:p>
                  </a:txBody>
                  <a:tcPr/>
                </a:tc>
                <a:tc>
                  <a:txBody>
                    <a:bodyPr/>
                    <a:lstStyle/>
                    <a:p>
                      <a:r>
                        <a:rPr lang="en-US" dirty="0" smtClean="0"/>
                        <a:t>170</a:t>
                      </a:r>
                      <a:endParaRPr lang="en-US" dirty="0"/>
                    </a:p>
                  </a:txBody>
                  <a:tcPr/>
                </a:tc>
                <a:tc>
                  <a:txBody>
                    <a:bodyPr/>
                    <a:lstStyle/>
                    <a:p>
                      <a:r>
                        <a:rPr lang="en-US" dirty="0" smtClean="0"/>
                        <a:t>Research partner with </a:t>
                      </a:r>
                      <a:r>
                        <a:rPr lang="en-US" dirty="0" err="1" smtClean="0"/>
                        <a:t>Suman</a:t>
                      </a:r>
                      <a:r>
                        <a:rPr lang="en-US" dirty="0" smtClean="0"/>
                        <a:t> Jana</a:t>
                      </a:r>
                      <a:endParaRPr lang="en-US" dirty="0"/>
                    </a:p>
                  </a:txBody>
                  <a:tcPr/>
                </a:tc>
              </a:tr>
              <a:tr h="396240">
                <a:tc>
                  <a:txBody>
                    <a:bodyPr/>
                    <a:lstStyle/>
                    <a:p>
                      <a:r>
                        <a:rPr lang="en-US" dirty="0" smtClean="0"/>
                        <a:t>8</a:t>
                      </a:r>
                      <a:endParaRPr lang="en-US" dirty="0"/>
                    </a:p>
                  </a:txBody>
                  <a:tcPr/>
                </a:tc>
                <a:tc>
                  <a:txBody>
                    <a:bodyPr/>
                    <a:lstStyle/>
                    <a:p>
                      <a:r>
                        <a:rPr lang="en-US" dirty="0" err="1" smtClean="0"/>
                        <a:t>Abhishek</a:t>
                      </a:r>
                      <a:r>
                        <a:rPr lang="en-US" dirty="0" smtClean="0"/>
                        <a:t> </a:t>
                      </a:r>
                      <a:r>
                        <a:rPr lang="en-US" dirty="0" err="1" smtClean="0"/>
                        <a:t>Arya</a:t>
                      </a:r>
                      <a:r>
                        <a:rPr lang="en-US" dirty="0" smtClean="0"/>
                        <a:t> (Inferno)</a:t>
                      </a:r>
                      <a:endParaRPr lang="en-US" dirty="0"/>
                    </a:p>
                  </a:txBody>
                  <a:tcPr/>
                </a:tc>
                <a:tc>
                  <a:txBody>
                    <a:bodyPr/>
                    <a:lstStyle/>
                    <a:p>
                      <a:r>
                        <a:rPr lang="en-US" dirty="0" smtClean="0"/>
                        <a:t>142</a:t>
                      </a:r>
                      <a:endParaRPr lang="en-US" dirty="0"/>
                    </a:p>
                  </a:txBody>
                  <a:tcPr/>
                </a:tc>
                <a:tc>
                  <a:txBody>
                    <a:bodyPr/>
                    <a:lstStyle/>
                    <a:p>
                      <a:r>
                        <a:rPr lang="en-US" dirty="0" smtClean="0"/>
                        <a:t>Mozilla/</a:t>
                      </a:r>
                      <a:r>
                        <a:rPr lang="en-US" dirty="0" err="1" smtClean="0"/>
                        <a:t>Webkit</a:t>
                      </a:r>
                      <a:r>
                        <a:rPr lang="en-US" dirty="0" smtClean="0"/>
                        <a:t>/</a:t>
                      </a:r>
                      <a:r>
                        <a:rPr lang="en-US" dirty="0" err="1" smtClean="0"/>
                        <a:t>FFMpeg</a:t>
                      </a:r>
                      <a:r>
                        <a:rPr lang="en-US" dirty="0" smtClean="0"/>
                        <a:t>/Chrome [Solid Research]</a:t>
                      </a:r>
                      <a:endParaRPr lang="en-US" dirty="0"/>
                    </a:p>
                  </a:txBody>
                  <a:tcPr/>
                </a:tc>
              </a:tr>
              <a:tr h="396240">
                <a:tc>
                  <a:txBody>
                    <a:bodyPr/>
                    <a:lstStyle/>
                    <a:p>
                      <a:r>
                        <a:rPr lang="en-US" dirty="0" smtClean="0"/>
                        <a:t>9</a:t>
                      </a:r>
                      <a:endParaRPr lang="en-US" dirty="0"/>
                    </a:p>
                  </a:txBody>
                  <a:tcPr/>
                </a:tc>
                <a:tc>
                  <a:txBody>
                    <a:bodyPr/>
                    <a:lstStyle/>
                    <a:p>
                      <a:r>
                        <a:rPr lang="en-US" dirty="0" err="1" smtClean="0"/>
                        <a:t>Gjoko</a:t>
                      </a:r>
                      <a:r>
                        <a:rPr lang="en-US" dirty="0" smtClean="0"/>
                        <a:t> </a:t>
                      </a:r>
                      <a:r>
                        <a:rPr lang="en-US" dirty="0" err="1" smtClean="0"/>
                        <a:t>Krstic</a:t>
                      </a:r>
                      <a:endParaRPr lang="en-US" dirty="0"/>
                    </a:p>
                  </a:txBody>
                  <a:tcPr/>
                </a:tc>
                <a:tc>
                  <a:txBody>
                    <a:bodyPr/>
                    <a:lstStyle/>
                    <a:p>
                      <a:r>
                        <a:rPr lang="en-US" dirty="0" smtClean="0"/>
                        <a:t>135</a:t>
                      </a:r>
                      <a:endParaRPr lang="en-US" dirty="0"/>
                    </a:p>
                  </a:txBody>
                  <a:tcPr/>
                </a:tc>
                <a:tc>
                  <a:txBody>
                    <a:bodyPr/>
                    <a:lstStyle/>
                    <a:p>
                      <a:r>
                        <a:rPr lang="en-US" dirty="0" smtClean="0"/>
                        <a:t>Good variety, some abstraction bias</a:t>
                      </a:r>
                      <a:endParaRPr lang="en-US" dirty="0"/>
                    </a:p>
                  </a:txBody>
                  <a:tcPr/>
                </a:tc>
              </a:tr>
            </a:tbl>
          </a:graphicData>
        </a:graphic>
      </p:graphicFrame>
      <p:sp>
        <p:nvSpPr>
          <p:cNvPr id="4" name="TextBox 3"/>
          <p:cNvSpPr txBox="1"/>
          <p:nvPr/>
        </p:nvSpPr>
        <p:spPr>
          <a:xfrm>
            <a:off x="381000" y="5105400"/>
            <a:ext cx="8382000" cy="1384995"/>
          </a:xfrm>
          <a:prstGeom prst="rect">
            <a:avLst/>
          </a:prstGeom>
          <a:noFill/>
        </p:spPr>
        <p:txBody>
          <a:bodyPr wrap="square" rtlCol="0">
            <a:spAutoFit/>
          </a:bodyPr>
          <a:lstStyle/>
          <a:p>
            <a:pPr marL="285750" indent="-285750">
              <a:buFont typeface="Arial" pitchFamily="34" charset="0"/>
              <a:buChar char="•"/>
            </a:pPr>
            <a:r>
              <a:rPr lang="en-US" sz="2800" dirty="0" smtClean="0"/>
              <a:t>300+ can be 3% or more of ALL disclosures in a year</a:t>
            </a:r>
          </a:p>
          <a:p>
            <a:pPr marL="285750" indent="-285750">
              <a:buFont typeface="Arial" pitchFamily="34" charset="0"/>
              <a:buChar char="•"/>
            </a:pPr>
            <a:r>
              <a:rPr lang="en-US" sz="2800" dirty="0" smtClean="0"/>
              <a:t>A single researcher can cover 50% or more of all disclosures for a particular product or product class</a:t>
            </a:r>
            <a:endParaRPr lang="en-US" sz="2800" dirty="0"/>
          </a:p>
        </p:txBody>
      </p:sp>
    </p:spTree>
    <p:extLst>
      <p:ext uri="{BB962C8B-B14F-4D97-AF65-F5344CB8AC3E}">
        <p14:creationId xmlns:p14="http://schemas.microsoft.com/office/powerpoint/2010/main" val="377109867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effectLst/>
                <a:uLnTx/>
                <a:uFillTx/>
                <a:latin typeface="+mj-lt"/>
                <a:ea typeface="+mj-ea"/>
                <a:cs typeface="+mj-cs"/>
              </a:rPr>
              <a:t>The Don’t Do of Stats</a:t>
            </a:r>
            <a:endParaRPr kumimoji="0" lang="en-US" sz="4400" b="0" i="0" u="none" strike="noStrike" kern="1200" cap="none" spc="0" normalizeH="0" baseline="0" noProof="0" dirty="0">
              <a:ln>
                <a:noFill/>
              </a:ln>
              <a:effectLst/>
              <a:uLnTx/>
              <a:uFillTx/>
              <a:latin typeface="+mj-lt"/>
              <a:ea typeface="+mj-ea"/>
              <a:cs typeface="+mj-cs"/>
            </a:endParaRPr>
          </a:p>
        </p:txBody>
      </p:sp>
      <p:sp>
        <p:nvSpPr>
          <p:cNvPr id="3" name="Content Placeholder 2"/>
          <p:cNvSpPr>
            <a:spLocks noGrp="1"/>
          </p:cNvSpPr>
          <p:nvPr>
            <p:ph idx="1"/>
          </p:nvPr>
        </p:nvSpPr>
        <p:spPr>
          <a:xfrm>
            <a:off x="152400" y="1219200"/>
            <a:ext cx="5791200" cy="5257800"/>
          </a:xfrm>
        </p:spPr>
        <p:txBody>
          <a:bodyPr>
            <a:normAutofit/>
          </a:bodyPr>
          <a:lstStyle/>
          <a:p>
            <a:r>
              <a:rPr lang="en-US" dirty="0" smtClean="0"/>
              <a:t>Don’t do pie or bar charts that compare products based on </a:t>
            </a:r>
            <a:r>
              <a:rPr lang="en-US" dirty="0" err="1" smtClean="0"/>
              <a:t>vuln</a:t>
            </a:r>
            <a:r>
              <a:rPr lang="en-US" dirty="0" smtClean="0"/>
              <a:t> total or percent of </a:t>
            </a:r>
            <a:r>
              <a:rPr lang="en-US" dirty="0" err="1" smtClean="0"/>
              <a:t>vulns</a:t>
            </a:r>
            <a:endParaRPr lang="en-US" dirty="0" smtClean="0"/>
          </a:p>
          <a:p>
            <a:r>
              <a:rPr lang="en-US" dirty="0" smtClean="0"/>
              <a:t>This varies too widely between products. </a:t>
            </a:r>
          </a:p>
          <a:p>
            <a:pPr lvl="1"/>
            <a:r>
              <a:rPr lang="en-US" dirty="0" smtClean="0"/>
              <a:t>Researcher/Selection</a:t>
            </a:r>
          </a:p>
          <a:p>
            <a:pPr lvl="1"/>
            <a:r>
              <a:rPr lang="en-US" dirty="0" smtClean="0"/>
              <a:t>Vendor/Publication</a:t>
            </a:r>
          </a:p>
          <a:p>
            <a:pPr lvl="1"/>
            <a:r>
              <a:rPr lang="en-US" dirty="0" smtClean="0"/>
              <a:t>VDB/Measurement (to a lesser degree)</a:t>
            </a:r>
          </a:p>
          <a:p>
            <a:endParaRPr lang="en-US" dirty="0"/>
          </a:p>
        </p:txBody>
      </p:sp>
      <p:pic>
        <p:nvPicPr>
          <p:cNvPr id="5" name="Picture 4" descr="You-Otter-Be-Ashamed.jpg"/>
          <p:cNvPicPr>
            <a:picLocks noChangeAspect="1"/>
          </p:cNvPicPr>
          <p:nvPr/>
        </p:nvPicPr>
        <p:blipFill>
          <a:blip r:embed="rId3" cstate="print"/>
          <a:stretch>
            <a:fillRect/>
          </a:stretch>
        </p:blipFill>
        <p:spPr>
          <a:xfrm>
            <a:off x="5943599" y="1143000"/>
            <a:ext cx="2865955" cy="5334000"/>
          </a:xfrm>
          <a:prstGeom prst="rect">
            <a:avLst/>
          </a:prstGeo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normAutofit/>
          </a:bodyPr>
          <a:lstStyle/>
          <a:p>
            <a:r>
              <a:rPr lang="en-US" sz="4000" dirty="0" smtClean="0"/>
              <a:t>From Bad to Good</a:t>
            </a:r>
            <a:endParaRPr lang="en-US" sz="4000" dirty="0"/>
          </a:p>
        </p:txBody>
      </p:sp>
      <p:sp>
        <p:nvSpPr>
          <p:cNvPr id="3" name="Left Arrow 2"/>
          <p:cNvSpPr/>
          <p:nvPr/>
        </p:nvSpPr>
        <p:spPr>
          <a:xfrm>
            <a:off x="228600" y="2057400"/>
            <a:ext cx="3449282" cy="3154357"/>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Left Arrow 4"/>
          <p:cNvSpPr/>
          <p:nvPr/>
        </p:nvSpPr>
        <p:spPr>
          <a:xfrm rot="10800000">
            <a:off x="5410200" y="2057400"/>
            <a:ext cx="3449282" cy="3154357"/>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extBox 5"/>
          <p:cNvSpPr txBox="1"/>
          <p:nvPr/>
        </p:nvSpPr>
        <p:spPr>
          <a:xfrm>
            <a:off x="1905000" y="4572000"/>
            <a:ext cx="2362200" cy="769441"/>
          </a:xfrm>
          <a:prstGeom prst="rect">
            <a:avLst/>
          </a:prstGeom>
          <a:noFill/>
        </p:spPr>
        <p:txBody>
          <a:bodyPr wrap="square" rtlCol="0">
            <a:spAutoFit/>
          </a:bodyPr>
          <a:lstStyle/>
          <a:p>
            <a:r>
              <a:rPr lang="en-US" sz="4400" dirty="0" smtClean="0"/>
              <a:t>Bad Stats</a:t>
            </a:r>
            <a:endParaRPr lang="en-US" sz="4400" dirty="0"/>
          </a:p>
        </p:txBody>
      </p:sp>
      <p:sp>
        <p:nvSpPr>
          <p:cNvPr id="7" name="TextBox 6"/>
          <p:cNvSpPr txBox="1"/>
          <p:nvPr/>
        </p:nvSpPr>
        <p:spPr>
          <a:xfrm>
            <a:off x="4572000" y="4572000"/>
            <a:ext cx="2667000" cy="769441"/>
          </a:xfrm>
          <a:prstGeom prst="rect">
            <a:avLst/>
          </a:prstGeom>
          <a:noFill/>
        </p:spPr>
        <p:txBody>
          <a:bodyPr wrap="square" rtlCol="0">
            <a:spAutoFit/>
          </a:bodyPr>
          <a:lstStyle/>
          <a:p>
            <a:r>
              <a:rPr lang="en-US" sz="4400" dirty="0" smtClean="0"/>
              <a:t>Good Stats</a:t>
            </a:r>
            <a:endParaRPr lang="en-US" sz="4400" dirty="0"/>
          </a:p>
        </p:txBody>
      </p:sp>
    </p:spTree>
    <p:extLst>
      <p:ext uri="{BB962C8B-B14F-4D97-AF65-F5344CB8AC3E}">
        <p14:creationId xmlns:p14="http://schemas.microsoft.com/office/powerpoint/2010/main" val="177228254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Good Commentary</a:t>
            </a:r>
            <a:endParaRPr lang="en-US" dirty="0"/>
          </a:p>
        </p:txBody>
      </p:sp>
      <p:pic>
        <p:nvPicPr>
          <p:cNvPr id="5" name="Picture 4" descr="happy_stoat.jpg"/>
          <p:cNvPicPr>
            <a:picLocks noChangeAspect="1"/>
          </p:cNvPicPr>
          <p:nvPr/>
        </p:nvPicPr>
        <p:blipFill>
          <a:blip r:embed="rId3" cstate="print"/>
          <a:stretch>
            <a:fillRect/>
          </a:stretch>
        </p:blipFill>
        <p:spPr>
          <a:xfrm>
            <a:off x="5410200" y="1143000"/>
            <a:ext cx="3313104" cy="4724400"/>
          </a:xfrm>
          <a:prstGeom prst="rect">
            <a:avLst/>
          </a:prstGeom>
        </p:spPr>
      </p:pic>
      <p:sp>
        <p:nvSpPr>
          <p:cNvPr id="6" name="TextBox 5"/>
          <p:cNvSpPr txBox="1"/>
          <p:nvPr/>
        </p:nvSpPr>
        <p:spPr>
          <a:xfrm>
            <a:off x="5562600" y="5943600"/>
            <a:ext cx="3072892" cy="369332"/>
          </a:xfrm>
          <a:prstGeom prst="rect">
            <a:avLst/>
          </a:prstGeom>
          <a:noFill/>
        </p:spPr>
        <p:txBody>
          <a:bodyPr wrap="none" rtlCol="0">
            <a:spAutoFit/>
          </a:bodyPr>
          <a:lstStyle/>
          <a:p>
            <a:r>
              <a:rPr lang="en-US" dirty="0" smtClean="0"/>
              <a:t>I know, I can’t believe it either!</a:t>
            </a:r>
            <a:endParaRPr lang="en-US" dirty="0"/>
          </a:p>
        </p:txBody>
      </p:sp>
      <p:sp>
        <p:nvSpPr>
          <p:cNvPr id="8" name="Rectangle 7"/>
          <p:cNvSpPr/>
          <p:nvPr/>
        </p:nvSpPr>
        <p:spPr>
          <a:xfrm>
            <a:off x="533400" y="1295400"/>
            <a:ext cx="4267200" cy="4493538"/>
          </a:xfrm>
          <a:prstGeom prst="rect">
            <a:avLst/>
          </a:prstGeom>
          <a:solidFill>
            <a:schemeClr val="bg1"/>
          </a:solidFill>
        </p:spPr>
        <p:txBody>
          <a:bodyPr wrap="square">
            <a:spAutoFit/>
          </a:bodyPr>
          <a:lstStyle/>
          <a:p>
            <a:r>
              <a:rPr lang="en-US" sz="2200" i="1" dirty="0"/>
              <a:t>“… vulnerability count reports [like the report from Bit9] seek to measure a </a:t>
            </a:r>
            <a:r>
              <a:rPr lang="en-US" sz="2200" i="1" u="sng" dirty="0"/>
              <a:t>complex</a:t>
            </a:r>
            <a:r>
              <a:rPr lang="en-US" sz="2200" i="1" dirty="0"/>
              <a:t>, </a:t>
            </a:r>
            <a:r>
              <a:rPr lang="en-US" sz="2200" i="1" u="sng" dirty="0"/>
              <a:t>multi-faceted problem</a:t>
            </a:r>
            <a:r>
              <a:rPr lang="en-US" sz="2200" i="1" dirty="0"/>
              <a:t> from a single dimension. It’s a bit like trying gauge the relative quality of different Swiss cheese brands by comparing the number of holes in each: </a:t>
            </a:r>
            <a:r>
              <a:rPr lang="en-US" sz="2200" i="1" u="sng" dirty="0"/>
              <a:t>The result offers almost no insight into the quality and integrity of the overall product</a:t>
            </a:r>
            <a:r>
              <a:rPr lang="en-US" sz="2200" i="1" dirty="0"/>
              <a:t>, and in all likelihood leads to erroneous and - even humorous - conclusions.” - Brian Krebs</a:t>
            </a:r>
          </a:p>
        </p:txBody>
      </p:sp>
    </p:spTree>
    <p:extLst>
      <p:ext uri="{BB962C8B-B14F-4D97-AF65-F5344CB8AC3E}">
        <p14:creationId xmlns:p14="http://schemas.microsoft.com/office/powerpoint/2010/main" val="81977181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dirty="0" smtClean="0"/>
              <a:t>Good: Normalize by ‘Risk’ not </a:t>
            </a:r>
            <a:r>
              <a:rPr lang="en-US" dirty="0" err="1" smtClean="0"/>
              <a:t>Vuln</a:t>
            </a:r>
            <a:r>
              <a:rPr lang="en-US" dirty="0" smtClean="0"/>
              <a:t> Counts</a:t>
            </a:r>
            <a:endParaRPr lang="en-US" dirty="0"/>
          </a:p>
        </p:txBody>
      </p:sp>
      <p:sp>
        <p:nvSpPr>
          <p:cNvPr id="3" name="Content Placeholder 2"/>
          <p:cNvSpPr>
            <a:spLocks noGrp="1"/>
          </p:cNvSpPr>
          <p:nvPr>
            <p:ph idx="1"/>
          </p:nvPr>
        </p:nvSpPr>
        <p:spPr>
          <a:xfrm>
            <a:off x="152400" y="990601"/>
            <a:ext cx="8763000" cy="1142999"/>
          </a:xfrm>
        </p:spPr>
        <p:txBody>
          <a:bodyPr>
            <a:normAutofit fontScale="77500" lnSpcReduction="20000"/>
          </a:bodyPr>
          <a:lstStyle/>
          <a:p>
            <a:r>
              <a:rPr lang="en-US" dirty="0" smtClean="0"/>
              <a:t>“Risk” is… um… relative to YOU (thinking required)</a:t>
            </a:r>
          </a:p>
          <a:p>
            <a:r>
              <a:rPr lang="en-US" dirty="0" smtClean="0"/>
              <a:t>“Windows of Vulnerability” Article (Brian Krebs)</a:t>
            </a:r>
          </a:p>
          <a:p>
            <a:pPr lvl="1"/>
            <a:r>
              <a:rPr lang="en-US" dirty="0" smtClean="0"/>
              <a:t>Publishes data? YES</a:t>
            </a:r>
          </a:p>
        </p:txBody>
      </p:sp>
      <p:pic>
        <p:nvPicPr>
          <p:cNvPr id="5" name="Picture 4" descr="happy-cat.jpg"/>
          <p:cNvPicPr>
            <a:picLocks noChangeAspect="1"/>
          </p:cNvPicPr>
          <p:nvPr/>
        </p:nvPicPr>
        <p:blipFill>
          <a:blip r:embed="rId3" cstate="print"/>
          <a:stretch>
            <a:fillRect/>
          </a:stretch>
        </p:blipFill>
        <p:spPr>
          <a:xfrm>
            <a:off x="5791200" y="2667000"/>
            <a:ext cx="3117812" cy="3636264"/>
          </a:xfrm>
          <a:prstGeom prst="rect">
            <a:avLst/>
          </a:prstGeom>
        </p:spPr>
      </p:pic>
      <p:sp>
        <p:nvSpPr>
          <p:cNvPr id="6" name="Rectangle 5"/>
          <p:cNvSpPr/>
          <p:nvPr/>
        </p:nvSpPr>
        <p:spPr>
          <a:xfrm>
            <a:off x="152400" y="2362200"/>
            <a:ext cx="5334000" cy="4154984"/>
          </a:xfrm>
          <a:prstGeom prst="rect">
            <a:avLst/>
          </a:prstGeom>
          <a:solidFill>
            <a:schemeClr val="bg1"/>
          </a:solidFill>
        </p:spPr>
        <p:txBody>
          <a:bodyPr wrap="square">
            <a:spAutoFit/>
          </a:bodyPr>
          <a:lstStyle/>
          <a:p>
            <a:pPr lvl="0">
              <a:spcBef>
                <a:spcPct val="20000"/>
              </a:spcBef>
              <a:defRPr/>
            </a:pPr>
            <a:r>
              <a:rPr lang="en-US" sz="2200" i="1" dirty="0"/>
              <a:t>“For a total </a:t>
            </a:r>
            <a:r>
              <a:rPr lang="en-US" sz="2200" i="1" u="sng" dirty="0"/>
              <a:t>284 days</a:t>
            </a:r>
            <a:r>
              <a:rPr lang="en-US" sz="2200" i="1" dirty="0"/>
              <a:t> in 2006 … </a:t>
            </a:r>
            <a:r>
              <a:rPr lang="en-US" sz="2200" i="1" u="sng" dirty="0"/>
              <a:t>exploit code for known, unpatched critical flaws</a:t>
            </a:r>
            <a:r>
              <a:rPr lang="en-US" sz="2200" i="1" dirty="0"/>
              <a:t> in pre-IE7 versions of the browser </a:t>
            </a:r>
            <a:r>
              <a:rPr lang="en-US" sz="2200" i="1" u="sng" dirty="0"/>
              <a:t>was publicly available</a:t>
            </a:r>
            <a:r>
              <a:rPr lang="en-US" sz="2200" i="1" dirty="0"/>
              <a:t> on the Internet. Likewise, there were at least 98 days last year in which no software fixes from Microsoft were available to fix IE flaws that </a:t>
            </a:r>
            <a:r>
              <a:rPr lang="en-US" sz="2200" i="1" u="sng" dirty="0"/>
              <a:t>criminals were actively using</a:t>
            </a:r>
            <a:r>
              <a:rPr lang="en-US" sz="2200" i="1" dirty="0"/>
              <a:t>… In contrast… Firefox … experienced a single period lasting just nine days last year in which exploit code for a serious security hole was [widely public before Mozilla had a patch].” </a:t>
            </a:r>
            <a:r>
              <a:rPr lang="en-US" sz="2200" i="1" dirty="0" smtClean="0"/>
              <a:t>– Brian Krebs</a:t>
            </a:r>
            <a:endParaRPr lang="en-US" sz="2200" i="1" dirty="0"/>
          </a:p>
        </p:txBody>
      </p:sp>
    </p:spTree>
    <p:extLst>
      <p:ext uri="{BB962C8B-B14F-4D97-AF65-F5344CB8AC3E}">
        <p14:creationId xmlns:p14="http://schemas.microsoft.com/office/powerpoint/2010/main" val="27161424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p>
            <a:r>
              <a:rPr lang="en-US" sz="3600" dirty="0" smtClean="0"/>
              <a:t>Good: Recognition of Vendor Publication Bias</a:t>
            </a:r>
            <a:endParaRPr lang="en-US" sz="3600" dirty="0"/>
          </a:p>
        </p:txBody>
      </p:sp>
      <p:sp>
        <p:nvSpPr>
          <p:cNvPr id="4" name="Rectangle 3"/>
          <p:cNvSpPr/>
          <p:nvPr/>
        </p:nvSpPr>
        <p:spPr>
          <a:xfrm>
            <a:off x="152400" y="2819400"/>
            <a:ext cx="5334000" cy="3416320"/>
          </a:xfrm>
          <a:prstGeom prst="rect">
            <a:avLst/>
          </a:prstGeom>
          <a:solidFill>
            <a:schemeClr val="bg1"/>
          </a:solidFill>
        </p:spPr>
        <p:txBody>
          <a:bodyPr wrap="square">
            <a:spAutoFit/>
          </a:bodyPr>
          <a:lstStyle/>
          <a:p>
            <a:r>
              <a:rPr lang="en-US" sz="2400" i="1" dirty="0" smtClean="0"/>
              <a:t>“… the </a:t>
            </a:r>
            <a:r>
              <a:rPr lang="en-US" sz="2400" i="1" dirty="0"/>
              <a:t>high number of Firefox vulnerabilities doesn't necessarily mean the Web browser actually has the most bugs; it just means it has the most reported holes… </a:t>
            </a:r>
            <a:r>
              <a:rPr lang="en-US" sz="2400" i="1" u="sng" dirty="0"/>
              <a:t>proprietary software makers … typically only publicly disclose holes that were found by researchers outside the company</a:t>
            </a:r>
            <a:r>
              <a:rPr lang="en-US" sz="2400" i="1" dirty="0"/>
              <a:t>, and not ones discovered </a:t>
            </a:r>
            <a:r>
              <a:rPr lang="en-US" sz="2400" i="1" dirty="0" smtClean="0"/>
              <a:t>internally.”  – </a:t>
            </a:r>
            <a:r>
              <a:rPr lang="en-US" sz="2400" i="1" dirty="0" err="1"/>
              <a:t>Elinor</a:t>
            </a:r>
            <a:r>
              <a:rPr lang="en-US" sz="2400" i="1" dirty="0"/>
              <a:t> Mills</a:t>
            </a:r>
            <a:endParaRPr lang="en-US" sz="2400" b="1" i="1" dirty="0" smtClean="0">
              <a:solidFill>
                <a:srgbClr val="FF0000"/>
              </a:solidFill>
            </a:endParaRPr>
          </a:p>
        </p:txBody>
      </p:sp>
      <p:sp>
        <p:nvSpPr>
          <p:cNvPr id="6" name="Content Placeholder 2"/>
          <p:cNvSpPr>
            <a:spLocks noGrp="1"/>
          </p:cNvSpPr>
          <p:nvPr>
            <p:ph idx="1"/>
          </p:nvPr>
        </p:nvSpPr>
        <p:spPr>
          <a:xfrm>
            <a:off x="152400" y="1066800"/>
            <a:ext cx="8839200" cy="1371600"/>
          </a:xfrm>
        </p:spPr>
        <p:txBody>
          <a:bodyPr>
            <a:normAutofit/>
          </a:bodyPr>
          <a:lstStyle/>
          <a:p>
            <a:r>
              <a:rPr lang="en-US" dirty="0" smtClean="0"/>
              <a:t>It is easy to clearly disclaim vendor publication bias, yet rare to see.</a:t>
            </a:r>
            <a:endParaRPr lang="en-US" dirty="0"/>
          </a:p>
        </p:txBody>
      </p:sp>
      <p:pic>
        <p:nvPicPr>
          <p:cNvPr id="5" name="Picture 4" descr="cute-animals-happy-baby-duck-duckling-pics.jpg"/>
          <p:cNvPicPr>
            <a:picLocks noChangeAspect="1"/>
          </p:cNvPicPr>
          <p:nvPr/>
        </p:nvPicPr>
        <p:blipFill>
          <a:blip r:embed="rId3" cstate="print"/>
          <a:stretch>
            <a:fillRect/>
          </a:stretch>
        </p:blipFill>
        <p:spPr>
          <a:xfrm>
            <a:off x="5867400" y="2058598"/>
            <a:ext cx="3095157" cy="4618428"/>
          </a:xfrm>
          <a:prstGeom prst="rect">
            <a:avLst/>
          </a:prstGeom>
        </p:spPr>
      </p:pic>
    </p:spTree>
    <p:extLst>
      <p:ext uri="{BB962C8B-B14F-4D97-AF65-F5344CB8AC3E}">
        <p14:creationId xmlns:p14="http://schemas.microsoft.com/office/powerpoint/2010/main" val="427471989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Good: Disclose Your Methods</a:t>
            </a:r>
            <a:endParaRPr lang="en-US" dirty="0"/>
          </a:p>
        </p:txBody>
      </p:sp>
      <p:sp>
        <p:nvSpPr>
          <p:cNvPr id="3" name="Content Placeholder 2"/>
          <p:cNvSpPr>
            <a:spLocks noGrp="1"/>
          </p:cNvSpPr>
          <p:nvPr>
            <p:ph idx="1"/>
          </p:nvPr>
        </p:nvSpPr>
        <p:spPr>
          <a:xfrm>
            <a:off x="152400" y="914401"/>
            <a:ext cx="8763000" cy="3810000"/>
          </a:xfrm>
        </p:spPr>
        <p:txBody>
          <a:bodyPr>
            <a:normAutofit/>
          </a:bodyPr>
          <a:lstStyle/>
          <a:p>
            <a:r>
              <a:rPr lang="en-US" dirty="0" smtClean="0"/>
              <a:t>Simply citing the VDB you use is </a:t>
            </a:r>
            <a:r>
              <a:rPr lang="en-US" u="sng" dirty="0" smtClean="0"/>
              <a:t>not disclosing your method</a:t>
            </a:r>
            <a:r>
              <a:rPr lang="en-US" dirty="0" smtClean="0"/>
              <a:t>!</a:t>
            </a:r>
          </a:p>
          <a:p>
            <a:r>
              <a:rPr lang="en-US" dirty="0" smtClean="0"/>
              <a:t>Bit9 report listed specific selection criteria: </a:t>
            </a:r>
            <a:r>
              <a:rPr lang="en-US" u="sng" dirty="0" smtClean="0"/>
              <a:t>end-user applications</a:t>
            </a:r>
            <a:r>
              <a:rPr lang="en-US" dirty="0" smtClean="0"/>
              <a:t>, NVD entries published between Jan and Oct 2010, CVSS 7-10 based on NVD.</a:t>
            </a:r>
          </a:p>
          <a:p>
            <a:pPr lvl="1"/>
            <a:r>
              <a:rPr lang="en-US" dirty="0" smtClean="0"/>
              <a:t>Also bad (selection bias): Bit9 protects desktop apps</a:t>
            </a:r>
          </a:p>
          <a:p>
            <a:pPr lvl="1"/>
            <a:r>
              <a:rPr lang="en-US" dirty="0" smtClean="0"/>
              <a:t>Also bad (VDB bias): NVD has coverage gaps</a:t>
            </a:r>
          </a:p>
          <a:p>
            <a:endParaRPr lang="en-US" dirty="0" smtClean="0"/>
          </a:p>
        </p:txBody>
      </p:sp>
      <p:pic>
        <p:nvPicPr>
          <p:cNvPr id="4" name="Picture 3" descr="happy-lamb.jpg"/>
          <p:cNvPicPr>
            <a:picLocks noChangeAspect="1"/>
          </p:cNvPicPr>
          <p:nvPr/>
        </p:nvPicPr>
        <p:blipFill>
          <a:blip r:embed="rId3" cstate="print"/>
          <a:stretch>
            <a:fillRect/>
          </a:stretch>
        </p:blipFill>
        <p:spPr>
          <a:xfrm>
            <a:off x="685800" y="4648200"/>
            <a:ext cx="3683724" cy="2057399"/>
          </a:xfrm>
          <a:prstGeom prst="rect">
            <a:avLst/>
          </a:prstGeom>
        </p:spPr>
      </p:pic>
      <p:sp>
        <p:nvSpPr>
          <p:cNvPr id="5" name="TextBox 4"/>
          <p:cNvSpPr txBox="1"/>
          <p:nvPr/>
        </p:nvSpPr>
        <p:spPr>
          <a:xfrm>
            <a:off x="4495800" y="6324600"/>
            <a:ext cx="3409908" cy="369332"/>
          </a:xfrm>
          <a:prstGeom prst="rect">
            <a:avLst/>
          </a:prstGeom>
          <a:noFill/>
        </p:spPr>
        <p:txBody>
          <a:bodyPr wrap="none" rtlCol="0">
            <a:spAutoFit/>
          </a:bodyPr>
          <a:lstStyle/>
          <a:p>
            <a:r>
              <a:rPr lang="en-US" dirty="0" smtClean="0"/>
              <a:t>Wait, that’s more bad than good?!</a:t>
            </a:r>
            <a:endParaRPr lang="en-US" dirty="0"/>
          </a:p>
        </p:txBody>
      </p:sp>
    </p:spTree>
    <p:extLst>
      <p:ext uri="{BB962C8B-B14F-4D97-AF65-F5344CB8AC3E}">
        <p14:creationId xmlns:p14="http://schemas.microsoft.com/office/powerpoint/2010/main" val="828332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15674</TotalTime>
  <Words>16533</Words>
  <Application>Microsoft Office PowerPoint</Application>
  <PresentationFormat>On-screen Show (4:3)</PresentationFormat>
  <Paragraphs>2014</Paragraphs>
  <Slides>142</Slides>
  <Notes>136</Notes>
  <HiddenSlides>0</HiddenSlides>
  <MMClips>0</MMClips>
  <ScaleCrop>false</ScaleCrop>
  <HeadingPairs>
    <vt:vector size="4" baseType="variant">
      <vt:variant>
        <vt:lpstr>Theme</vt:lpstr>
      </vt:variant>
      <vt:variant>
        <vt:i4>1</vt:i4>
      </vt:variant>
      <vt:variant>
        <vt:lpstr>Slide Titles</vt:lpstr>
      </vt:variant>
      <vt:variant>
        <vt:i4>142</vt:i4>
      </vt:variant>
    </vt:vector>
  </HeadingPairs>
  <TitlesOfParts>
    <vt:vector size="143" baseType="lpstr">
      <vt:lpstr>Office Theme</vt:lpstr>
      <vt:lpstr>Buying Into the Bias:  Why Vulnerability Statistics Suck</vt:lpstr>
      <vt:lpstr>(We speak for ourselves, not our employers)</vt:lpstr>
      <vt:lpstr>PowerPoint Presentation</vt:lpstr>
      <vt:lpstr>Challenge!</vt:lpstr>
      <vt:lpstr>Why do vuln stats matter?</vt:lpstr>
      <vt:lpstr>Why Vuln Total Stats are Worthless</vt:lpstr>
      <vt:lpstr>Why Vulnerability Stats Suck</vt:lpstr>
      <vt:lpstr>Talking Points</vt:lpstr>
      <vt:lpstr>Can We Learn from Others?</vt:lpstr>
      <vt:lpstr>Disease Research: Epidemiology vs. Vulnerability Research</vt:lpstr>
      <vt:lpstr>The Shocking Claim</vt:lpstr>
      <vt:lpstr>PowerPoint Presentation</vt:lpstr>
      <vt:lpstr>Bias: An Overview</vt:lpstr>
      <vt:lpstr>Four Main Types of Bias</vt:lpstr>
      <vt:lpstr>Selection Bias</vt:lpstr>
      <vt:lpstr>Selection Bias</vt:lpstr>
      <vt:lpstr>Selection Bias: Examples</vt:lpstr>
      <vt:lpstr>Attrition Bias (tee hee)</vt:lpstr>
      <vt:lpstr>Attrition Bias: Examples</vt:lpstr>
      <vt:lpstr>Sampling Bias</vt:lpstr>
      <vt:lpstr>Sampling Bias: Examples</vt:lpstr>
      <vt:lpstr>Publication Bias</vt:lpstr>
      <vt:lpstr>Publication Bias Defined</vt:lpstr>
      <vt:lpstr>Publication Bias: Examples (Positive Results)</vt:lpstr>
      <vt:lpstr>Publication Bias: Examples (File Drawer Effect)</vt:lpstr>
      <vt:lpstr>Abstraction Bias</vt:lpstr>
      <vt:lpstr>Abstraction: Units of Measurement (Vuln Stats’ Achilles Heel)</vt:lpstr>
      <vt:lpstr>Different Audience Different Abstraction</vt:lpstr>
      <vt:lpstr>Abstraction Bias: Examples</vt:lpstr>
      <vt:lpstr>Counting Differences from the same set of Microsoft Bulletins</vt:lpstr>
      <vt:lpstr>Measurement Bias</vt:lpstr>
      <vt:lpstr>Reliability of the Measuring Device</vt:lpstr>
      <vt:lpstr>Measurement Bias: Examples</vt:lpstr>
      <vt:lpstr>CVSS*: Everyone’s Favorite Thermometer</vt:lpstr>
      <vt:lpstr>CVSS Measurement Bias “In the Large”</vt:lpstr>
      <vt:lpstr>Chaining Bias</vt:lpstr>
      <vt:lpstr>Disclaimer: Bias is Not Always Bad</vt:lpstr>
      <vt:lpstr>Sources of Bias</vt:lpstr>
      <vt:lpstr>Researcher Bias</vt:lpstr>
      <vt:lpstr>Researcher Bias – Skills, Focus, Disclosure</vt:lpstr>
      <vt:lpstr>Notable Examples of Researcher Selection/Publication Bias</vt:lpstr>
      <vt:lpstr>The Four I’s of Measurement Bias</vt:lpstr>
      <vt:lpstr>The r0t Method of Vuln Analysis</vt:lpstr>
      <vt:lpstr>The r0t Method of Vuln Analysis</vt:lpstr>
      <vt:lpstr>The r0t Speed Bump: Quarterly IDs</vt:lpstr>
      <vt:lpstr>Grep-and-Gripe: Revenge of the Symlinks</vt:lpstr>
      <vt:lpstr>Grep-and-Gripe 2: Larry Cashdollar*</vt:lpstr>
      <vt:lpstr>Grep-and-Gripe 3: Attack of the Clones (aka, “Why False Positives Suck” or “Measurement Bias”)</vt:lpstr>
      <vt:lpstr>FFmpeg</vt:lpstr>
      <vt:lpstr>Researcher Attrition Bias: ZDI</vt:lpstr>
      <vt:lpstr>The Luigi Lossage: Selection &amp; Publication Bias</vt:lpstr>
      <vt:lpstr>Abstraction (a.k.a MustLive Mess)</vt:lpstr>
      <vt:lpstr>Fuzzmarking – Generating Good Data</vt:lpstr>
      <vt:lpstr>(Honey)Vendor Bias</vt:lpstr>
      <vt:lpstr>Vendor Bias</vt:lpstr>
      <vt:lpstr>Vendor Publication Bias</vt:lpstr>
      <vt:lpstr>Publication Bias: Comparing Self-Disclosing and “Silent Patching” Vendors</vt:lpstr>
      <vt:lpstr>CVSS Score Distribution - Some Popular Products (NVD-based)</vt:lpstr>
      <vt:lpstr>CVSS Score Distribution – Some  Popular Vendors (NVD-based)</vt:lpstr>
      <vt:lpstr>Measurement Problems by Vendors</vt:lpstr>
      <vt:lpstr>Vendor Abstraction Bias</vt:lpstr>
      <vt:lpstr>Vendor Measurement Bias and CVSS</vt:lpstr>
      <vt:lpstr>VDB BIAS</vt:lpstr>
      <vt:lpstr>The World of Vulnerability Disclosure (Not to Scale)</vt:lpstr>
      <vt:lpstr>Intentional Selection Bias by VDBs</vt:lpstr>
      <vt:lpstr>Unintentional Selection Bias in VDBs</vt:lpstr>
      <vt:lpstr>VDB Publication Bias: Criteria for Inclusion (or Exclusion)</vt:lpstr>
      <vt:lpstr>Types of VDB Coverage</vt:lpstr>
      <vt:lpstr>Selection Bias in Action: CVE’s Sources &amp; Products List</vt:lpstr>
      <vt:lpstr>CVE Sources / Products</vt:lpstr>
      <vt:lpstr>Selection Bias in Action: CVE Team Productivity</vt:lpstr>
      <vt:lpstr>PSA</vt:lpstr>
      <vt:lpstr>VDBs and Time-Delayed Publication</vt:lpstr>
      <vt:lpstr>CVE’s “All Publicly Known Vulnerabilities” (Ten Years Later)</vt:lpstr>
      <vt:lpstr>VDB Abstraction Bias</vt:lpstr>
      <vt:lpstr>VDB Abstraction: 1 to 5 Entries?</vt:lpstr>
      <vt:lpstr>Abstraction Bias: Duplication Dilemma</vt:lpstr>
      <vt:lpstr>Abstraction Thoughts</vt:lpstr>
      <vt:lpstr>Our Future</vt:lpstr>
      <vt:lpstr>VDB Bias is the Foundation for Bad Stats</vt:lpstr>
      <vt:lpstr>Bad Statistics (Tunnel Vision)</vt:lpstr>
      <vt:lpstr>PowerPoint Presentation</vt:lpstr>
      <vt:lpstr>Survey of Past Studies – Examples of Bias</vt:lpstr>
      <vt:lpstr>Selection Bias</vt:lpstr>
      <vt:lpstr>Measurement Bias: Confusing the Units of Measurement</vt:lpstr>
      <vt:lpstr>PowerPoint Presentation</vt:lpstr>
      <vt:lpstr>Windows vs. Linux</vt:lpstr>
      <vt:lpstr>Mobile: We Don’t Know Where to Begin…</vt:lpstr>
      <vt:lpstr>PowerPoint Presentation</vt:lpstr>
      <vt:lpstr>PowerPoint Presentation</vt:lpstr>
      <vt:lpstr>PowerPoint Presentation</vt:lpstr>
      <vt:lpstr>Who Discovered The Most Vulns?</vt:lpstr>
      <vt:lpstr>Prolific Researchers: Jan 2012 – Now (#OSVDB)</vt:lpstr>
      <vt:lpstr>PowerPoint Presentation</vt:lpstr>
      <vt:lpstr>From Bad to Good</vt:lpstr>
      <vt:lpstr>Good Commentary</vt:lpstr>
      <vt:lpstr>Good: Normalize by ‘Risk’ not Vuln Counts</vt:lpstr>
      <vt:lpstr>Good: Recognition of Vendor Publication Bias</vt:lpstr>
      <vt:lpstr>Good: Disclose Your Methods</vt:lpstr>
      <vt:lpstr>Good: Show Your Selection Bias</vt:lpstr>
      <vt:lpstr>Good: Show Your Abstraction Bias</vt:lpstr>
      <vt:lpstr>Good: Units of Measurement</vt:lpstr>
      <vt:lpstr>Good Methods, Bad Data – Part 1</vt:lpstr>
      <vt:lpstr>Good Methods, Bad Data – Part 2</vt:lpstr>
      <vt:lpstr>Good: Using CVSS Correctly Less Wrongly</vt:lpstr>
      <vt:lpstr>Good Methods, Bad Data – Part 3</vt:lpstr>
      <vt:lpstr>Telling Good from Bad</vt:lpstr>
      <vt:lpstr>Departing Observations…</vt:lpstr>
      <vt:lpstr>For More Exposure…</vt:lpstr>
      <vt:lpstr>Questions?</vt:lpstr>
      <vt:lpstr>OLD, UNUSED, OR BACKGROUND SLIDES</vt:lpstr>
      <vt:lpstr>Still-Active Ideas</vt:lpstr>
      <vt:lpstr>OSVDB stats: most popular researchers</vt:lpstr>
      <vt:lpstr>Multiple Types of “Vulnerability” IDs: The ABCs</vt:lpstr>
      <vt:lpstr>Predicting Popular Vulnerability Classes</vt:lpstr>
      <vt:lpstr>Confirmation bias</vt:lpstr>
      <vt:lpstr>Vendor Disclosure Practices</vt:lpstr>
      <vt:lpstr>“Meta-analysis”</vt:lpstr>
      <vt:lpstr>Steps in Meta-Analysis</vt:lpstr>
      <vt:lpstr>Realization?</vt:lpstr>
      <vt:lpstr>Sampling Practices in VDBs</vt:lpstr>
      <vt:lpstr>Participation bias</vt:lpstr>
      <vt:lpstr>Epidemiology (Disease Research) Versus Vulnerability Research</vt:lpstr>
      <vt:lpstr>Funding bias</vt:lpstr>
      <vt:lpstr>Systematic errors</vt:lpstr>
      <vt:lpstr>Well-Known Bias Problems in Vuln Stats</vt:lpstr>
      <vt:lpstr>CVE Abstraction (“Counting”) Versus Other Approaches</vt:lpstr>
      <vt:lpstr>Remove?</vt:lpstr>
      <vt:lpstr>Exclusion Bias</vt:lpstr>
      <vt:lpstr>Examples of Bias in Vuln Research</vt:lpstr>
      <vt:lpstr>Grep-and-Gripe 2: Larry Cashdollar*</vt:lpstr>
      <vt:lpstr>Luigi Auriemma – Published Vulns (Fake Data)</vt:lpstr>
      <vt:lpstr>EXTRANEOUS NOW?</vt:lpstr>
      <vt:lpstr>CVSS</vt:lpstr>
      <vt:lpstr>Bias and CVSS</vt:lpstr>
      <vt:lpstr>Publication Bias Defined</vt:lpstr>
      <vt:lpstr>Reporting Bias</vt:lpstr>
      <vt:lpstr>Reporting Bias: Examples</vt:lpstr>
      <vt:lpstr>Vendor Practices (In Progress)</vt:lpstr>
      <vt:lpstr>VDB Biases</vt:lpstr>
      <vt:lpstr>The World of Vulnerabilities</vt:lpstr>
      <vt:lpstr>Fuzzmarking (replacement in studies)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Buying into the Bias:  Why Vulnerability Statistics Suck</dc:title>
  <dc:creator>jericho</dc:creator>
  <cp:lastModifiedBy>Christey, Steven M.</cp:lastModifiedBy>
  <cp:revision>1250</cp:revision>
  <dcterms:created xsi:type="dcterms:W3CDTF">2006-08-16T00:00:00Z</dcterms:created>
  <dcterms:modified xsi:type="dcterms:W3CDTF">2013-07-31T19:30:53Z</dcterms:modified>
</cp:coreProperties>
</file>