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55"/>
  </p:notesMasterIdLst>
  <p:sldIdLst>
    <p:sldId id="291" r:id="rId3"/>
    <p:sldId id="257" r:id="rId4"/>
    <p:sldId id="321" r:id="rId5"/>
    <p:sldId id="275" r:id="rId6"/>
    <p:sldId id="339" r:id="rId7"/>
    <p:sldId id="261" r:id="rId8"/>
    <p:sldId id="263" r:id="rId9"/>
    <p:sldId id="258" r:id="rId10"/>
    <p:sldId id="260" r:id="rId11"/>
    <p:sldId id="268" r:id="rId12"/>
    <p:sldId id="274" r:id="rId13"/>
    <p:sldId id="259" r:id="rId14"/>
    <p:sldId id="279" r:id="rId15"/>
    <p:sldId id="323" r:id="rId16"/>
    <p:sldId id="322" r:id="rId17"/>
    <p:sldId id="285" r:id="rId18"/>
    <p:sldId id="265" r:id="rId19"/>
    <p:sldId id="295" r:id="rId20"/>
    <p:sldId id="305" r:id="rId21"/>
    <p:sldId id="269" r:id="rId22"/>
    <p:sldId id="276" r:id="rId23"/>
    <p:sldId id="325" r:id="rId24"/>
    <p:sldId id="326" r:id="rId25"/>
    <p:sldId id="313" r:id="rId26"/>
    <p:sldId id="327" r:id="rId27"/>
    <p:sldId id="328" r:id="rId28"/>
    <p:sldId id="294" r:id="rId29"/>
    <p:sldId id="296" r:id="rId30"/>
    <p:sldId id="297" r:id="rId31"/>
    <p:sldId id="300" r:id="rId32"/>
    <p:sldId id="299" r:id="rId33"/>
    <p:sldId id="262" r:id="rId34"/>
    <p:sldId id="304" r:id="rId35"/>
    <p:sldId id="302" r:id="rId36"/>
    <p:sldId id="314" r:id="rId37"/>
    <p:sldId id="340" r:id="rId38"/>
    <p:sldId id="342" r:id="rId39"/>
    <p:sldId id="341" r:id="rId40"/>
    <p:sldId id="272" r:id="rId41"/>
    <p:sldId id="338" r:id="rId42"/>
    <p:sldId id="324" r:id="rId43"/>
    <p:sldId id="292" r:id="rId44"/>
    <p:sldId id="270" r:id="rId45"/>
    <p:sldId id="308" r:id="rId46"/>
    <p:sldId id="310" r:id="rId47"/>
    <p:sldId id="312" r:id="rId48"/>
    <p:sldId id="306" r:id="rId49"/>
    <p:sldId id="333" r:id="rId50"/>
    <p:sldId id="332" r:id="rId51"/>
    <p:sldId id="281" r:id="rId52"/>
    <p:sldId id="337" r:id="rId53"/>
    <p:sldId id="329" r:id="rId54"/>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icho"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969696"/>
    <a:srgbClr val="FF3300"/>
    <a:srgbClr val="FFFFFF"/>
    <a:srgbClr val="DDDDDD"/>
    <a:srgbClr val="B2B2B2"/>
    <a:srgbClr val="4D4D4D"/>
    <a:srgbClr val="333333"/>
    <a:srgbClr val="77777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67893" autoAdjust="0"/>
  </p:normalViewPr>
  <p:slideViewPr>
    <p:cSldViewPr>
      <p:cViewPr varScale="1">
        <p:scale>
          <a:sx n="77" d="100"/>
          <a:sy n="77" d="100"/>
        </p:scale>
        <p:origin x="-2610" y="-102"/>
      </p:cViewPr>
      <p:guideLst>
        <p:guide orient="horz" pos="2160"/>
        <p:guide pos="2880"/>
      </p:guideLst>
    </p:cSldViewPr>
  </p:slideViewPr>
  <p:outlineViewPr>
    <p:cViewPr>
      <p:scale>
        <a:sx n="33" d="100"/>
        <a:sy n="33" d="100"/>
      </p:scale>
      <p:origin x="0" y="212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27539-D875-41A6-9F4C-30DFFEC8A524}"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1BDEBDE1-ABD7-4472-8EC9-6C5BB778AE12}">
      <dgm:prSet phldrT="[Text]" custT="1"/>
      <dgm:spPr/>
      <dgm:t>
        <a:bodyPr/>
        <a:lstStyle/>
        <a:p>
          <a:r>
            <a:rPr lang="en-US" sz="1600" b="0" dirty="0" smtClean="0">
              <a:solidFill>
                <a:srgbClr val="333333"/>
              </a:solidFill>
            </a:rPr>
            <a:t>Actors</a:t>
          </a:r>
          <a:endParaRPr lang="en-US" sz="1600" b="0" dirty="0">
            <a:solidFill>
              <a:srgbClr val="333333"/>
            </a:solidFill>
          </a:endParaRPr>
        </a:p>
      </dgm:t>
    </dgm:pt>
    <dgm:pt modelId="{CA1B3FF2-C52D-4B96-9F1C-B7D0C6B0B85C}" type="parTrans" cxnId="{55678B4D-293F-4EDD-94EB-E88910C43345}">
      <dgm:prSet/>
      <dgm:spPr/>
      <dgm:t>
        <a:bodyPr/>
        <a:lstStyle/>
        <a:p>
          <a:endParaRPr lang="en-US" sz="2000"/>
        </a:p>
      </dgm:t>
    </dgm:pt>
    <dgm:pt modelId="{A4563A8A-443B-456D-89BC-EFB8A0F980C8}" type="sibTrans" cxnId="{55678B4D-293F-4EDD-94EB-E88910C43345}">
      <dgm:prSet/>
      <dgm:spPr/>
      <dgm:t>
        <a:bodyPr/>
        <a:lstStyle/>
        <a:p>
          <a:endParaRPr lang="en-US" sz="2000"/>
        </a:p>
      </dgm:t>
    </dgm:pt>
    <dgm:pt modelId="{512B9474-976C-4949-9F3F-8C21527A916E}">
      <dgm:prSet phldrT="[Text]" custT="1"/>
      <dgm:spPr/>
      <dgm:t>
        <a:bodyPr/>
        <a:lstStyle/>
        <a:p>
          <a:r>
            <a:rPr lang="en-US" sz="1400" b="1" dirty="0" smtClean="0"/>
            <a:t>Sta</a:t>
          </a:r>
          <a:r>
            <a:rPr lang="en-US" sz="1200" b="1" dirty="0" smtClean="0"/>
            <a:t>tes</a:t>
          </a:r>
          <a:endParaRPr lang="en-US" sz="1200" b="1" dirty="0"/>
        </a:p>
      </dgm:t>
    </dgm:pt>
    <dgm:pt modelId="{2CA7EC6C-723A-4365-A2B8-D055057476F5}" type="parTrans" cxnId="{930D0D17-2863-4CDB-9929-A7CDC13EE9F9}">
      <dgm:prSet/>
      <dgm:spPr/>
      <dgm:t>
        <a:bodyPr/>
        <a:lstStyle/>
        <a:p>
          <a:endParaRPr lang="en-US" sz="2000"/>
        </a:p>
      </dgm:t>
    </dgm:pt>
    <dgm:pt modelId="{7EE8213A-C4C8-4561-92AE-70D8AE4B39F5}" type="sibTrans" cxnId="{930D0D17-2863-4CDB-9929-A7CDC13EE9F9}">
      <dgm:prSet/>
      <dgm:spPr/>
      <dgm:t>
        <a:bodyPr/>
        <a:lstStyle/>
        <a:p>
          <a:endParaRPr lang="en-US" sz="2000"/>
        </a:p>
      </dgm:t>
    </dgm:pt>
    <dgm:pt modelId="{DAD4CB01-558E-4DDD-B4A9-2716D7B83F81}">
      <dgm:prSet phldrT="[Text]" custT="1"/>
      <dgm:spPr/>
      <dgm:t>
        <a:bodyPr/>
        <a:lstStyle/>
        <a:p>
          <a:r>
            <a:rPr lang="en-US" sz="1600" dirty="0" smtClean="0">
              <a:solidFill>
                <a:srgbClr val="333333"/>
              </a:solidFill>
            </a:rPr>
            <a:t>Motivations</a:t>
          </a:r>
          <a:endParaRPr lang="en-US" sz="1600" dirty="0">
            <a:solidFill>
              <a:srgbClr val="333333"/>
            </a:solidFill>
          </a:endParaRPr>
        </a:p>
      </dgm:t>
    </dgm:pt>
    <dgm:pt modelId="{116F43E1-4362-40D9-B483-7AA2E414D1CF}" type="parTrans" cxnId="{25C919E6-3DA8-4020-982A-A356AE8DC427}">
      <dgm:prSet/>
      <dgm:spPr/>
      <dgm:t>
        <a:bodyPr/>
        <a:lstStyle/>
        <a:p>
          <a:endParaRPr lang="en-US" sz="2000"/>
        </a:p>
      </dgm:t>
    </dgm:pt>
    <dgm:pt modelId="{C3E4A0BF-0193-41A5-822F-0722E322E69A}" type="sibTrans" cxnId="{25C919E6-3DA8-4020-982A-A356AE8DC427}">
      <dgm:prSet/>
      <dgm:spPr/>
      <dgm:t>
        <a:bodyPr/>
        <a:lstStyle/>
        <a:p>
          <a:endParaRPr lang="en-US" sz="2000"/>
        </a:p>
      </dgm:t>
    </dgm:pt>
    <dgm:pt modelId="{D6D7090C-40A9-4160-91F4-EA407FF0F930}">
      <dgm:prSet phldrT="[Text]" custT="1"/>
      <dgm:spPr/>
      <dgm:t>
        <a:bodyPr/>
        <a:lstStyle/>
        <a:p>
          <a:r>
            <a:rPr lang="en-US" sz="1400" b="1" dirty="0" smtClean="0"/>
            <a:t>Financial</a:t>
          </a:r>
          <a:endParaRPr lang="en-US" sz="1400" b="1" dirty="0"/>
        </a:p>
      </dgm:t>
    </dgm:pt>
    <dgm:pt modelId="{768FABAE-34F9-46CF-98B5-935A5DFE87D8}" type="parTrans" cxnId="{CF3952B3-1AF1-4C14-8E81-5E336CD8D867}">
      <dgm:prSet/>
      <dgm:spPr/>
      <dgm:t>
        <a:bodyPr/>
        <a:lstStyle/>
        <a:p>
          <a:endParaRPr lang="en-US" sz="2000"/>
        </a:p>
      </dgm:t>
    </dgm:pt>
    <dgm:pt modelId="{C5455F17-F1BF-4F6D-A955-8B06595828CC}" type="sibTrans" cxnId="{CF3952B3-1AF1-4C14-8E81-5E336CD8D867}">
      <dgm:prSet/>
      <dgm:spPr/>
      <dgm:t>
        <a:bodyPr/>
        <a:lstStyle/>
        <a:p>
          <a:endParaRPr lang="en-US" sz="2000"/>
        </a:p>
      </dgm:t>
    </dgm:pt>
    <dgm:pt modelId="{3F544C78-937D-400E-9936-93E923F25674}">
      <dgm:prSet phldrT="[Text]" custT="1"/>
      <dgm:spPr/>
      <dgm:t>
        <a:bodyPr/>
        <a:lstStyle/>
        <a:p>
          <a:r>
            <a:rPr lang="en-US" sz="1600" dirty="0" smtClean="0">
              <a:solidFill>
                <a:srgbClr val="333333"/>
              </a:solidFill>
            </a:rPr>
            <a:t>Impacts</a:t>
          </a:r>
          <a:endParaRPr lang="en-US" sz="1600" dirty="0">
            <a:solidFill>
              <a:srgbClr val="333333"/>
            </a:solidFill>
          </a:endParaRPr>
        </a:p>
      </dgm:t>
    </dgm:pt>
    <dgm:pt modelId="{4B0EBD63-FD6C-4E09-9368-8D0155A490C8}" type="parTrans" cxnId="{1521599F-8C75-41C6-BE8F-2EE4456433A9}">
      <dgm:prSet/>
      <dgm:spPr/>
      <dgm:t>
        <a:bodyPr/>
        <a:lstStyle/>
        <a:p>
          <a:endParaRPr lang="en-US" sz="2000"/>
        </a:p>
      </dgm:t>
    </dgm:pt>
    <dgm:pt modelId="{ABDFC627-7729-4E8B-A948-41010B399A85}" type="sibTrans" cxnId="{1521599F-8C75-41C6-BE8F-2EE4456433A9}">
      <dgm:prSet/>
      <dgm:spPr/>
      <dgm:t>
        <a:bodyPr/>
        <a:lstStyle/>
        <a:p>
          <a:endParaRPr lang="en-US" sz="2000"/>
        </a:p>
      </dgm:t>
    </dgm:pt>
    <dgm:pt modelId="{DBDE9EEE-3B60-4061-81DA-AE3BD52BD3DC}">
      <dgm:prSet phldrT="[Text]" custT="1"/>
      <dgm:spPr/>
      <dgm:t>
        <a:bodyPr/>
        <a:lstStyle/>
        <a:p>
          <a:r>
            <a:rPr lang="en-US" sz="1400" b="1" dirty="0" smtClean="0"/>
            <a:t>Reputational</a:t>
          </a:r>
          <a:endParaRPr lang="en-US" sz="1400" b="1" dirty="0"/>
        </a:p>
      </dgm:t>
    </dgm:pt>
    <dgm:pt modelId="{EC1162B7-080F-44AD-A009-F47F8BECBDEB}" type="parTrans" cxnId="{9359F7C0-8645-4672-B87E-A61AE44D6D78}">
      <dgm:prSet/>
      <dgm:spPr/>
      <dgm:t>
        <a:bodyPr/>
        <a:lstStyle/>
        <a:p>
          <a:endParaRPr lang="en-US" sz="2000"/>
        </a:p>
      </dgm:t>
    </dgm:pt>
    <dgm:pt modelId="{3AD5E8B8-E026-46F5-A59C-984F75357C92}" type="sibTrans" cxnId="{9359F7C0-8645-4672-B87E-A61AE44D6D78}">
      <dgm:prSet/>
      <dgm:spPr/>
      <dgm:t>
        <a:bodyPr/>
        <a:lstStyle/>
        <a:p>
          <a:endParaRPr lang="en-US" sz="2000"/>
        </a:p>
      </dgm:t>
    </dgm:pt>
    <dgm:pt modelId="{06A2A156-FC20-4218-BF4A-AD18880DC7D9}">
      <dgm:prSet phldrT="[Text]" custT="1"/>
      <dgm:spPr/>
      <dgm:t>
        <a:bodyPr/>
        <a:lstStyle/>
        <a:p>
          <a:r>
            <a:rPr lang="en-US" sz="1200" b="1" dirty="0" smtClean="0"/>
            <a:t>Competitors</a:t>
          </a:r>
          <a:endParaRPr lang="en-US" sz="1200" b="1" dirty="0"/>
        </a:p>
      </dgm:t>
    </dgm:pt>
    <dgm:pt modelId="{CEB886CB-6A71-42B2-91C3-935038504D37}" type="parTrans" cxnId="{EF3078DA-D78A-43EA-B704-3D16F2982FB5}">
      <dgm:prSet/>
      <dgm:spPr/>
      <dgm:t>
        <a:bodyPr/>
        <a:lstStyle/>
        <a:p>
          <a:endParaRPr lang="en-US" sz="2000"/>
        </a:p>
      </dgm:t>
    </dgm:pt>
    <dgm:pt modelId="{16214585-8DEC-4261-A5CD-6786D75E6963}" type="sibTrans" cxnId="{EF3078DA-D78A-43EA-B704-3D16F2982FB5}">
      <dgm:prSet/>
      <dgm:spPr/>
      <dgm:t>
        <a:bodyPr/>
        <a:lstStyle/>
        <a:p>
          <a:endParaRPr lang="en-US" sz="2000"/>
        </a:p>
      </dgm:t>
    </dgm:pt>
    <dgm:pt modelId="{9AFA63A3-A02C-4808-88EB-B0A8BFB36C9C}">
      <dgm:prSet phldrT="[Text]" custT="1"/>
      <dgm:spPr/>
      <dgm:t>
        <a:bodyPr/>
        <a:lstStyle/>
        <a:p>
          <a:r>
            <a:rPr lang="en-US" sz="1200" b="1" dirty="0" err="1" smtClean="0"/>
            <a:t>Hacktivists</a:t>
          </a:r>
          <a:r>
            <a:rPr lang="en-US" sz="1200" b="1" dirty="0" smtClean="0"/>
            <a:t> </a:t>
          </a:r>
          <a:endParaRPr lang="en-US" sz="1200" b="1" dirty="0"/>
        </a:p>
      </dgm:t>
    </dgm:pt>
    <dgm:pt modelId="{4A02CD8D-7F29-473D-A964-97BDA0D7E298}" type="parTrans" cxnId="{0449BDCF-BF9C-4828-92FD-62B442FEBA94}">
      <dgm:prSet/>
      <dgm:spPr/>
      <dgm:t>
        <a:bodyPr/>
        <a:lstStyle/>
        <a:p>
          <a:endParaRPr lang="en-US" sz="2000"/>
        </a:p>
      </dgm:t>
    </dgm:pt>
    <dgm:pt modelId="{2C6433BF-2146-4D2D-A040-14AE0F05ED2A}" type="sibTrans" cxnId="{0449BDCF-BF9C-4828-92FD-62B442FEBA94}">
      <dgm:prSet/>
      <dgm:spPr/>
      <dgm:t>
        <a:bodyPr/>
        <a:lstStyle/>
        <a:p>
          <a:endParaRPr lang="en-US" sz="2000"/>
        </a:p>
      </dgm:t>
    </dgm:pt>
    <dgm:pt modelId="{46EDDBC2-6EF8-4597-8BE8-C673DA826E89}">
      <dgm:prSet phldrT="[Text]" custT="1"/>
      <dgm:spPr/>
      <dgm:t>
        <a:bodyPr/>
        <a:lstStyle/>
        <a:p>
          <a:r>
            <a:rPr lang="en-US" sz="1200" b="1" dirty="0" smtClean="0"/>
            <a:t>Terrorists</a:t>
          </a:r>
          <a:endParaRPr lang="en-US" sz="1200" b="1" dirty="0"/>
        </a:p>
      </dgm:t>
    </dgm:pt>
    <dgm:pt modelId="{0D694834-A00C-4F98-B7B9-4E974A458189}" type="parTrans" cxnId="{6D53C854-CD9D-491A-94A5-12CBD55D25D6}">
      <dgm:prSet/>
      <dgm:spPr/>
      <dgm:t>
        <a:bodyPr/>
        <a:lstStyle/>
        <a:p>
          <a:endParaRPr lang="en-US" sz="2000"/>
        </a:p>
      </dgm:t>
    </dgm:pt>
    <dgm:pt modelId="{87F37DDD-E5B7-40C3-B816-2421E5637FBA}" type="sibTrans" cxnId="{6D53C854-CD9D-491A-94A5-12CBD55D25D6}">
      <dgm:prSet/>
      <dgm:spPr/>
      <dgm:t>
        <a:bodyPr/>
        <a:lstStyle/>
        <a:p>
          <a:endParaRPr lang="en-US" sz="2000"/>
        </a:p>
      </dgm:t>
    </dgm:pt>
    <dgm:pt modelId="{7150CE1F-5F6E-491A-8B49-E5B51494B2C6}">
      <dgm:prSet phldrT="[Text]" custT="1"/>
      <dgm:spPr/>
      <dgm:t>
        <a:bodyPr/>
        <a:lstStyle/>
        <a:p>
          <a:r>
            <a:rPr lang="en-US" sz="1200" b="1" dirty="0" smtClean="0"/>
            <a:t>Organized Crime</a:t>
          </a:r>
          <a:endParaRPr lang="en-US" sz="1200" b="1" dirty="0"/>
        </a:p>
      </dgm:t>
    </dgm:pt>
    <dgm:pt modelId="{C4A40E13-5359-4CBF-AB8C-C0AF99D7054C}" type="parTrans" cxnId="{381F056A-59F0-4510-9FAD-79629BB22F4C}">
      <dgm:prSet/>
      <dgm:spPr/>
      <dgm:t>
        <a:bodyPr/>
        <a:lstStyle/>
        <a:p>
          <a:endParaRPr lang="en-US" sz="2000"/>
        </a:p>
      </dgm:t>
    </dgm:pt>
    <dgm:pt modelId="{3124E45B-5B72-471F-B5CC-76FD94436279}" type="sibTrans" cxnId="{381F056A-59F0-4510-9FAD-79629BB22F4C}">
      <dgm:prSet/>
      <dgm:spPr/>
      <dgm:t>
        <a:bodyPr/>
        <a:lstStyle/>
        <a:p>
          <a:endParaRPr lang="en-US" sz="2000"/>
        </a:p>
      </dgm:t>
    </dgm:pt>
    <dgm:pt modelId="{3F5BD4B0-2596-4C13-A1C3-9C91CCF0FF12}">
      <dgm:prSet phldrT="[Text]" custT="1"/>
      <dgm:spPr/>
      <dgm:t>
        <a:bodyPr/>
        <a:lstStyle/>
        <a:p>
          <a:r>
            <a:rPr lang="en-US" sz="1200" b="1" dirty="0" smtClean="0"/>
            <a:t>Insiders</a:t>
          </a:r>
          <a:endParaRPr lang="en-US" sz="1200" b="1" dirty="0"/>
        </a:p>
      </dgm:t>
    </dgm:pt>
    <dgm:pt modelId="{5E4130D3-135B-4E29-863A-D42247B1E04E}" type="parTrans" cxnId="{F2DFD969-DD5A-4084-8F98-8C08771A6E76}">
      <dgm:prSet/>
      <dgm:spPr/>
      <dgm:t>
        <a:bodyPr/>
        <a:lstStyle/>
        <a:p>
          <a:endParaRPr lang="en-US" sz="2000"/>
        </a:p>
      </dgm:t>
    </dgm:pt>
    <dgm:pt modelId="{7960D95A-D547-461E-88EF-80D4C89273AC}" type="sibTrans" cxnId="{F2DFD969-DD5A-4084-8F98-8C08771A6E76}">
      <dgm:prSet/>
      <dgm:spPr/>
      <dgm:t>
        <a:bodyPr/>
        <a:lstStyle/>
        <a:p>
          <a:endParaRPr lang="en-US" sz="2000"/>
        </a:p>
      </dgm:t>
    </dgm:pt>
    <dgm:pt modelId="{3C492F7A-64C1-4009-9A35-A9AFE7DF53BF}">
      <dgm:prSet phldrT="[Text]" custT="1"/>
      <dgm:spPr/>
      <dgm:t>
        <a:bodyPr/>
        <a:lstStyle/>
        <a:p>
          <a:r>
            <a:rPr lang="en-US" sz="1400" b="1" dirty="0" smtClean="0"/>
            <a:t>Industrial</a:t>
          </a:r>
          <a:endParaRPr lang="en-US" sz="1400" b="1" dirty="0"/>
        </a:p>
      </dgm:t>
    </dgm:pt>
    <dgm:pt modelId="{099419BA-FE00-4614-A4E8-D3E9EC0A7C46}" type="parTrans" cxnId="{1CD58573-63B9-4693-8C0F-51EC6FF043CD}">
      <dgm:prSet/>
      <dgm:spPr/>
      <dgm:t>
        <a:bodyPr/>
        <a:lstStyle/>
        <a:p>
          <a:endParaRPr lang="en-US" sz="2000"/>
        </a:p>
      </dgm:t>
    </dgm:pt>
    <dgm:pt modelId="{45FB470E-7A05-4F7A-AAF0-F28A54710DAE}" type="sibTrans" cxnId="{1CD58573-63B9-4693-8C0F-51EC6FF043CD}">
      <dgm:prSet/>
      <dgm:spPr/>
      <dgm:t>
        <a:bodyPr/>
        <a:lstStyle/>
        <a:p>
          <a:endParaRPr lang="en-US" sz="2000"/>
        </a:p>
      </dgm:t>
    </dgm:pt>
    <dgm:pt modelId="{2305FB6A-250C-41FA-BDFB-8BAE285DE274}">
      <dgm:prSet phldrT="[Text]" custT="1"/>
      <dgm:spPr/>
      <dgm:t>
        <a:bodyPr/>
        <a:lstStyle/>
        <a:p>
          <a:r>
            <a:rPr lang="en-US" sz="1400" b="1" dirty="0" smtClean="0"/>
            <a:t>Military</a:t>
          </a:r>
          <a:endParaRPr lang="en-US" sz="1400" b="1" dirty="0"/>
        </a:p>
      </dgm:t>
    </dgm:pt>
    <dgm:pt modelId="{B097E1D7-144D-4F88-A283-2CA61556618E}" type="parTrans" cxnId="{F4CA392F-AE1F-455F-ACE2-D3892E4E37DC}">
      <dgm:prSet/>
      <dgm:spPr/>
      <dgm:t>
        <a:bodyPr/>
        <a:lstStyle/>
        <a:p>
          <a:endParaRPr lang="en-US" sz="2000"/>
        </a:p>
      </dgm:t>
    </dgm:pt>
    <dgm:pt modelId="{66511338-B832-4BBF-A74F-B3FC7AC144A6}" type="sibTrans" cxnId="{F4CA392F-AE1F-455F-ACE2-D3892E4E37DC}">
      <dgm:prSet/>
      <dgm:spPr/>
      <dgm:t>
        <a:bodyPr/>
        <a:lstStyle/>
        <a:p>
          <a:endParaRPr lang="en-US" sz="2000"/>
        </a:p>
      </dgm:t>
    </dgm:pt>
    <dgm:pt modelId="{CA4DB7B3-23DF-470F-ADFD-3C6C69D505F2}">
      <dgm:prSet phldrT="[Text]" custT="1"/>
      <dgm:spPr/>
      <dgm:t>
        <a:bodyPr/>
        <a:lstStyle/>
        <a:p>
          <a:r>
            <a:rPr lang="en-US" sz="1400" b="1" dirty="0" smtClean="0"/>
            <a:t>Ideological</a:t>
          </a:r>
          <a:endParaRPr lang="en-US" sz="1400" b="1" dirty="0"/>
        </a:p>
      </dgm:t>
    </dgm:pt>
    <dgm:pt modelId="{44DC87D8-3CBD-4647-A949-E038CFCE099B}" type="parTrans" cxnId="{F6F6123B-0194-4FF7-94A8-A22F4361CBE6}">
      <dgm:prSet/>
      <dgm:spPr/>
      <dgm:t>
        <a:bodyPr/>
        <a:lstStyle/>
        <a:p>
          <a:endParaRPr lang="en-US" sz="2000"/>
        </a:p>
      </dgm:t>
    </dgm:pt>
    <dgm:pt modelId="{B1C34A4D-5467-471A-ADCA-9C68AFF7D542}" type="sibTrans" cxnId="{F6F6123B-0194-4FF7-94A8-A22F4361CBE6}">
      <dgm:prSet/>
      <dgm:spPr/>
      <dgm:t>
        <a:bodyPr/>
        <a:lstStyle/>
        <a:p>
          <a:endParaRPr lang="en-US" sz="2000"/>
        </a:p>
      </dgm:t>
    </dgm:pt>
    <dgm:pt modelId="{DC5B1E3F-D4E1-4140-B008-30585B33353E}">
      <dgm:prSet phldrT="[Text]" custT="1"/>
      <dgm:spPr/>
      <dgm:t>
        <a:bodyPr/>
        <a:lstStyle/>
        <a:p>
          <a:r>
            <a:rPr lang="en-US" sz="1400" b="1" dirty="0" smtClean="0"/>
            <a:t>Political</a:t>
          </a:r>
          <a:endParaRPr lang="en-US" sz="1400" b="1" dirty="0"/>
        </a:p>
      </dgm:t>
    </dgm:pt>
    <dgm:pt modelId="{F5069AC0-6AEF-4139-BCC1-4EDB4DCEB8A1}" type="parTrans" cxnId="{7EEA296C-B411-4D09-9D86-C406B2FA5BFD}">
      <dgm:prSet/>
      <dgm:spPr/>
      <dgm:t>
        <a:bodyPr/>
        <a:lstStyle/>
        <a:p>
          <a:endParaRPr lang="en-US" sz="2000"/>
        </a:p>
      </dgm:t>
    </dgm:pt>
    <dgm:pt modelId="{ECB59215-E9A3-4778-A85B-C12B505A068E}" type="sibTrans" cxnId="{7EEA296C-B411-4D09-9D86-C406B2FA5BFD}">
      <dgm:prSet/>
      <dgm:spPr/>
      <dgm:t>
        <a:bodyPr/>
        <a:lstStyle/>
        <a:p>
          <a:endParaRPr lang="en-US" sz="2000"/>
        </a:p>
      </dgm:t>
    </dgm:pt>
    <dgm:pt modelId="{856FEC41-B7E2-460C-9988-2B87BB902228}">
      <dgm:prSet phldrT="[Text]" custT="1"/>
      <dgm:spPr/>
      <dgm:t>
        <a:bodyPr/>
        <a:lstStyle/>
        <a:p>
          <a:r>
            <a:rPr lang="en-US" sz="1400" b="1" dirty="0" smtClean="0"/>
            <a:t>Prestige</a:t>
          </a:r>
          <a:endParaRPr lang="en-US" sz="1400" b="1" dirty="0"/>
        </a:p>
      </dgm:t>
    </dgm:pt>
    <dgm:pt modelId="{8FFC03D5-4D30-462D-907F-919458030A99}" type="parTrans" cxnId="{AD06F019-10A4-4C2A-A178-74236BDC017D}">
      <dgm:prSet/>
      <dgm:spPr/>
      <dgm:t>
        <a:bodyPr/>
        <a:lstStyle/>
        <a:p>
          <a:endParaRPr lang="en-US" sz="2000"/>
        </a:p>
      </dgm:t>
    </dgm:pt>
    <dgm:pt modelId="{B0B845D4-87E4-4942-9D0F-BE1FE2FDA6B2}" type="sibTrans" cxnId="{AD06F019-10A4-4C2A-A178-74236BDC017D}">
      <dgm:prSet/>
      <dgm:spPr/>
      <dgm:t>
        <a:bodyPr/>
        <a:lstStyle/>
        <a:p>
          <a:endParaRPr lang="en-US" sz="2000"/>
        </a:p>
      </dgm:t>
    </dgm:pt>
    <dgm:pt modelId="{7EFCF32D-F235-45CA-A1BD-0B9CE9EEDA57}">
      <dgm:prSet phldrT="[Text]" custT="1"/>
      <dgm:spPr/>
      <dgm:t>
        <a:bodyPr/>
        <a:lstStyle/>
        <a:p>
          <a:r>
            <a:rPr lang="en-US" sz="1400" b="1" dirty="0" smtClean="0"/>
            <a:t>Integrity</a:t>
          </a:r>
          <a:endParaRPr lang="en-US" sz="1400" b="1" dirty="0"/>
        </a:p>
      </dgm:t>
    </dgm:pt>
    <dgm:pt modelId="{13D9526C-7C74-45FE-990A-4DDC3D21DCA5}" type="parTrans" cxnId="{D36334FE-C8A1-459E-B050-C0C32C35DB65}">
      <dgm:prSet/>
      <dgm:spPr/>
      <dgm:t>
        <a:bodyPr/>
        <a:lstStyle/>
        <a:p>
          <a:endParaRPr lang="en-US" sz="2000"/>
        </a:p>
      </dgm:t>
    </dgm:pt>
    <dgm:pt modelId="{04DBAE7E-9855-41BC-A600-BD1D7A886224}" type="sibTrans" cxnId="{D36334FE-C8A1-459E-B050-C0C32C35DB65}">
      <dgm:prSet/>
      <dgm:spPr/>
      <dgm:t>
        <a:bodyPr/>
        <a:lstStyle/>
        <a:p>
          <a:endParaRPr lang="en-US" sz="2000"/>
        </a:p>
      </dgm:t>
    </dgm:pt>
    <dgm:pt modelId="{37F5773B-6100-4DB8-87B5-990F35C4B684}">
      <dgm:prSet phldrT="[Text]" custT="1"/>
      <dgm:spPr/>
      <dgm:t>
        <a:bodyPr/>
        <a:lstStyle/>
        <a:p>
          <a:r>
            <a:rPr lang="en-US" sz="1400" b="1" dirty="0" smtClean="0"/>
            <a:t>Availability</a:t>
          </a:r>
          <a:endParaRPr lang="en-US" sz="1400" b="1" dirty="0"/>
        </a:p>
      </dgm:t>
    </dgm:pt>
    <dgm:pt modelId="{867F1583-985F-4EA0-96E5-A27AEFFB00D8}" type="parTrans" cxnId="{247F01D1-B0D1-4F2F-A85D-6BE8A9A2AF18}">
      <dgm:prSet/>
      <dgm:spPr/>
      <dgm:t>
        <a:bodyPr/>
        <a:lstStyle/>
        <a:p>
          <a:endParaRPr lang="en-US" sz="2000"/>
        </a:p>
      </dgm:t>
    </dgm:pt>
    <dgm:pt modelId="{6E71CCAF-D008-4843-AAC2-4551A3AED87C}" type="sibTrans" cxnId="{247F01D1-B0D1-4F2F-A85D-6BE8A9A2AF18}">
      <dgm:prSet/>
      <dgm:spPr/>
      <dgm:t>
        <a:bodyPr/>
        <a:lstStyle/>
        <a:p>
          <a:endParaRPr lang="en-US" sz="2000"/>
        </a:p>
      </dgm:t>
    </dgm:pt>
    <dgm:pt modelId="{1B015092-3831-4D6D-AD8F-258D77FBAEE5}">
      <dgm:prSet phldrT="[Text]" custT="1"/>
      <dgm:spPr/>
      <dgm:t>
        <a:bodyPr/>
        <a:lstStyle/>
        <a:p>
          <a:r>
            <a:rPr lang="en-US" sz="1600" dirty="0" smtClean="0">
              <a:solidFill>
                <a:srgbClr val="333333"/>
              </a:solidFill>
            </a:rPr>
            <a:t>Targets</a:t>
          </a:r>
          <a:endParaRPr lang="en-US" sz="1600" dirty="0">
            <a:solidFill>
              <a:srgbClr val="333333"/>
            </a:solidFill>
          </a:endParaRPr>
        </a:p>
      </dgm:t>
    </dgm:pt>
    <dgm:pt modelId="{627E316D-DFAA-4341-B525-0CF8CDE0681E}" type="parTrans" cxnId="{A06AB402-4C8A-460B-A5CE-2489AA0A72C3}">
      <dgm:prSet/>
      <dgm:spPr/>
      <dgm:t>
        <a:bodyPr/>
        <a:lstStyle/>
        <a:p>
          <a:endParaRPr lang="en-US" sz="2000"/>
        </a:p>
      </dgm:t>
    </dgm:pt>
    <dgm:pt modelId="{41DB3605-E18B-45FF-A713-D808F070B1AD}" type="sibTrans" cxnId="{A06AB402-4C8A-460B-A5CE-2489AA0A72C3}">
      <dgm:prSet/>
      <dgm:spPr/>
      <dgm:t>
        <a:bodyPr/>
        <a:lstStyle/>
        <a:p>
          <a:endParaRPr lang="en-US" sz="2000"/>
        </a:p>
      </dgm:t>
    </dgm:pt>
    <dgm:pt modelId="{86D0746A-E326-4E74-A1DF-AC12857E4F73}">
      <dgm:prSet phldrT="[Text]" custT="1"/>
      <dgm:spPr/>
      <dgm:t>
        <a:bodyPr/>
        <a:lstStyle/>
        <a:p>
          <a:r>
            <a:rPr lang="en-US" sz="1400" b="1" dirty="0" smtClean="0"/>
            <a:t>Credit Card #s</a:t>
          </a:r>
          <a:endParaRPr lang="en-US" sz="1400" b="1" dirty="0"/>
        </a:p>
      </dgm:t>
    </dgm:pt>
    <dgm:pt modelId="{F1ADE789-9B53-43E8-A701-8B34A2E4BD3E}" type="parTrans" cxnId="{1935CB21-0CD1-421A-88E2-70B86DA8B5E1}">
      <dgm:prSet/>
      <dgm:spPr/>
      <dgm:t>
        <a:bodyPr/>
        <a:lstStyle/>
        <a:p>
          <a:endParaRPr lang="en-US" sz="2000"/>
        </a:p>
      </dgm:t>
    </dgm:pt>
    <dgm:pt modelId="{12CF6E7B-BB4C-4DD4-A505-A66B29FE7EA2}" type="sibTrans" cxnId="{1935CB21-0CD1-421A-88E2-70B86DA8B5E1}">
      <dgm:prSet/>
      <dgm:spPr/>
      <dgm:t>
        <a:bodyPr/>
        <a:lstStyle/>
        <a:p>
          <a:endParaRPr lang="en-US" sz="2000"/>
        </a:p>
      </dgm:t>
    </dgm:pt>
    <dgm:pt modelId="{82363824-56C8-4F6A-8BD6-2F7AC9B6021C}">
      <dgm:prSet phldrT="[Text]" custT="1"/>
      <dgm:spPr/>
      <dgm:t>
        <a:bodyPr/>
        <a:lstStyle/>
        <a:p>
          <a:r>
            <a:rPr lang="en-US" sz="1400" b="1" dirty="0" smtClean="0"/>
            <a:t>Cyber Infrastructure</a:t>
          </a:r>
          <a:endParaRPr lang="en-US" sz="1400" b="1" dirty="0"/>
        </a:p>
      </dgm:t>
    </dgm:pt>
    <dgm:pt modelId="{8EE1DFC2-9030-4796-8981-01732C5E16CF}" type="parTrans" cxnId="{74E57CCF-BFB3-4541-9432-A1BAD490C493}">
      <dgm:prSet/>
      <dgm:spPr/>
      <dgm:t>
        <a:bodyPr/>
        <a:lstStyle/>
        <a:p>
          <a:endParaRPr lang="en-US" sz="2000"/>
        </a:p>
      </dgm:t>
    </dgm:pt>
    <dgm:pt modelId="{52142EFD-1D02-441A-98CE-AF7D38BB48AB}" type="sibTrans" cxnId="{74E57CCF-BFB3-4541-9432-A1BAD490C493}">
      <dgm:prSet/>
      <dgm:spPr/>
      <dgm:t>
        <a:bodyPr/>
        <a:lstStyle/>
        <a:p>
          <a:endParaRPr lang="en-US" sz="2000"/>
        </a:p>
      </dgm:t>
    </dgm:pt>
    <dgm:pt modelId="{13AF4D25-DBAC-4D1A-BE50-45151C03A4BC}">
      <dgm:prSet phldrT="[Text]" custT="1"/>
      <dgm:spPr/>
      <dgm:t>
        <a:bodyPr/>
        <a:lstStyle/>
        <a:p>
          <a:r>
            <a:rPr lang="en-US" sz="1400" b="1" dirty="0" smtClean="0"/>
            <a:t>Core Business Processes</a:t>
          </a:r>
          <a:endParaRPr lang="en-US" sz="1400" b="1" dirty="0"/>
        </a:p>
      </dgm:t>
    </dgm:pt>
    <dgm:pt modelId="{550A9DA1-D108-4D9A-AF94-2202C215B694}" type="parTrans" cxnId="{35BD84CE-C48A-433F-A481-6E8BDCE4C256}">
      <dgm:prSet/>
      <dgm:spPr/>
      <dgm:t>
        <a:bodyPr/>
        <a:lstStyle/>
        <a:p>
          <a:endParaRPr lang="en-US" sz="2000"/>
        </a:p>
      </dgm:t>
    </dgm:pt>
    <dgm:pt modelId="{21404247-51BD-4554-AA60-5665DB5808A8}" type="sibTrans" cxnId="{35BD84CE-C48A-433F-A481-6E8BDCE4C256}">
      <dgm:prSet/>
      <dgm:spPr/>
      <dgm:t>
        <a:bodyPr/>
        <a:lstStyle/>
        <a:p>
          <a:endParaRPr lang="en-US" sz="2000"/>
        </a:p>
      </dgm:t>
    </dgm:pt>
    <dgm:pt modelId="{8B90C15E-62BB-4088-A7BD-1E8B3F14F6CF}">
      <dgm:prSet phldrT="[Text]" custT="1"/>
      <dgm:spPr/>
      <dgm:t>
        <a:bodyPr/>
        <a:lstStyle/>
        <a:p>
          <a:r>
            <a:rPr lang="en-US" sz="1400" b="1" dirty="0" smtClean="0"/>
            <a:t>Intellectual Property</a:t>
          </a:r>
          <a:endParaRPr lang="en-US" sz="1400" b="1" dirty="0"/>
        </a:p>
      </dgm:t>
    </dgm:pt>
    <dgm:pt modelId="{8C1735E7-29A6-4DE4-9D3C-AEE52CA9778B}" type="parTrans" cxnId="{262A82F4-07E1-4891-ADF5-BFC4FC3491C9}">
      <dgm:prSet/>
      <dgm:spPr/>
      <dgm:t>
        <a:bodyPr/>
        <a:lstStyle/>
        <a:p>
          <a:endParaRPr lang="en-US" sz="2000"/>
        </a:p>
      </dgm:t>
    </dgm:pt>
    <dgm:pt modelId="{7A03DEAA-AF39-4FC5-AF94-A26294797863}" type="sibTrans" cxnId="{262A82F4-07E1-4891-ADF5-BFC4FC3491C9}">
      <dgm:prSet/>
      <dgm:spPr/>
      <dgm:t>
        <a:bodyPr/>
        <a:lstStyle/>
        <a:p>
          <a:endParaRPr lang="en-US" sz="2000"/>
        </a:p>
      </dgm:t>
    </dgm:pt>
    <dgm:pt modelId="{223EEA99-37DC-41F1-9464-F61E8CFBAC5B}">
      <dgm:prSet phldrT="[Text]" custT="1"/>
      <dgm:spPr/>
      <dgm:t>
        <a:bodyPr/>
        <a:lstStyle/>
        <a:p>
          <a:r>
            <a:rPr lang="en-US" sz="1400" b="1" dirty="0" smtClean="0"/>
            <a:t>PII / Identity</a:t>
          </a:r>
          <a:endParaRPr lang="en-US" sz="1400" b="1" dirty="0"/>
        </a:p>
      </dgm:t>
    </dgm:pt>
    <dgm:pt modelId="{E55DADC4-3334-4F6D-A100-3533DE5DB30D}" type="parTrans" cxnId="{7B867A48-741A-45FA-A3EC-08963EA92226}">
      <dgm:prSet/>
      <dgm:spPr/>
      <dgm:t>
        <a:bodyPr/>
        <a:lstStyle/>
        <a:p>
          <a:endParaRPr lang="en-US" sz="2000"/>
        </a:p>
      </dgm:t>
    </dgm:pt>
    <dgm:pt modelId="{5C3B7B04-0E28-4CFA-8552-C8A46171BE1E}" type="sibTrans" cxnId="{7B867A48-741A-45FA-A3EC-08963EA92226}">
      <dgm:prSet/>
      <dgm:spPr/>
      <dgm:t>
        <a:bodyPr/>
        <a:lstStyle/>
        <a:p>
          <a:endParaRPr lang="en-US" sz="2000"/>
        </a:p>
      </dgm:t>
    </dgm:pt>
    <dgm:pt modelId="{571E2C93-7C4C-4450-92B5-97400EA3F64A}">
      <dgm:prSet phldrT="[Text]" custT="1"/>
      <dgm:spPr/>
      <dgm:t>
        <a:bodyPr/>
        <a:lstStyle/>
        <a:p>
          <a:r>
            <a:rPr lang="en-US" sz="1200" b="1" dirty="0" smtClean="0"/>
            <a:t>Au</a:t>
          </a:r>
          <a:r>
            <a:rPr lang="en-US" sz="1400" b="1" dirty="0" smtClean="0"/>
            <a:t>ditors</a:t>
          </a:r>
          <a:endParaRPr lang="en-US" sz="1400" b="1" dirty="0"/>
        </a:p>
      </dgm:t>
    </dgm:pt>
    <dgm:pt modelId="{0DFEFE56-4F21-410E-9AEA-ADF5DEDFBC3B}" type="parTrans" cxnId="{894C1426-6201-4E5B-9A0C-E98FC457F2F6}">
      <dgm:prSet/>
      <dgm:spPr/>
      <dgm:t>
        <a:bodyPr/>
        <a:lstStyle/>
        <a:p>
          <a:endParaRPr lang="en-US" sz="2000"/>
        </a:p>
      </dgm:t>
    </dgm:pt>
    <dgm:pt modelId="{D1307538-FFE4-4068-9A1B-E6ADBADB8E6F}" type="sibTrans" cxnId="{894C1426-6201-4E5B-9A0C-E98FC457F2F6}">
      <dgm:prSet/>
      <dgm:spPr/>
      <dgm:t>
        <a:bodyPr/>
        <a:lstStyle/>
        <a:p>
          <a:endParaRPr lang="en-US" sz="2000"/>
        </a:p>
      </dgm:t>
    </dgm:pt>
    <dgm:pt modelId="{456C7416-67D7-4EBC-B396-DA16C324808F}">
      <dgm:prSet phldrT="[Text]" custT="1"/>
      <dgm:spPr/>
      <dgm:t>
        <a:bodyPr/>
        <a:lstStyle/>
        <a:p>
          <a:r>
            <a:rPr lang="en-US" sz="1200" b="1" dirty="0" smtClean="0"/>
            <a:t>Script Kiddies</a:t>
          </a:r>
          <a:endParaRPr lang="en-US" sz="1200" b="1" dirty="0"/>
        </a:p>
      </dgm:t>
    </dgm:pt>
    <dgm:pt modelId="{65C69B15-E797-41EB-B7A1-B327885C956D}" type="parTrans" cxnId="{C91F24B3-82B8-409A-942E-E5501C74800C}">
      <dgm:prSet/>
      <dgm:spPr/>
      <dgm:t>
        <a:bodyPr/>
        <a:lstStyle/>
        <a:p>
          <a:endParaRPr lang="en-US"/>
        </a:p>
      </dgm:t>
    </dgm:pt>
    <dgm:pt modelId="{0A07E878-C387-48C6-9986-E7D99FB318A4}" type="sibTrans" cxnId="{C91F24B3-82B8-409A-942E-E5501C74800C}">
      <dgm:prSet/>
      <dgm:spPr/>
      <dgm:t>
        <a:bodyPr/>
        <a:lstStyle/>
        <a:p>
          <a:endParaRPr lang="en-US"/>
        </a:p>
      </dgm:t>
    </dgm:pt>
    <dgm:pt modelId="{DC363FA7-C7C1-8346-975F-C0EB260DA624}">
      <dgm:prSet phldrT="[Text]" custT="1"/>
      <dgm:spPr/>
      <dgm:t>
        <a:bodyPr/>
        <a:lstStyle/>
        <a:p>
          <a:r>
            <a:rPr lang="en-US" sz="1400" b="1" dirty="0" smtClean="0"/>
            <a:t>Personal</a:t>
          </a:r>
          <a:endParaRPr lang="en-US" sz="1400" b="1" dirty="0"/>
        </a:p>
      </dgm:t>
    </dgm:pt>
    <dgm:pt modelId="{6183D05C-699F-BD44-B6FF-41069C441226}" type="parTrans" cxnId="{8C40B95A-9681-7043-B6EA-5B2ACBB9AAC4}">
      <dgm:prSet/>
      <dgm:spPr/>
      <dgm:t>
        <a:bodyPr/>
        <a:lstStyle/>
        <a:p>
          <a:endParaRPr lang="en-US"/>
        </a:p>
      </dgm:t>
    </dgm:pt>
    <dgm:pt modelId="{34911443-7E58-5845-9901-27154AE832C7}" type="sibTrans" cxnId="{8C40B95A-9681-7043-B6EA-5B2ACBB9AAC4}">
      <dgm:prSet/>
      <dgm:spPr/>
      <dgm:t>
        <a:bodyPr/>
        <a:lstStyle/>
        <a:p>
          <a:endParaRPr lang="en-US"/>
        </a:p>
      </dgm:t>
    </dgm:pt>
    <dgm:pt modelId="{6B7C2989-CC28-8147-9B4C-D825FDF95F11}">
      <dgm:prSet phldrT="[Text]" custT="1"/>
      <dgm:spPr/>
      <dgm:t>
        <a:bodyPr/>
        <a:lstStyle/>
        <a:p>
          <a:r>
            <a:rPr lang="en-US" sz="1400" b="1" dirty="0" smtClean="0"/>
            <a:t>Confidentiality</a:t>
          </a:r>
          <a:endParaRPr lang="en-US" sz="1400" b="1" dirty="0"/>
        </a:p>
      </dgm:t>
    </dgm:pt>
    <dgm:pt modelId="{0FC58D07-2C4F-CA41-B83E-858F061A343D}" type="parTrans" cxnId="{78E69C76-992F-9241-A5CD-82EE73B8CDF4}">
      <dgm:prSet/>
      <dgm:spPr/>
      <dgm:t>
        <a:bodyPr/>
        <a:lstStyle/>
        <a:p>
          <a:endParaRPr lang="en-US"/>
        </a:p>
      </dgm:t>
    </dgm:pt>
    <dgm:pt modelId="{2B6B188B-B613-E54B-B417-2BF674FCA64D}" type="sibTrans" cxnId="{78E69C76-992F-9241-A5CD-82EE73B8CDF4}">
      <dgm:prSet/>
      <dgm:spPr/>
      <dgm:t>
        <a:bodyPr/>
        <a:lstStyle/>
        <a:p>
          <a:endParaRPr lang="en-US"/>
        </a:p>
      </dgm:t>
    </dgm:pt>
    <dgm:pt modelId="{6DC8237B-979A-A040-825C-599F133B7AE5}">
      <dgm:prSet phldrT="[Text]" custT="1"/>
      <dgm:spPr/>
      <dgm:t>
        <a:bodyPr/>
        <a:lstStyle/>
        <a:p>
          <a:r>
            <a:rPr lang="en-US" sz="1400" b="1" dirty="0" smtClean="0"/>
            <a:t>Web Presence Connectivity</a:t>
          </a:r>
          <a:endParaRPr lang="en-US" sz="1400" b="1" dirty="0"/>
        </a:p>
      </dgm:t>
    </dgm:pt>
    <dgm:pt modelId="{945E7111-2787-9349-8B42-F05E9CD9E52E}" type="parTrans" cxnId="{B95D9FC2-6384-B94E-B733-07E2A5F72EAF}">
      <dgm:prSet/>
      <dgm:spPr/>
      <dgm:t>
        <a:bodyPr/>
        <a:lstStyle/>
        <a:p>
          <a:endParaRPr lang="en-US"/>
        </a:p>
      </dgm:t>
    </dgm:pt>
    <dgm:pt modelId="{8CFCF394-137E-4745-A04C-074808BBA5BA}" type="sibTrans" cxnId="{B95D9FC2-6384-B94E-B733-07E2A5F72EAF}">
      <dgm:prSet/>
      <dgm:spPr/>
      <dgm:t>
        <a:bodyPr/>
        <a:lstStyle/>
        <a:p>
          <a:endParaRPr lang="en-US"/>
        </a:p>
      </dgm:t>
    </dgm:pt>
    <dgm:pt modelId="{6E4FDD7E-C350-4F21-9E29-529FFE1DD14E}" type="pres">
      <dgm:prSet presAssocID="{00C27539-D875-41A6-9F4C-30DFFEC8A524}" presName="Name0" presStyleCnt="0">
        <dgm:presLayoutVars>
          <dgm:dir/>
          <dgm:animLvl val="lvl"/>
          <dgm:resizeHandles val="exact"/>
        </dgm:presLayoutVars>
      </dgm:prSet>
      <dgm:spPr/>
      <dgm:t>
        <a:bodyPr/>
        <a:lstStyle/>
        <a:p>
          <a:endParaRPr lang="en-US"/>
        </a:p>
      </dgm:t>
    </dgm:pt>
    <dgm:pt modelId="{798327A2-B902-4E0E-BB88-E33ABE00EFBF}" type="pres">
      <dgm:prSet presAssocID="{1B015092-3831-4D6D-AD8F-258D77FBAEE5}" presName="boxAndChildren" presStyleCnt="0"/>
      <dgm:spPr/>
      <dgm:t>
        <a:bodyPr/>
        <a:lstStyle/>
        <a:p>
          <a:endParaRPr lang="en-US"/>
        </a:p>
      </dgm:t>
    </dgm:pt>
    <dgm:pt modelId="{31B60F6C-DDAF-464C-A77B-84D38BC6E121}" type="pres">
      <dgm:prSet presAssocID="{1B015092-3831-4D6D-AD8F-258D77FBAEE5}" presName="parentTextBox" presStyleLbl="node1" presStyleIdx="0" presStyleCnt="4"/>
      <dgm:spPr/>
      <dgm:t>
        <a:bodyPr/>
        <a:lstStyle/>
        <a:p>
          <a:endParaRPr lang="en-US"/>
        </a:p>
      </dgm:t>
    </dgm:pt>
    <dgm:pt modelId="{5C4A43C5-2226-4756-B753-7D56996B5CE0}" type="pres">
      <dgm:prSet presAssocID="{1B015092-3831-4D6D-AD8F-258D77FBAEE5}" presName="entireBox" presStyleLbl="node1" presStyleIdx="0" presStyleCnt="4"/>
      <dgm:spPr/>
      <dgm:t>
        <a:bodyPr/>
        <a:lstStyle/>
        <a:p>
          <a:endParaRPr lang="en-US"/>
        </a:p>
      </dgm:t>
    </dgm:pt>
    <dgm:pt modelId="{67C9EE66-9504-4FDF-8C34-AB4D22B5EC06}" type="pres">
      <dgm:prSet presAssocID="{1B015092-3831-4D6D-AD8F-258D77FBAEE5}" presName="descendantBox" presStyleCnt="0"/>
      <dgm:spPr/>
      <dgm:t>
        <a:bodyPr/>
        <a:lstStyle/>
        <a:p>
          <a:endParaRPr lang="en-US"/>
        </a:p>
      </dgm:t>
    </dgm:pt>
    <dgm:pt modelId="{554C1DC1-2087-4E89-A060-4102FC7DB61A}" type="pres">
      <dgm:prSet presAssocID="{86D0746A-E326-4E74-A1DF-AC12857E4F73}" presName="childTextBox" presStyleLbl="fgAccFollowNode1" presStyleIdx="0" presStyleCnt="25">
        <dgm:presLayoutVars>
          <dgm:bulletEnabled val="1"/>
        </dgm:presLayoutVars>
      </dgm:prSet>
      <dgm:spPr/>
      <dgm:t>
        <a:bodyPr/>
        <a:lstStyle/>
        <a:p>
          <a:endParaRPr lang="en-US"/>
        </a:p>
      </dgm:t>
    </dgm:pt>
    <dgm:pt modelId="{AE6A8090-433E-324E-BA19-60CB50791766}" type="pres">
      <dgm:prSet presAssocID="{6DC8237B-979A-A040-825C-599F133B7AE5}" presName="childTextBox" presStyleLbl="fgAccFollowNode1" presStyleIdx="1" presStyleCnt="25">
        <dgm:presLayoutVars>
          <dgm:bulletEnabled val="1"/>
        </dgm:presLayoutVars>
      </dgm:prSet>
      <dgm:spPr/>
      <dgm:t>
        <a:bodyPr/>
        <a:lstStyle/>
        <a:p>
          <a:endParaRPr lang="en-US"/>
        </a:p>
      </dgm:t>
    </dgm:pt>
    <dgm:pt modelId="{00AC83CE-4626-4CBB-A403-1B512E0393A7}" type="pres">
      <dgm:prSet presAssocID="{8B90C15E-62BB-4088-A7BD-1E8B3F14F6CF}" presName="childTextBox" presStyleLbl="fgAccFollowNode1" presStyleIdx="2" presStyleCnt="25">
        <dgm:presLayoutVars>
          <dgm:bulletEnabled val="1"/>
        </dgm:presLayoutVars>
      </dgm:prSet>
      <dgm:spPr/>
      <dgm:t>
        <a:bodyPr/>
        <a:lstStyle/>
        <a:p>
          <a:endParaRPr lang="en-US"/>
        </a:p>
      </dgm:t>
    </dgm:pt>
    <dgm:pt modelId="{BF748C98-C446-4F5C-B629-1950F80E2DD5}" type="pres">
      <dgm:prSet presAssocID="{223EEA99-37DC-41F1-9464-F61E8CFBAC5B}" presName="childTextBox" presStyleLbl="fgAccFollowNode1" presStyleIdx="3" presStyleCnt="25">
        <dgm:presLayoutVars>
          <dgm:bulletEnabled val="1"/>
        </dgm:presLayoutVars>
      </dgm:prSet>
      <dgm:spPr/>
      <dgm:t>
        <a:bodyPr/>
        <a:lstStyle/>
        <a:p>
          <a:endParaRPr lang="en-US"/>
        </a:p>
      </dgm:t>
    </dgm:pt>
    <dgm:pt modelId="{5DC1A33C-030B-47CB-BA6D-BF8F0CDE4D1A}" type="pres">
      <dgm:prSet presAssocID="{82363824-56C8-4F6A-8BD6-2F7AC9B6021C}" presName="childTextBox" presStyleLbl="fgAccFollowNode1" presStyleIdx="4" presStyleCnt="25">
        <dgm:presLayoutVars>
          <dgm:bulletEnabled val="1"/>
        </dgm:presLayoutVars>
      </dgm:prSet>
      <dgm:spPr/>
      <dgm:t>
        <a:bodyPr/>
        <a:lstStyle/>
        <a:p>
          <a:endParaRPr lang="en-US"/>
        </a:p>
      </dgm:t>
    </dgm:pt>
    <dgm:pt modelId="{A520358E-0BD5-44B3-8DBE-9854FFA815A5}" type="pres">
      <dgm:prSet presAssocID="{13AF4D25-DBAC-4D1A-BE50-45151C03A4BC}" presName="childTextBox" presStyleLbl="fgAccFollowNode1" presStyleIdx="5" presStyleCnt="25">
        <dgm:presLayoutVars>
          <dgm:bulletEnabled val="1"/>
        </dgm:presLayoutVars>
      </dgm:prSet>
      <dgm:spPr/>
      <dgm:t>
        <a:bodyPr/>
        <a:lstStyle/>
        <a:p>
          <a:endParaRPr lang="en-US"/>
        </a:p>
      </dgm:t>
    </dgm:pt>
    <dgm:pt modelId="{94F01B1A-3B72-487D-B944-72A0D505160A}" type="pres">
      <dgm:prSet presAssocID="{ABDFC627-7729-4E8B-A948-41010B399A85}" presName="sp" presStyleCnt="0"/>
      <dgm:spPr/>
      <dgm:t>
        <a:bodyPr/>
        <a:lstStyle/>
        <a:p>
          <a:endParaRPr lang="en-US"/>
        </a:p>
      </dgm:t>
    </dgm:pt>
    <dgm:pt modelId="{55E9EABA-EBD0-4BF1-99FA-172875F64064}" type="pres">
      <dgm:prSet presAssocID="{3F544C78-937D-400E-9936-93E923F25674}" presName="arrowAndChildren" presStyleCnt="0"/>
      <dgm:spPr/>
      <dgm:t>
        <a:bodyPr/>
        <a:lstStyle/>
        <a:p>
          <a:endParaRPr lang="en-US"/>
        </a:p>
      </dgm:t>
    </dgm:pt>
    <dgm:pt modelId="{AA4B24DB-A693-4EC7-820A-5AEF60F3D8CD}" type="pres">
      <dgm:prSet presAssocID="{3F544C78-937D-400E-9936-93E923F25674}" presName="parentTextArrow" presStyleLbl="node1" presStyleIdx="0" presStyleCnt="4"/>
      <dgm:spPr/>
      <dgm:t>
        <a:bodyPr/>
        <a:lstStyle/>
        <a:p>
          <a:endParaRPr lang="en-US"/>
        </a:p>
      </dgm:t>
    </dgm:pt>
    <dgm:pt modelId="{92A5458E-2155-49FF-84DD-3CBE70CF2B17}" type="pres">
      <dgm:prSet presAssocID="{3F544C78-937D-400E-9936-93E923F25674}" presName="arrow" presStyleLbl="node1" presStyleIdx="1" presStyleCnt="4"/>
      <dgm:spPr/>
      <dgm:t>
        <a:bodyPr/>
        <a:lstStyle/>
        <a:p>
          <a:endParaRPr lang="en-US"/>
        </a:p>
      </dgm:t>
    </dgm:pt>
    <dgm:pt modelId="{20358D11-0036-4365-BC07-159CDF54C451}" type="pres">
      <dgm:prSet presAssocID="{3F544C78-937D-400E-9936-93E923F25674}" presName="descendantArrow" presStyleCnt="0"/>
      <dgm:spPr/>
      <dgm:t>
        <a:bodyPr/>
        <a:lstStyle/>
        <a:p>
          <a:endParaRPr lang="en-US"/>
        </a:p>
      </dgm:t>
    </dgm:pt>
    <dgm:pt modelId="{6B63F1F6-48FE-4397-BCF0-CF69D4D71EC7}" type="pres">
      <dgm:prSet presAssocID="{DBDE9EEE-3B60-4061-81DA-AE3BD52BD3DC}" presName="childTextArrow" presStyleLbl="fgAccFollowNode1" presStyleIdx="6" presStyleCnt="25">
        <dgm:presLayoutVars>
          <dgm:bulletEnabled val="1"/>
        </dgm:presLayoutVars>
      </dgm:prSet>
      <dgm:spPr/>
      <dgm:t>
        <a:bodyPr/>
        <a:lstStyle/>
        <a:p>
          <a:endParaRPr lang="en-US"/>
        </a:p>
      </dgm:t>
    </dgm:pt>
    <dgm:pt modelId="{2131F0B2-E753-674E-A750-4D6ECD4C014E}" type="pres">
      <dgm:prSet presAssocID="{DC363FA7-C7C1-8346-975F-C0EB260DA624}" presName="childTextArrow" presStyleLbl="fgAccFollowNode1" presStyleIdx="7" presStyleCnt="25">
        <dgm:presLayoutVars>
          <dgm:bulletEnabled val="1"/>
        </dgm:presLayoutVars>
      </dgm:prSet>
      <dgm:spPr/>
      <dgm:t>
        <a:bodyPr/>
        <a:lstStyle/>
        <a:p>
          <a:endParaRPr lang="en-US"/>
        </a:p>
      </dgm:t>
    </dgm:pt>
    <dgm:pt modelId="{67B5A724-33DA-684A-89F0-6D94D012F39B}" type="pres">
      <dgm:prSet presAssocID="{6B7C2989-CC28-8147-9B4C-D825FDF95F11}" presName="childTextArrow" presStyleLbl="fgAccFollowNode1" presStyleIdx="8" presStyleCnt="25">
        <dgm:presLayoutVars>
          <dgm:bulletEnabled val="1"/>
        </dgm:presLayoutVars>
      </dgm:prSet>
      <dgm:spPr/>
      <dgm:t>
        <a:bodyPr/>
        <a:lstStyle/>
        <a:p>
          <a:endParaRPr lang="en-US"/>
        </a:p>
      </dgm:t>
    </dgm:pt>
    <dgm:pt modelId="{AC9CB93F-9E5D-42FA-A646-D596CB584185}" type="pres">
      <dgm:prSet presAssocID="{7EFCF32D-F235-45CA-A1BD-0B9CE9EEDA57}" presName="childTextArrow" presStyleLbl="fgAccFollowNode1" presStyleIdx="9" presStyleCnt="25">
        <dgm:presLayoutVars>
          <dgm:bulletEnabled val="1"/>
        </dgm:presLayoutVars>
      </dgm:prSet>
      <dgm:spPr/>
      <dgm:t>
        <a:bodyPr/>
        <a:lstStyle/>
        <a:p>
          <a:endParaRPr lang="en-US"/>
        </a:p>
      </dgm:t>
    </dgm:pt>
    <dgm:pt modelId="{30DFA5CD-DC41-4D37-B750-A1261F987E7C}" type="pres">
      <dgm:prSet presAssocID="{37F5773B-6100-4DB8-87B5-990F35C4B684}" presName="childTextArrow" presStyleLbl="fgAccFollowNode1" presStyleIdx="10" presStyleCnt="25">
        <dgm:presLayoutVars>
          <dgm:bulletEnabled val="1"/>
        </dgm:presLayoutVars>
      </dgm:prSet>
      <dgm:spPr/>
      <dgm:t>
        <a:bodyPr/>
        <a:lstStyle/>
        <a:p>
          <a:endParaRPr lang="en-US"/>
        </a:p>
      </dgm:t>
    </dgm:pt>
    <dgm:pt modelId="{9E283087-7043-4FE7-B26A-74B93EBC2D6C}" type="pres">
      <dgm:prSet presAssocID="{C3E4A0BF-0193-41A5-822F-0722E322E69A}" presName="sp" presStyleCnt="0"/>
      <dgm:spPr/>
      <dgm:t>
        <a:bodyPr/>
        <a:lstStyle/>
        <a:p>
          <a:endParaRPr lang="en-US"/>
        </a:p>
      </dgm:t>
    </dgm:pt>
    <dgm:pt modelId="{E8ACF59F-981D-4B45-8D6E-DA4EB3FA20AB}" type="pres">
      <dgm:prSet presAssocID="{DAD4CB01-558E-4DDD-B4A9-2716D7B83F81}" presName="arrowAndChildren" presStyleCnt="0"/>
      <dgm:spPr/>
      <dgm:t>
        <a:bodyPr/>
        <a:lstStyle/>
        <a:p>
          <a:endParaRPr lang="en-US"/>
        </a:p>
      </dgm:t>
    </dgm:pt>
    <dgm:pt modelId="{3E878467-A489-4733-9361-A4F58DFBB186}" type="pres">
      <dgm:prSet presAssocID="{DAD4CB01-558E-4DDD-B4A9-2716D7B83F81}" presName="parentTextArrow" presStyleLbl="node1" presStyleIdx="1" presStyleCnt="4"/>
      <dgm:spPr/>
      <dgm:t>
        <a:bodyPr/>
        <a:lstStyle/>
        <a:p>
          <a:endParaRPr lang="en-US"/>
        </a:p>
      </dgm:t>
    </dgm:pt>
    <dgm:pt modelId="{312DF6A5-7340-48AE-85D9-22D14135FE52}" type="pres">
      <dgm:prSet presAssocID="{DAD4CB01-558E-4DDD-B4A9-2716D7B83F81}" presName="arrow" presStyleLbl="node1" presStyleIdx="2" presStyleCnt="4"/>
      <dgm:spPr/>
      <dgm:t>
        <a:bodyPr/>
        <a:lstStyle/>
        <a:p>
          <a:endParaRPr lang="en-US"/>
        </a:p>
      </dgm:t>
    </dgm:pt>
    <dgm:pt modelId="{88E6377E-AC5A-403B-9D62-B36C067158AD}" type="pres">
      <dgm:prSet presAssocID="{DAD4CB01-558E-4DDD-B4A9-2716D7B83F81}" presName="descendantArrow" presStyleCnt="0"/>
      <dgm:spPr/>
      <dgm:t>
        <a:bodyPr/>
        <a:lstStyle/>
        <a:p>
          <a:endParaRPr lang="en-US"/>
        </a:p>
      </dgm:t>
    </dgm:pt>
    <dgm:pt modelId="{9167029D-3591-458E-ABBB-00772AA7361D}" type="pres">
      <dgm:prSet presAssocID="{D6D7090C-40A9-4160-91F4-EA407FF0F930}" presName="childTextArrow" presStyleLbl="fgAccFollowNode1" presStyleIdx="11" presStyleCnt="25">
        <dgm:presLayoutVars>
          <dgm:bulletEnabled val="1"/>
        </dgm:presLayoutVars>
      </dgm:prSet>
      <dgm:spPr/>
      <dgm:t>
        <a:bodyPr/>
        <a:lstStyle/>
        <a:p>
          <a:endParaRPr lang="en-US"/>
        </a:p>
      </dgm:t>
    </dgm:pt>
    <dgm:pt modelId="{3DB218C3-3315-44BA-AA86-52BE4795E945}" type="pres">
      <dgm:prSet presAssocID="{3C492F7A-64C1-4009-9A35-A9AFE7DF53BF}" presName="childTextArrow" presStyleLbl="fgAccFollowNode1" presStyleIdx="12" presStyleCnt="25">
        <dgm:presLayoutVars>
          <dgm:bulletEnabled val="1"/>
        </dgm:presLayoutVars>
      </dgm:prSet>
      <dgm:spPr/>
      <dgm:t>
        <a:bodyPr/>
        <a:lstStyle/>
        <a:p>
          <a:endParaRPr lang="en-US"/>
        </a:p>
      </dgm:t>
    </dgm:pt>
    <dgm:pt modelId="{827E91D5-9679-4087-B577-FA95E6EAE72B}" type="pres">
      <dgm:prSet presAssocID="{2305FB6A-250C-41FA-BDFB-8BAE285DE274}" presName="childTextArrow" presStyleLbl="fgAccFollowNode1" presStyleIdx="13" presStyleCnt="25">
        <dgm:presLayoutVars>
          <dgm:bulletEnabled val="1"/>
        </dgm:presLayoutVars>
      </dgm:prSet>
      <dgm:spPr/>
      <dgm:t>
        <a:bodyPr/>
        <a:lstStyle/>
        <a:p>
          <a:endParaRPr lang="en-US"/>
        </a:p>
      </dgm:t>
    </dgm:pt>
    <dgm:pt modelId="{A6AF06FA-71A4-4230-9E5F-C75A621A1255}" type="pres">
      <dgm:prSet presAssocID="{CA4DB7B3-23DF-470F-ADFD-3C6C69D505F2}" presName="childTextArrow" presStyleLbl="fgAccFollowNode1" presStyleIdx="14" presStyleCnt="25">
        <dgm:presLayoutVars>
          <dgm:bulletEnabled val="1"/>
        </dgm:presLayoutVars>
      </dgm:prSet>
      <dgm:spPr/>
      <dgm:t>
        <a:bodyPr/>
        <a:lstStyle/>
        <a:p>
          <a:endParaRPr lang="en-US"/>
        </a:p>
      </dgm:t>
    </dgm:pt>
    <dgm:pt modelId="{68D686ED-B5E6-4412-942F-9C657DEFB9C9}" type="pres">
      <dgm:prSet presAssocID="{DC5B1E3F-D4E1-4140-B008-30585B33353E}" presName="childTextArrow" presStyleLbl="fgAccFollowNode1" presStyleIdx="15" presStyleCnt="25">
        <dgm:presLayoutVars>
          <dgm:bulletEnabled val="1"/>
        </dgm:presLayoutVars>
      </dgm:prSet>
      <dgm:spPr/>
      <dgm:t>
        <a:bodyPr/>
        <a:lstStyle/>
        <a:p>
          <a:endParaRPr lang="en-US"/>
        </a:p>
      </dgm:t>
    </dgm:pt>
    <dgm:pt modelId="{81A99BFA-621C-4AF8-8CC2-0AD0BE165392}" type="pres">
      <dgm:prSet presAssocID="{856FEC41-B7E2-460C-9988-2B87BB902228}" presName="childTextArrow" presStyleLbl="fgAccFollowNode1" presStyleIdx="16" presStyleCnt="25">
        <dgm:presLayoutVars>
          <dgm:bulletEnabled val="1"/>
        </dgm:presLayoutVars>
      </dgm:prSet>
      <dgm:spPr/>
      <dgm:t>
        <a:bodyPr/>
        <a:lstStyle/>
        <a:p>
          <a:endParaRPr lang="en-US"/>
        </a:p>
      </dgm:t>
    </dgm:pt>
    <dgm:pt modelId="{97E4147B-3BFF-49A1-86BD-B68F2D57250D}" type="pres">
      <dgm:prSet presAssocID="{A4563A8A-443B-456D-89BC-EFB8A0F980C8}" presName="sp" presStyleCnt="0"/>
      <dgm:spPr/>
      <dgm:t>
        <a:bodyPr/>
        <a:lstStyle/>
        <a:p>
          <a:endParaRPr lang="en-US"/>
        </a:p>
      </dgm:t>
    </dgm:pt>
    <dgm:pt modelId="{C55223F4-26B8-4814-87BA-D1BE97F4DE15}" type="pres">
      <dgm:prSet presAssocID="{1BDEBDE1-ABD7-4472-8EC9-6C5BB778AE12}" presName="arrowAndChildren" presStyleCnt="0"/>
      <dgm:spPr/>
      <dgm:t>
        <a:bodyPr/>
        <a:lstStyle/>
        <a:p>
          <a:endParaRPr lang="en-US"/>
        </a:p>
      </dgm:t>
    </dgm:pt>
    <dgm:pt modelId="{00ECA2AF-5E4E-4BE3-B37F-E92B270ED10F}" type="pres">
      <dgm:prSet presAssocID="{1BDEBDE1-ABD7-4472-8EC9-6C5BB778AE12}" presName="parentTextArrow" presStyleLbl="node1" presStyleIdx="2" presStyleCnt="4"/>
      <dgm:spPr/>
      <dgm:t>
        <a:bodyPr/>
        <a:lstStyle/>
        <a:p>
          <a:endParaRPr lang="en-US"/>
        </a:p>
      </dgm:t>
    </dgm:pt>
    <dgm:pt modelId="{D0DD2AEB-60F7-45F9-8EE8-EC279DEEC24F}" type="pres">
      <dgm:prSet presAssocID="{1BDEBDE1-ABD7-4472-8EC9-6C5BB778AE12}" presName="arrow" presStyleLbl="node1" presStyleIdx="3" presStyleCnt="4" custLinFactNeighborY="-42206"/>
      <dgm:spPr/>
      <dgm:t>
        <a:bodyPr/>
        <a:lstStyle/>
        <a:p>
          <a:endParaRPr lang="en-US"/>
        </a:p>
      </dgm:t>
    </dgm:pt>
    <dgm:pt modelId="{87BD1846-C1BA-49A3-A50F-4D75EDE670CA}" type="pres">
      <dgm:prSet presAssocID="{1BDEBDE1-ABD7-4472-8EC9-6C5BB778AE12}" presName="descendantArrow" presStyleCnt="0"/>
      <dgm:spPr/>
      <dgm:t>
        <a:bodyPr/>
        <a:lstStyle/>
        <a:p>
          <a:endParaRPr lang="en-US"/>
        </a:p>
      </dgm:t>
    </dgm:pt>
    <dgm:pt modelId="{5509F3E8-9304-4C80-B764-F3B31C93DC7E}" type="pres">
      <dgm:prSet presAssocID="{512B9474-976C-4949-9F3F-8C21527A916E}" presName="childTextArrow" presStyleLbl="fgAccFollowNode1" presStyleIdx="17" presStyleCnt="25">
        <dgm:presLayoutVars>
          <dgm:bulletEnabled val="1"/>
        </dgm:presLayoutVars>
      </dgm:prSet>
      <dgm:spPr/>
      <dgm:t>
        <a:bodyPr/>
        <a:lstStyle/>
        <a:p>
          <a:endParaRPr lang="en-US"/>
        </a:p>
      </dgm:t>
    </dgm:pt>
    <dgm:pt modelId="{CB85164F-A3DB-4A74-B94E-13478E4ACA83}" type="pres">
      <dgm:prSet presAssocID="{06A2A156-FC20-4218-BF4A-AD18880DC7D9}" presName="childTextArrow" presStyleLbl="fgAccFollowNode1" presStyleIdx="18" presStyleCnt="25">
        <dgm:presLayoutVars>
          <dgm:bulletEnabled val="1"/>
        </dgm:presLayoutVars>
      </dgm:prSet>
      <dgm:spPr/>
      <dgm:t>
        <a:bodyPr/>
        <a:lstStyle/>
        <a:p>
          <a:endParaRPr lang="en-US"/>
        </a:p>
      </dgm:t>
    </dgm:pt>
    <dgm:pt modelId="{04F65463-DD9A-4BD5-816F-AE8B1A61917F}" type="pres">
      <dgm:prSet presAssocID="{7150CE1F-5F6E-491A-8B49-E5B51494B2C6}" presName="childTextArrow" presStyleLbl="fgAccFollowNode1" presStyleIdx="19" presStyleCnt="25">
        <dgm:presLayoutVars>
          <dgm:bulletEnabled val="1"/>
        </dgm:presLayoutVars>
      </dgm:prSet>
      <dgm:spPr/>
      <dgm:t>
        <a:bodyPr/>
        <a:lstStyle/>
        <a:p>
          <a:endParaRPr lang="en-US"/>
        </a:p>
      </dgm:t>
    </dgm:pt>
    <dgm:pt modelId="{5FD6BCE2-436E-43DD-B93E-2F0C13A30D45}" type="pres">
      <dgm:prSet presAssocID="{456C7416-67D7-4EBC-B396-DA16C324808F}" presName="childTextArrow" presStyleLbl="fgAccFollowNode1" presStyleIdx="20" presStyleCnt="25">
        <dgm:presLayoutVars>
          <dgm:bulletEnabled val="1"/>
        </dgm:presLayoutVars>
      </dgm:prSet>
      <dgm:spPr/>
      <dgm:t>
        <a:bodyPr/>
        <a:lstStyle/>
        <a:p>
          <a:endParaRPr lang="en-US"/>
        </a:p>
      </dgm:t>
    </dgm:pt>
    <dgm:pt modelId="{7826B7A8-49CF-4DE9-9E73-A6865E6F64F2}" type="pres">
      <dgm:prSet presAssocID="{46EDDBC2-6EF8-4597-8BE8-C673DA826E89}" presName="childTextArrow" presStyleLbl="fgAccFollowNode1" presStyleIdx="21" presStyleCnt="25">
        <dgm:presLayoutVars>
          <dgm:bulletEnabled val="1"/>
        </dgm:presLayoutVars>
      </dgm:prSet>
      <dgm:spPr/>
      <dgm:t>
        <a:bodyPr/>
        <a:lstStyle/>
        <a:p>
          <a:endParaRPr lang="en-US"/>
        </a:p>
      </dgm:t>
    </dgm:pt>
    <dgm:pt modelId="{960FE4B8-7B44-41C0-ADDE-28B57EADBDD4}" type="pres">
      <dgm:prSet presAssocID="{9AFA63A3-A02C-4808-88EB-B0A8BFB36C9C}" presName="childTextArrow" presStyleLbl="fgAccFollowNode1" presStyleIdx="22" presStyleCnt="25">
        <dgm:presLayoutVars>
          <dgm:bulletEnabled val="1"/>
        </dgm:presLayoutVars>
      </dgm:prSet>
      <dgm:spPr/>
      <dgm:t>
        <a:bodyPr/>
        <a:lstStyle/>
        <a:p>
          <a:endParaRPr lang="en-US"/>
        </a:p>
      </dgm:t>
    </dgm:pt>
    <dgm:pt modelId="{6141D138-7D4F-4E55-AA1C-DD15E802CE48}" type="pres">
      <dgm:prSet presAssocID="{3F5BD4B0-2596-4C13-A1C3-9C91CCF0FF12}" presName="childTextArrow" presStyleLbl="fgAccFollowNode1" presStyleIdx="23" presStyleCnt="25">
        <dgm:presLayoutVars>
          <dgm:bulletEnabled val="1"/>
        </dgm:presLayoutVars>
      </dgm:prSet>
      <dgm:spPr/>
      <dgm:t>
        <a:bodyPr/>
        <a:lstStyle/>
        <a:p>
          <a:endParaRPr lang="en-US"/>
        </a:p>
      </dgm:t>
    </dgm:pt>
    <dgm:pt modelId="{EB3C511C-D226-42C1-96FE-DBFD0A4AF0B9}" type="pres">
      <dgm:prSet presAssocID="{571E2C93-7C4C-4450-92B5-97400EA3F64A}" presName="childTextArrow" presStyleLbl="fgAccFollowNode1" presStyleIdx="24" presStyleCnt="25">
        <dgm:presLayoutVars>
          <dgm:bulletEnabled val="1"/>
        </dgm:presLayoutVars>
      </dgm:prSet>
      <dgm:spPr/>
      <dgm:t>
        <a:bodyPr/>
        <a:lstStyle/>
        <a:p>
          <a:endParaRPr lang="en-US"/>
        </a:p>
      </dgm:t>
    </dgm:pt>
  </dgm:ptLst>
  <dgm:cxnLst>
    <dgm:cxn modelId="{F4CA392F-AE1F-455F-ACE2-D3892E4E37DC}" srcId="{DAD4CB01-558E-4DDD-B4A9-2716D7B83F81}" destId="{2305FB6A-250C-41FA-BDFB-8BAE285DE274}" srcOrd="2" destOrd="0" parTransId="{B097E1D7-144D-4F88-A283-2CA61556618E}" sibTransId="{66511338-B832-4BBF-A74F-B3FC7AC144A6}"/>
    <dgm:cxn modelId="{1521599F-8C75-41C6-BE8F-2EE4456433A9}" srcId="{00C27539-D875-41A6-9F4C-30DFFEC8A524}" destId="{3F544C78-937D-400E-9936-93E923F25674}" srcOrd="2" destOrd="0" parTransId="{4B0EBD63-FD6C-4E09-9368-8D0155A490C8}" sibTransId="{ABDFC627-7729-4E8B-A948-41010B399A85}"/>
    <dgm:cxn modelId="{099875E8-6664-F641-A349-1930D8AE2CE0}" type="presOf" srcId="{3C492F7A-64C1-4009-9A35-A9AFE7DF53BF}" destId="{3DB218C3-3315-44BA-AA86-52BE4795E945}" srcOrd="0" destOrd="0" presId="urn:microsoft.com/office/officeart/2005/8/layout/process4"/>
    <dgm:cxn modelId="{B9D01EAB-AF48-1C47-9656-02CB4FA4D239}" type="presOf" srcId="{37F5773B-6100-4DB8-87B5-990F35C4B684}" destId="{30DFA5CD-DC41-4D37-B750-A1261F987E7C}" srcOrd="0" destOrd="0" presId="urn:microsoft.com/office/officeart/2005/8/layout/process4"/>
    <dgm:cxn modelId="{FCDF9A5A-0CFD-C446-829F-252CE64653EC}" type="presOf" srcId="{8B90C15E-62BB-4088-A7BD-1E8B3F14F6CF}" destId="{00AC83CE-4626-4CBB-A403-1B512E0393A7}" srcOrd="0" destOrd="0" presId="urn:microsoft.com/office/officeart/2005/8/layout/process4"/>
    <dgm:cxn modelId="{222CEBE6-DA24-4D47-A3FF-69AC1622B6E0}" type="presOf" srcId="{7EFCF32D-F235-45CA-A1BD-0B9CE9EEDA57}" destId="{AC9CB93F-9E5D-42FA-A646-D596CB584185}" srcOrd="0" destOrd="0" presId="urn:microsoft.com/office/officeart/2005/8/layout/process4"/>
    <dgm:cxn modelId="{930D0D17-2863-4CDB-9929-A7CDC13EE9F9}" srcId="{1BDEBDE1-ABD7-4472-8EC9-6C5BB778AE12}" destId="{512B9474-976C-4949-9F3F-8C21527A916E}" srcOrd="0" destOrd="0" parTransId="{2CA7EC6C-723A-4365-A2B8-D055057476F5}" sibTransId="{7EE8213A-C4C8-4561-92AE-70D8AE4B39F5}"/>
    <dgm:cxn modelId="{AD06F019-10A4-4C2A-A178-74236BDC017D}" srcId="{DAD4CB01-558E-4DDD-B4A9-2716D7B83F81}" destId="{856FEC41-B7E2-460C-9988-2B87BB902228}" srcOrd="5" destOrd="0" parTransId="{8FFC03D5-4D30-462D-907F-919458030A99}" sibTransId="{B0B845D4-87E4-4942-9D0F-BE1FE2FDA6B2}"/>
    <dgm:cxn modelId="{74E57CCF-BFB3-4541-9432-A1BAD490C493}" srcId="{1B015092-3831-4D6D-AD8F-258D77FBAEE5}" destId="{82363824-56C8-4F6A-8BD6-2F7AC9B6021C}" srcOrd="4" destOrd="0" parTransId="{8EE1DFC2-9030-4796-8981-01732C5E16CF}" sibTransId="{52142EFD-1D02-441A-98CE-AF7D38BB48AB}"/>
    <dgm:cxn modelId="{38807F47-D6F8-3442-8693-F19061AC1907}" type="presOf" srcId="{1BDEBDE1-ABD7-4472-8EC9-6C5BB778AE12}" destId="{D0DD2AEB-60F7-45F9-8EE8-EC279DEEC24F}" srcOrd="1" destOrd="0" presId="urn:microsoft.com/office/officeart/2005/8/layout/process4"/>
    <dgm:cxn modelId="{5513058C-F93E-4548-90E8-AF65FA5BE1D5}" type="presOf" srcId="{DBDE9EEE-3B60-4061-81DA-AE3BD52BD3DC}" destId="{6B63F1F6-48FE-4397-BCF0-CF69D4D71EC7}" srcOrd="0" destOrd="0" presId="urn:microsoft.com/office/officeart/2005/8/layout/process4"/>
    <dgm:cxn modelId="{28CB1DE1-38F7-D945-8AF6-424ABE0DA897}" type="presOf" srcId="{223EEA99-37DC-41F1-9464-F61E8CFBAC5B}" destId="{BF748C98-C446-4F5C-B629-1950F80E2DD5}" srcOrd="0" destOrd="0" presId="urn:microsoft.com/office/officeart/2005/8/layout/process4"/>
    <dgm:cxn modelId="{1CBCF847-04AE-E64B-AD8E-E48667D38B08}" type="presOf" srcId="{3F544C78-937D-400E-9936-93E923F25674}" destId="{92A5458E-2155-49FF-84DD-3CBE70CF2B17}" srcOrd="1" destOrd="0" presId="urn:microsoft.com/office/officeart/2005/8/layout/process4"/>
    <dgm:cxn modelId="{0449BDCF-BF9C-4828-92FD-62B442FEBA94}" srcId="{1BDEBDE1-ABD7-4472-8EC9-6C5BB778AE12}" destId="{9AFA63A3-A02C-4808-88EB-B0A8BFB36C9C}" srcOrd="5" destOrd="0" parTransId="{4A02CD8D-7F29-473D-A964-97BDA0D7E298}" sibTransId="{2C6433BF-2146-4D2D-A040-14AE0F05ED2A}"/>
    <dgm:cxn modelId="{F0823B83-5FB6-4A45-9D1C-DD2E5DC6C04C}" type="presOf" srcId="{512B9474-976C-4949-9F3F-8C21527A916E}" destId="{5509F3E8-9304-4C80-B764-F3B31C93DC7E}" srcOrd="0" destOrd="0" presId="urn:microsoft.com/office/officeart/2005/8/layout/process4"/>
    <dgm:cxn modelId="{EF3078DA-D78A-43EA-B704-3D16F2982FB5}" srcId="{1BDEBDE1-ABD7-4472-8EC9-6C5BB778AE12}" destId="{06A2A156-FC20-4218-BF4A-AD18880DC7D9}" srcOrd="1" destOrd="0" parTransId="{CEB886CB-6A71-42B2-91C3-935038504D37}" sibTransId="{16214585-8DEC-4261-A5CD-6786D75E6963}"/>
    <dgm:cxn modelId="{867ECDC4-2CCD-9348-A0FB-A007A269BD4E}" type="presOf" srcId="{6DC8237B-979A-A040-825C-599F133B7AE5}" destId="{AE6A8090-433E-324E-BA19-60CB50791766}" srcOrd="0" destOrd="0" presId="urn:microsoft.com/office/officeart/2005/8/layout/process4"/>
    <dgm:cxn modelId="{78E69C76-992F-9241-A5CD-82EE73B8CDF4}" srcId="{3F544C78-937D-400E-9936-93E923F25674}" destId="{6B7C2989-CC28-8147-9B4C-D825FDF95F11}" srcOrd="2" destOrd="0" parTransId="{0FC58D07-2C4F-CA41-B83E-858F061A343D}" sibTransId="{2B6B188B-B613-E54B-B417-2BF674FCA64D}"/>
    <dgm:cxn modelId="{AA50F491-3679-C84D-95BE-B230FE19F717}" type="presOf" srcId="{9AFA63A3-A02C-4808-88EB-B0A8BFB36C9C}" destId="{960FE4B8-7B44-41C0-ADDE-28B57EADBDD4}" srcOrd="0" destOrd="0" presId="urn:microsoft.com/office/officeart/2005/8/layout/process4"/>
    <dgm:cxn modelId="{460284D4-7B45-A644-B641-46C23A21CC28}" type="presOf" srcId="{856FEC41-B7E2-460C-9988-2B87BB902228}" destId="{81A99BFA-621C-4AF8-8CC2-0AD0BE165392}" srcOrd="0" destOrd="0" presId="urn:microsoft.com/office/officeart/2005/8/layout/process4"/>
    <dgm:cxn modelId="{D36334FE-C8A1-459E-B050-C0C32C35DB65}" srcId="{3F544C78-937D-400E-9936-93E923F25674}" destId="{7EFCF32D-F235-45CA-A1BD-0B9CE9EEDA57}" srcOrd="3" destOrd="0" parTransId="{13D9526C-7C74-45FE-990A-4DDC3D21DCA5}" sibTransId="{04DBAE7E-9855-41BC-A600-BD1D7A886224}"/>
    <dgm:cxn modelId="{4AA2CA25-CC63-4441-BB5B-59088A9E60DC}" type="presOf" srcId="{1B015092-3831-4D6D-AD8F-258D77FBAEE5}" destId="{31B60F6C-DDAF-464C-A77B-84D38BC6E121}" srcOrd="0" destOrd="0" presId="urn:microsoft.com/office/officeart/2005/8/layout/process4"/>
    <dgm:cxn modelId="{C32188E4-C23E-C543-B973-42DDF062E841}" type="presOf" srcId="{DAD4CB01-558E-4DDD-B4A9-2716D7B83F81}" destId="{3E878467-A489-4733-9361-A4F58DFBB186}" srcOrd="0" destOrd="0" presId="urn:microsoft.com/office/officeart/2005/8/layout/process4"/>
    <dgm:cxn modelId="{A06AB402-4C8A-460B-A5CE-2489AA0A72C3}" srcId="{00C27539-D875-41A6-9F4C-30DFFEC8A524}" destId="{1B015092-3831-4D6D-AD8F-258D77FBAEE5}" srcOrd="3" destOrd="0" parTransId="{627E316D-DFAA-4341-B525-0CF8CDE0681E}" sibTransId="{41DB3605-E18B-45FF-A713-D808F070B1AD}"/>
    <dgm:cxn modelId="{96D9BA87-BAEC-5C49-9C79-7B1C25313462}" type="presOf" srcId="{82363824-56C8-4F6A-8BD6-2F7AC9B6021C}" destId="{5DC1A33C-030B-47CB-BA6D-BF8F0CDE4D1A}" srcOrd="0" destOrd="0" presId="urn:microsoft.com/office/officeart/2005/8/layout/process4"/>
    <dgm:cxn modelId="{3FED8E4D-E552-664A-A331-6AACCC05B713}" type="presOf" srcId="{571E2C93-7C4C-4450-92B5-97400EA3F64A}" destId="{EB3C511C-D226-42C1-96FE-DBFD0A4AF0B9}" srcOrd="0" destOrd="0" presId="urn:microsoft.com/office/officeart/2005/8/layout/process4"/>
    <dgm:cxn modelId="{6D53C854-CD9D-491A-94A5-12CBD55D25D6}" srcId="{1BDEBDE1-ABD7-4472-8EC9-6C5BB778AE12}" destId="{46EDDBC2-6EF8-4597-8BE8-C673DA826E89}" srcOrd="4" destOrd="0" parTransId="{0D694834-A00C-4F98-B7B9-4E974A458189}" sibTransId="{87F37DDD-E5B7-40C3-B816-2421E5637FBA}"/>
    <dgm:cxn modelId="{7433E4E9-5ED5-4E42-B8B3-E7BF6557F8A7}" type="presOf" srcId="{D6D7090C-40A9-4160-91F4-EA407FF0F930}" destId="{9167029D-3591-458E-ABBB-00772AA7361D}" srcOrd="0" destOrd="0" presId="urn:microsoft.com/office/officeart/2005/8/layout/process4"/>
    <dgm:cxn modelId="{FFBD4F0B-0179-2142-985A-07F9D17C4C82}" type="presOf" srcId="{46EDDBC2-6EF8-4597-8BE8-C673DA826E89}" destId="{7826B7A8-49CF-4DE9-9E73-A6865E6F64F2}" srcOrd="0" destOrd="0" presId="urn:microsoft.com/office/officeart/2005/8/layout/process4"/>
    <dgm:cxn modelId="{A93B1EAF-F870-A346-9DD3-EF36B76A4EEA}" type="presOf" srcId="{1BDEBDE1-ABD7-4472-8EC9-6C5BB778AE12}" destId="{00ECA2AF-5E4E-4BE3-B37F-E92B270ED10F}" srcOrd="0" destOrd="0" presId="urn:microsoft.com/office/officeart/2005/8/layout/process4"/>
    <dgm:cxn modelId="{A296AB61-32A1-DC46-B496-16187464C856}" type="presOf" srcId="{13AF4D25-DBAC-4D1A-BE50-45151C03A4BC}" destId="{A520358E-0BD5-44B3-8DBE-9854FFA815A5}" srcOrd="0" destOrd="0" presId="urn:microsoft.com/office/officeart/2005/8/layout/process4"/>
    <dgm:cxn modelId="{55678B4D-293F-4EDD-94EB-E88910C43345}" srcId="{00C27539-D875-41A6-9F4C-30DFFEC8A524}" destId="{1BDEBDE1-ABD7-4472-8EC9-6C5BB778AE12}" srcOrd="0" destOrd="0" parTransId="{CA1B3FF2-C52D-4B96-9F1C-B7D0C6B0B85C}" sibTransId="{A4563A8A-443B-456D-89BC-EFB8A0F980C8}"/>
    <dgm:cxn modelId="{1C4ED5E8-D60A-EE41-9BC1-905C1CA92849}" type="presOf" srcId="{DC5B1E3F-D4E1-4140-B008-30585B33353E}" destId="{68D686ED-B5E6-4412-942F-9C657DEFB9C9}" srcOrd="0" destOrd="0" presId="urn:microsoft.com/office/officeart/2005/8/layout/process4"/>
    <dgm:cxn modelId="{381F056A-59F0-4510-9FAD-79629BB22F4C}" srcId="{1BDEBDE1-ABD7-4472-8EC9-6C5BB778AE12}" destId="{7150CE1F-5F6E-491A-8B49-E5B51494B2C6}" srcOrd="2" destOrd="0" parTransId="{C4A40E13-5359-4CBF-AB8C-C0AF99D7054C}" sibTransId="{3124E45B-5B72-471F-B5CC-76FD94436279}"/>
    <dgm:cxn modelId="{7B867A48-741A-45FA-A3EC-08963EA92226}" srcId="{1B015092-3831-4D6D-AD8F-258D77FBAEE5}" destId="{223EEA99-37DC-41F1-9464-F61E8CFBAC5B}" srcOrd="3" destOrd="0" parTransId="{E55DADC4-3334-4F6D-A100-3533DE5DB30D}" sibTransId="{5C3B7B04-0E28-4CFA-8552-C8A46171BE1E}"/>
    <dgm:cxn modelId="{8C40B95A-9681-7043-B6EA-5B2ACBB9AAC4}" srcId="{3F544C78-937D-400E-9936-93E923F25674}" destId="{DC363FA7-C7C1-8346-975F-C0EB260DA624}" srcOrd="1" destOrd="0" parTransId="{6183D05C-699F-BD44-B6FF-41069C441226}" sibTransId="{34911443-7E58-5845-9901-27154AE832C7}"/>
    <dgm:cxn modelId="{23239A5D-1057-9F4D-99B1-0A1C6323BC3B}" type="presOf" srcId="{1B015092-3831-4D6D-AD8F-258D77FBAEE5}" destId="{5C4A43C5-2226-4756-B753-7D56996B5CE0}" srcOrd="1" destOrd="0" presId="urn:microsoft.com/office/officeart/2005/8/layout/process4"/>
    <dgm:cxn modelId="{9359F7C0-8645-4672-B87E-A61AE44D6D78}" srcId="{3F544C78-937D-400E-9936-93E923F25674}" destId="{DBDE9EEE-3B60-4061-81DA-AE3BD52BD3DC}" srcOrd="0" destOrd="0" parTransId="{EC1162B7-080F-44AD-A009-F47F8BECBDEB}" sibTransId="{3AD5E8B8-E026-46F5-A59C-984F75357C92}"/>
    <dgm:cxn modelId="{1CD58573-63B9-4693-8C0F-51EC6FF043CD}" srcId="{DAD4CB01-558E-4DDD-B4A9-2716D7B83F81}" destId="{3C492F7A-64C1-4009-9A35-A9AFE7DF53BF}" srcOrd="1" destOrd="0" parTransId="{099419BA-FE00-4614-A4E8-D3E9EC0A7C46}" sibTransId="{45FB470E-7A05-4F7A-AAF0-F28A54710DAE}"/>
    <dgm:cxn modelId="{F2DFD969-DD5A-4084-8F98-8C08771A6E76}" srcId="{1BDEBDE1-ABD7-4472-8EC9-6C5BB778AE12}" destId="{3F5BD4B0-2596-4C13-A1C3-9C91CCF0FF12}" srcOrd="6" destOrd="0" parTransId="{5E4130D3-135B-4E29-863A-D42247B1E04E}" sibTransId="{7960D95A-D547-461E-88EF-80D4C89273AC}"/>
    <dgm:cxn modelId="{CF3952B3-1AF1-4C14-8E81-5E336CD8D867}" srcId="{DAD4CB01-558E-4DDD-B4A9-2716D7B83F81}" destId="{D6D7090C-40A9-4160-91F4-EA407FF0F930}" srcOrd="0" destOrd="0" parTransId="{768FABAE-34F9-46CF-98B5-935A5DFE87D8}" sibTransId="{C5455F17-F1BF-4F6D-A955-8B06595828CC}"/>
    <dgm:cxn modelId="{C8FFDDBA-9CBD-6140-9116-85F7EFA5486A}" type="presOf" srcId="{6B7C2989-CC28-8147-9B4C-D825FDF95F11}" destId="{67B5A724-33DA-684A-89F0-6D94D012F39B}" srcOrd="0" destOrd="0" presId="urn:microsoft.com/office/officeart/2005/8/layout/process4"/>
    <dgm:cxn modelId="{453A0C1D-D152-6548-8C3A-DD5A880F93BF}" type="presOf" srcId="{DC363FA7-C7C1-8346-975F-C0EB260DA624}" destId="{2131F0B2-E753-674E-A750-4D6ECD4C014E}" srcOrd="0" destOrd="0" presId="urn:microsoft.com/office/officeart/2005/8/layout/process4"/>
    <dgm:cxn modelId="{B95D9FC2-6384-B94E-B733-07E2A5F72EAF}" srcId="{1B015092-3831-4D6D-AD8F-258D77FBAEE5}" destId="{6DC8237B-979A-A040-825C-599F133B7AE5}" srcOrd="1" destOrd="0" parTransId="{945E7111-2787-9349-8B42-F05E9CD9E52E}" sibTransId="{8CFCF394-137E-4745-A04C-074808BBA5BA}"/>
    <dgm:cxn modelId="{C91F24B3-82B8-409A-942E-E5501C74800C}" srcId="{1BDEBDE1-ABD7-4472-8EC9-6C5BB778AE12}" destId="{456C7416-67D7-4EBC-B396-DA16C324808F}" srcOrd="3" destOrd="0" parTransId="{65C69B15-E797-41EB-B7A1-B327885C956D}" sibTransId="{0A07E878-C387-48C6-9986-E7D99FB318A4}"/>
    <dgm:cxn modelId="{19BE1857-DEEE-0544-8998-7455F41A8D9B}" type="presOf" srcId="{2305FB6A-250C-41FA-BDFB-8BAE285DE274}" destId="{827E91D5-9679-4087-B577-FA95E6EAE72B}" srcOrd="0" destOrd="0" presId="urn:microsoft.com/office/officeart/2005/8/layout/process4"/>
    <dgm:cxn modelId="{894C1426-6201-4E5B-9A0C-E98FC457F2F6}" srcId="{1BDEBDE1-ABD7-4472-8EC9-6C5BB778AE12}" destId="{571E2C93-7C4C-4450-92B5-97400EA3F64A}" srcOrd="7" destOrd="0" parTransId="{0DFEFE56-4F21-410E-9AEA-ADF5DEDFBC3B}" sibTransId="{D1307538-FFE4-4068-9A1B-E6ADBADB8E6F}"/>
    <dgm:cxn modelId="{31928EDD-A09A-084D-98B8-FEB34E5622BF}" type="presOf" srcId="{456C7416-67D7-4EBC-B396-DA16C324808F}" destId="{5FD6BCE2-436E-43DD-B93E-2F0C13A30D45}" srcOrd="0" destOrd="0" presId="urn:microsoft.com/office/officeart/2005/8/layout/process4"/>
    <dgm:cxn modelId="{262A82F4-07E1-4891-ADF5-BFC4FC3491C9}" srcId="{1B015092-3831-4D6D-AD8F-258D77FBAEE5}" destId="{8B90C15E-62BB-4088-A7BD-1E8B3F14F6CF}" srcOrd="2" destOrd="0" parTransId="{8C1735E7-29A6-4DE4-9D3C-AEE52CA9778B}" sibTransId="{7A03DEAA-AF39-4FC5-AF94-A26294797863}"/>
    <dgm:cxn modelId="{1935CB21-0CD1-421A-88E2-70B86DA8B5E1}" srcId="{1B015092-3831-4D6D-AD8F-258D77FBAEE5}" destId="{86D0746A-E326-4E74-A1DF-AC12857E4F73}" srcOrd="0" destOrd="0" parTransId="{F1ADE789-9B53-43E8-A701-8B34A2E4BD3E}" sibTransId="{12CF6E7B-BB4C-4DD4-A505-A66B29FE7EA2}"/>
    <dgm:cxn modelId="{69F23FBC-A5A1-3C4C-9A85-AB2DE8E4F6FD}" type="presOf" srcId="{CA4DB7B3-23DF-470F-ADFD-3C6C69D505F2}" destId="{A6AF06FA-71A4-4230-9E5F-C75A621A1255}" srcOrd="0" destOrd="0" presId="urn:microsoft.com/office/officeart/2005/8/layout/process4"/>
    <dgm:cxn modelId="{3A400F67-B013-D24F-914F-FC45429D20F2}" type="presOf" srcId="{86D0746A-E326-4E74-A1DF-AC12857E4F73}" destId="{554C1DC1-2087-4E89-A060-4102FC7DB61A}" srcOrd="0" destOrd="0" presId="urn:microsoft.com/office/officeart/2005/8/layout/process4"/>
    <dgm:cxn modelId="{C9DF5856-003C-7F46-80F6-F9CD7BBBD39D}" type="presOf" srcId="{3F5BD4B0-2596-4C13-A1C3-9C91CCF0FF12}" destId="{6141D138-7D4F-4E55-AA1C-DD15E802CE48}" srcOrd="0" destOrd="0" presId="urn:microsoft.com/office/officeart/2005/8/layout/process4"/>
    <dgm:cxn modelId="{7EEA296C-B411-4D09-9D86-C406B2FA5BFD}" srcId="{DAD4CB01-558E-4DDD-B4A9-2716D7B83F81}" destId="{DC5B1E3F-D4E1-4140-B008-30585B33353E}" srcOrd="4" destOrd="0" parTransId="{F5069AC0-6AEF-4139-BCC1-4EDB4DCEB8A1}" sibTransId="{ECB59215-E9A3-4778-A85B-C12B505A068E}"/>
    <dgm:cxn modelId="{51299BFA-ABDA-074A-8BC4-4BC4687C7214}" type="presOf" srcId="{DAD4CB01-558E-4DDD-B4A9-2716D7B83F81}" destId="{312DF6A5-7340-48AE-85D9-22D14135FE52}" srcOrd="1" destOrd="0" presId="urn:microsoft.com/office/officeart/2005/8/layout/process4"/>
    <dgm:cxn modelId="{5EA68548-E682-6C4A-A859-FC0D446130E9}" type="presOf" srcId="{00C27539-D875-41A6-9F4C-30DFFEC8A524}" destId="{6E4FDD7E-C350-4F21-9E29-529FFE1DD14E}" srcOrd="0" destOrd="0" presId="urn:microsoft.com/office/officeart/2005/8/layout/process4"/>
    <dgm:cxn modelId="{25C919E6-3DA8-4020-982A-A356AE8DC427}" srcId="{00C27539-D875-41A6-9F4C-30DFFEC8A524}" destId="{DAD4CB01-558E-4DDD-B4A9-2716D7B83F81}" srcOrd="1" destOrd="0" parTransId="{116F43E1-4362-40D9-B483-7AA2E414D1CF}" sibTransId="{C3E4A0BF-0193-41A5-822F-0722E322E69A}"/>
    <dgm:cxn modelId="{2F30930E-F35B-1F48-94B0-33048F44C206}" type="presOf" srcId="{3F544C78-937D-400E-9936-93E923F25674}" destId="{AA4B24DB-A693-4EC7-820A-5AEF60F3D8CD}" srcOrd="0" destOrd="0" presId="urn:microsoft.com/office/officeart/2005/8/layout/process4"/>
    <dgm:cxn modelId="{1A84F0A9-8B31-0140-BD23-C626CEADFB9D}" type="presOf" srcId="{7150CE1F-5F6E-491A-8B49-E5B51494B2C6}" destId="{04F65463-DD9A-4BD5-816F-AE8B1A61917F}" srcOrd="0" destOrd="0" presId="urn:microsoft.com/office/officeart/2005/8/layout/process4"/>
    <dgm:cxn modelId="{247F01D1-B0D1-4F2F-A85D-6BE8A9A2AF18}" srcId="{3F544C78-937D-400E-9936-93E923F25674}" destId="{37F5773B-6100-4DB8-87B5-990F35C4B684}" srcOrd="4" destOrd="0" parTransId="{867F1583-985F-4EA0-96E5-A27AEFFB00D8}" sibTransId="{6E71CCAF-D008-4843-AAC2-4551A3AED87C}"/>
    <dgm:cxn modelId="{F6F6123B-0194-4FF7-94A8-A22F4361CBE6}" srcId="{DAD4CB01-558E-4DDD-B4A9-2716D7B83F81}" destId="{CA4DB7B3-23DF-470F-ADFD-3C6C69D505F2}" srcOrd="3" destOrd="0" parTransId="{44DC87D8-3CBD-4647-A949-E038CFCE099B}" sibTransId="{B1C34A4D-5467-471A-ADCA-9C68AFF7D542}"/>
    <dgm:cxn modelId="{35BD84CE-C48A-433F-A481-6E8BDCE4C256}" srcId="{1B015092-3831-4D6D-AD8F-258D77FBAEE5}" destId="{13AF4D25-DBAC-4D1A-BE50-45151C03A4BC}" srcOrd="5" destOrd="0" parTransId="{550A9DA1-D108-4D9A-AF94-2202C215B694}" sibTransId="{21404247-51BD-4554-AA60-5665DB5808A8}"/>
    <dgm:cxn modelId="{354036E3-B1F8-3C44-BFFB-F2562DCE1E7B}" type="presOf" srcId="{06A2A156-FC20-4218-BF4A-AD18880DC7D9}" destId="{CB85164F-A3DB-4A74-B94E-13478E4ACA83}" srcOrd="0" destOrd="0" presId="urn:microsoft.com/office/officeart/2005/8/layout/process4"/>
    <dgm:cxn modelId="{DBBA1ECD-1A6B-0943-91DD-97A47B2CA7B9}" type="presParOf" srcId="{6E4FDD7E-C350-4F21-9E29-529FFE1DD14E}" destId="{798327A2-B902-4E0E-BB88-E33ABE00EFBF}" srcOrd="0" destOrd="0" presId="urn:microsoft.com/office/officeart/2005/8/layout/process4"/>
    <dgm:cxn modelId="{F33F10BE-79E6-ED43-938B-234018AB71BC}" type="presParOf" srcId="{798327A2-B902-4E0E-BB88-E33ABE00EFBF}" destId="{31B60F6C-DDAF-464C-A77B-84D38BC6E121}" srcOrd="0" destOrd="0" presId="urn:microsoft.com/office/officeart/2005/8/layout/process4"/>
    <dgm:cxn modelId="{9FBBCDF5-9942-F64F-9F99-96D33EFF7EEF}" type="presParOf" srcId="{798327A2-B902-4E0E-BB88-E33ABE00EFBF}" destId="{5C4A43C5-2226-4756-B753-7D56996B5CE0}" srcOrd="1" destOrd="0" presId="urn:microsoft.com/office/officeart/2005/8/layout/process4"/>
    <dgm:cxn modelId="{013A7D27-67E4-7F4D-B8ED-D3D71D8727D6}" type="presParOf" srcId="{798327A2-B902-4E0E-BB88-E33ABE00EFBF}" destId="{67C9EE66-9504-4FDF-8C34-AB4D22B5EC06}" srcOrd="2" destOrd="0" presId="urn:microsoft.com/office/officeart/2005/8/layout/process4"/>
    <dgm:cxn modelId="{27F45FEB-DF32-0643-ACC4-65EB16E76D64}" type="presParOf" srcId="{67C9EE66-9504-4FDF-8C34-AB4D22B5EC06}" destId="{554C1DC1-2087-4E89-A060-4102FC7DB61A}" srcOrd="0" destOrd="0" presId="urn:microsoft.com/office/officeart/2005/8/layout/process4"/>
    <dgm:cxn modelId="{3182FB5F-0E37-CC46-8496-5487BCC91A82}" type="presParOf" srcId="{67C9EE66-9504-4FDF-8C34-AB4D22B5EC06}" destId="{AE6A8090-433E-324E-BA19-60CB50791766}" srcOrd="1" destOrd="0" presId="urn:microsoft.com/office/officeart/2005/8/layout/process4"/>
    <dgm:cxn modelId="{EEA3F6A1-03FA-B647-B3DF-AD02D4C2D881}" type="presParOf" srcId="{67C9EE66-9504-4FDF-8C34-AB4D22B5EC06}" destId="{00AC83CE-4626-4CBB-A403-1B512E0393A7}" srcOrd="2" destOrd="0" presId="urn:microsoft.com/office/officeart/2005/8/layout/process4"/>
    <dgm:cxn modelId="{536B1955-B289-6740-97FC-CBF22EC67593}" type="presParOf" srcId="{67C9EE66-9504-4FDF-8C34-AB4D22B5EC06}" destId="{BF748C98-C446-4F5C-B629-1950F80E2DD5}" srcOrd="3" destOrd="0" presId="urn:microsoft.com/office/officeart/2005/8/layout/process4"/>
    <dgm:cxn modelId="{C6E45F0C-4564-C548-9353-70DF38F58F8B}" type="presParOf" srcId="{67C9EE66-9504-4FDF-8C34-AB4D22B5EC06}" destId="{5DC1A33C-030B-47CB-BA6D-BF8F0CDE4D1A}" srcOrd="4" destOrd="0" presId="urn:microsoft.com/office/officeart/2005/8/layout/process4"/>
    <dgm:cxn modelId="{BCF7E0EC-6F82-2740-9305-87073D745530}" type="presParOf" srcId="{67C9EE66-9504-4FDF-8C34-AB4D22B5EC06}" destId="{A520358E-0BD5-44B3-8DBE-9854FFA815A5}" srcOrd="5" destOrd="0" presId="urn:microsoft.com/office/officeart/2005/8/layout/process4"/>
    <dgm:cxn modelId="{4FA9AA13-F6AF-EB49-AC30-5496FE02F931}" type="presParOf" srcId="{6E4FDD7E-C350-4F21-9E29-529FFE1DD14E}" destId="{94F01B1A-3B72-487D-B944-72A0D505160A}" srcOrd="1" destOrd="0" presId="urn:microsoft.com/office/officeart/2005/8/layout/process4"/>
    <dgm:cxn modelId="{4011E513-D3F8-B24B-A043-4C08A06AFA61}" type="presParOf" srcId="{6E4FDD7E-C350-4F21-9E29-529FFE1DD14E}" destId="{55E9EABA-EBD0-4BF1-99FA-172875F64064}" srcOrd="2" destOrd="0" presId="urn:microsoft.com/office/officeart/2005/8/layout/process4"/>
    <dgm:cxn modelId="{14D55312-511C-7445-8A64-F0C0067A5426}" type="presParOf" srcId="{55E9EABA-EBD0-4BF1-99FA-172875F64064}" destId="{AA4B24DB-A693-4EC7-820A-5AEF60F3D8CD}" srcOrd="0" destOrd="0" presId="urn:microsoft.com/office/officeart/2005/8/layout/process4"/>
    <dgm:cxn modelId="{7FDB9149-E77C-C543-BDFB-2A357B1968C3}" type="presParOf" srcId="{55E9EABA-EBD0-4BF1-99FA-172875F64064}" destId="{92A5458E-2155-49FF-84DD-3CBE70CF2B17}" srcOrd="1" destOrd="0" presId="urn:microsoft.com/office/officeart/2005/8/layout/process4"/>
    <dgm:cxn modelId="{D4E27065-9E60-0C4E-A319-0B337A567F01}" type="presParOf" srcId="{55E9EABA-EBD0-4BF1-99FA-172875F64064}" destId="{20358D11-0036-4365-BC07-159CDF54C451}" srcOrd="2" destOrd="0" presId="urn:microsoft.com/office/officeart/2005/8/layout/process4"/>
    <dgm:cxn modelId="{7BC39BA4-85BA-A241-A60C-E70377786661}" type="presParOf" srcId="{20358D11-0036-4365-BC07-159CDF54C451}" destId="{6B63F1F6-48FE-4397-BCF0-CF69D4D71EC7}" srcOrd="0" destOrd="0" presId="urn:microsoft.com/office/officeart/2005/8/layout/process4"/>
    <dgm:cxn modelId="{85FAD9A2-B81C-B24F-8856-8D66C5C9B634}" type="presParOf" srcId="{20358D11-0036-4365-BC07-159CDF54C451}" destId="{2131F0B2-E753-674E-A750-4D6ECD4C014E}" srcOrd="1" destOrd="0" presId="urn:microsoft.com/office/officeart/2005/8/layout/process4"/>
    <dgm:cxn modelId="{79EE9C4B-62F6-F64C-981D-B8B4A822467F}" type="presParOf" srcId="{20358D11-0036-4365-BC07-159CDF54C451}" destId="{67B5A724-33DA-684A-89F0-6D94D012F39B}" srcOrd="2" destOrd="0" presId="urn:microsoft.com/office/officeart/2005/8/layout/process4"/>
    <dgm:cxn modelId="{8AF5026E-8394-3A44-AD64-06FCAD5C08F5}" type="presParOf" srcId="{20358D11-0036-4365-BC07-159CDF54C451}" destId="{AC9CB93F-9E5D-42FA-A646-D596CB584185}" srcOrd="3" destOrd="0" presId="urn:microsoft.com/office/officeart/2005/8/layout/process4"/>
    <dgm:cxn modelId="{1397943F-86C6-184F-8B6D-82F214884420}" type="presParOf" srcId="{20358D11-0036-4365-BC07-159CDF54C451}" destId="{30DFA5CD-DC41-4D37-B750-A1261F987E7C}" srcOrd="4" destOrd="0" presId="urn:microsoft.com/office/officeart/2005/8/layout/process4"/>
    <dgm:cxn modelId="{19A40A42-FF33-C94D-B675-DE4BCF0AD2FC}" type="presParOf" srcId="{6E4FDD7E-C350-4F21-9E29-529FFE1DD14E}" destId="{9E283087-7043-4FE7-B26A-74B93EBC2D6C}" srcOrd="3" destOrd="0" presId="urn:microsoft.com/office/officeart/2005/8/layout/process4"/>
    <dgm:cxn modelId="{93744989-DBF8-7F4D-82C2-250F38D4411F}" type="presParOf" srcId="{6E4FDD7E-C350-4F21-9E29-529FFE1DD14E}" destId="{E8ACF59F-981D-4B45-8D6E-DA4EB3FA20AB}" srcOrd="4" destOrd="0" presId="urn:microsoft.com/office/officeart/2005/8/layout/process4"/>
    <dgm:cxn modelId="{B5ACD5DE-424B-FD40-8B5E-03752F43CFB9}" type="presParOf" srcId="{E8ACF59F-981D-4B45-8D6E-DA4EB3FA20AB}" destId="{3E878467-A489-4733-9361-A4F58DFBB186}" srcOrd="0" destOrd="0" presId="urn:microsoft.com/office/officeart/2005/8/layout/process4"/>
    <dgm:cxn modelId="{0D916AE2-0578-ED44-8679-12EFC6A11E59}" type="presParOf" srcId="{E8ACF59F-981D-4B45-8D6E-DA4EB3FA20AB}" destId="{312DF6A5-7340-48AE-85D9-22D14135FE52}" srcOrd="1" destOrd="0" presId="urn:microsoft.com/office/officeart/2005/8/layout/process4"/>
    <dgm:cxn modelId="{B2C4FE00-D9F2-FC40-B75F-2D703219044F}" type="presParOf" srcId="{E8ACF59F-981D-4B45-8D6E-DA4EB3FA20AB}" destId="{88E6377E-AC5A-403B-9D62-B36C067158AD}" srcOrd="2" destOrd="0" presId="urn:microsoft.com/office/officeart/2005/8/layout/process4"/>
    <dgm:cxn modelId="{EAD580F9-8C63-8442-ADF1-C545C90F2F3F}" type="presParOf" srcId="{88E6377E-AC5A-403B-9D62-B36C067158AD}" destId="{9167029D-3591-458E-ABBB-00772AA7361D}" srcOrd="0" destOrd="0" presId="urn:microsoft.com/office/officeart/2005/8/layout/process4"/>
    <dgm:cxn modelId="{2067A0BB-1F4D-3744-B528-4F5C7F730DE9}" type="presParOf" srcId="{88E6377E-AC5A-403B-9D62-B36C067158AD}" destId="{3DB218C3-3315-44BA-AA86-52BE4795E945}" srcOrd="1" destOrd="0" presId="urn:microsoft.com/office/officeart/2005/8/layout/process4"/>
    <dgm:cxn modelId="{A17082A9-41FB-2643-BAB6-FC7FEDD10CB5}" type="presParOf" srcId="{88E6377E-AC5A-403B-9D62-B36C067158AD}" destId="{827E91D5-9679-4087-B577-FA95E6EAE72B}" srcOrd="2" destOrd="0" presId="urn:microsoft.com/office/officeart/2005/8/layout/process4"/>
    <dgm:cxn modelId="{0597A8E7-C50D-7D4B-A73F-B07FB72BF136}" type="presParOf" srcId="{88E6377E-AC5A-403B-9D62-B36C067158AD}" destId="{A6AF06FA-71A4-4230-9E5F-C75A621A1255}" srcOrd="3" destOrd="0" presId="urn:microsoft.com/office/officeart/2005/8/layout/process4"/>
    <dgm:cxn modelId="{EEFE1D66-EC84-424F-A5B6-F66ED06AE80D}" type="presParOf" srcId="{88E6377E-AC5A-403B-9D62-B36C067158AD}" destId="{68D686ED-B5E6-4412-942F-9C657DEFB9C9}" srcOrd="4" destOrd="0" presId="urn:microsoft.com/office/officeart/2005/8/layout/process4"/>
    <dgm:cxn modelId="{E4128399-5E92-FD48-9D17-C44869BD0985}" type="presParOf" srcId="{88E6377E-AC5A-403B-9D62-B36C067158AD}" destId="{81A99BFA-621C-4AF8-8CC2-0AD0BE165392}" srcOrd="5" destOrd="0" presId="urn:microsoft.com/office/officeart/2005/8/layout/process4"/>
    <dgm:cxn modelId="{CA8BE583-BDF8-B649-A63A-1CD9AA9080DA}" type="presParOf" srcId="{6E4FDD7E-C350-4F21-9E29-529FFE1DD14E}" destId="{97E4147B-3BFF-49A1-86BD-B68F2D57250D}" srcOrd="5" destOrd="0" presId="urn:microsoft.com/office/officeart/2005/8/layout/process4"/>
    <dgm:cxn modelId="{BF13219E-2AAD-E74D-8437-8FDF74CF1210}" type="presParOf" srcId="{6E4FDD7E-C350-4F21-9E29-529FFE1DD14E}" destId="{C55223F4-26B8-4814-87BA-D1BE97F4DE15}" srcOrd="6" destOrd="0" presId="urn:microsoft.com/office/officeart/2005/8/layout/process4"/>
    <dgm:cxn modelId="{514E8D8C-3F2B-474F-915C-C23BF1AF906A}" type="presParOf" srcId="{C55223F4-26B8-4814-87BA-D1BE97F4DE15}" destId="{00ECA2AF-5E4E-4BE3-B37F-E92B270ED10F}" srcOrd="0" destOrd="0" presId="urn:microsoft.com/office/officeart/2005/8/layout/process4"/>
    <dgm:cxn modelId="{AE8B4E69-E688-6B44-9B9F-E3DF80B96601}" type="presParOf" srcId="{C55223F4-26B8-4814-87BA-D1BE97F4DE15}" destId="{D0DD2AEB-60F7-45F9-8EE8-EC279DEEC24F}" srcOrd="1" destOrd="0" presId="urn:microsoft.com/office/officeart/2005/8/layout/process4"/>
    <dgm:cxn modelId="{F07C9098-B84F-D14F-8906-33B31D7B98BB}" type="presParOf" srcId="{C55223F4-26B8-4814-87BA-D1BE97F4DE15}" destId="{87BD1846-C1BA-49A3-A50F-4D75EDE670CA}" srcOrd="2" destOrd="0" presId="urn:microsoft.com/office/officeart/2005/8/layout/process4"/>
    <dgm:cxn modelId="{F2F90879-C59F-B347-BAE4-C2AE07DB3B45}" type="presParOf" srcId="{87BD1846-C1BA-49A3-A50F-4D75EDE670CA}" destId="{5509F3E8-9304-4C80-B764-F3B31C93DC7E}" srcOrd="0" destOrd="0" presId="urn:microsoft.com/office/officeart/2005/8/layout/process4"/>
    <dgm:cxn modelId="{88C4DFA5-92B4-0C48-BB47-4692C7CE4B84}" type="presParOf" srcId="{87BD1846-C1BA-49A3-A50F-4D75EDE670CA}" destId="{CB85164F-A3DB-4A74-B94E-13478E4ACA83}" srcOrd="1" destOrd="0" presId="urn:microsoft.com/office/officeart/2005/8/layout/process4"/>
    <dgm:cxn modelId="{85BF930C-2AC7-0C49-9A0B-5F7C49B6533A}" type="presParOf" srcId="{87BD1846-C1BA-49A3-A50F-4D75EDE670CA}" destId="{04F65463-DD9A-4BD5-816F-AE8B1A61917F}" srcOrd="2" destOrd="0" presId="urn:microsoft.com/office/officeart/2005/8/layout/process4"/>
    <dgm:cxn modelId="{48E62E6A-AE40-0041-AF41-9B54C63063B1}" type="presParOf" srcId="{87BD1846-C1BA-49A3-A50F-4D75EDE670CA}" destId="{5FD6BCE2-436E-43DD-B93E-2F0C13A30D45}" srcOrd="3" destOrd="0" presId="urn:microsoft.com/office/officeart/2005/8/layout/process4"/>
    <dgm:cxn modelId="{521C6F6A-6307-3847-8E04-F0C8574DFBA2}" type="presParOf" srcId="{87BD1846-C1BA-49A3-A50F-4D75EDE670CA}" destId="{7826B7A8-49CF-4DE9-9E73-A6865E6F64F2}" srcOrd="4" destOrd="0" presId="urn:microsoft.com/office/officeart/2005/8/layout/process4"/>
    <dgm:cxn modelId="{82996598-44EC-0247-912A-0930B681978B}" type="presParOf" srcId="{87BD1846-C1BA-49A3-A50F-4D75EDE670CA}" destId="{960FE4B8-7B44-41C0-ADDE-28B57EADBDD4}" srcOrd="5" destOrd="0" presId="urn:microsoft.com/office/officeart/2005/8/layout/process4"/>
    <dgm:cxn modelId="{073326F6-D466-A84B-AD08-93A7AF979EFF}" type="presParOf" srcId="{87BD1846-C1BA-49A3-A50F-4D75EDE670CA}" destId="{6141D138-7D4F-4E55-AA1C-DD15E802CE48}" srcOrd="6" destOrd="0" presId="urn:microsoft.com/office/officeart/2005/8/layout/process4"/>
    <dgm:cxn modelId="{0D72BEEC-46AA-1D4C-ACD0-92E1A549EAA2}" type="presParOf" srcId="{87BD1846-C1BA-49A3-A50F-4D75EDE670CA}" destId="{EB3C511C-D226-42C1-96FE-DBFD0A4AF0B9}" srcOrd="7"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C4A43C5-2226-4756-B753-7D56996B5CE0}">
      <dsp:nvSpPr>
        <dsp:cNvPr id="0" name=""/>
        <dsp:cNvSpPr/>
      </dsp:nvSpPr>
      <dsp:spPr>
        <a:xfrm>
          <a:off x="0" y="3712269"/>
          <a:ext cx="8229600" cy="812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rgbClr val="333333"/>
              </a:solidFill>
            </a:rPr>
            <a:t>Targets</a:t>
          </a:r>
          <a:endParaRPr lang="en-US" sz="1600" kern="1200" dirty="0">
            <a:solidFill>
              <a:srgbClr val="333333"/>
            </a:solidFill>
          </a:endParaRPr>
        </a:p>
      </dsp:txBody>
      <dsp:txXfrm>
        <a:off x="0" y="3712269"/>
        <a:ext cx="8229600" cy="438563"/>
      </dsp:txXfrm>
    </dsp:sp>
    <dsp:sp modelId="{554C1DC1-2087-4E89-A060-4102FC7DB61A}">
      <dsp:nvSpPr>
        <dsp:cNvPr id="0" name=""/>
        <dsp:cNvSpPr/>
      </dsp:nvSpPr>
      <dsp:spPr>
        <a:xfrm>
          <a:off x="4018" y="4134589"/>
          <a:ext cx="1370260" cy="37359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Credit Card #s</a:t>
          </a:r>
          <a:endParaRPr lang="en-US" sz="1400" b="1" kern="1200" dirty="0"/>
        </a:p>
      </dsp:txBody>
      <dsp:txXfrm>
        <a:off x="4018" y="4134589"/>
        <a:ext cx="1370260" cy="373590"/>
      </dsp:txXfrm>
    </dsp:sp>
    <dsp:sp modelId="{AE6A8090-433E-324E-BA19-60CB50791766}">
      <dsp:nvSpPr>
        <dsp:cNvPr id="0" name=""/>
        <dsp:cNvSpPr/>
      </dsp:nvSpPr>
      <dsp:spPr>
        <a:xfrm>
          <a:off x="1374278" y="4134589"/>
          <a:ext cx="1370260" cy="373590"/>
        </a:xfrm>
        <a:prstGeom prst="rect">
          <a:avLst/>
        </a:prstGeom>
        <a:solidFill>
          <a:schemeClr val="accent3">
            <a:tint val="40000"/>
            <a:alpha val="90000"/>
            <a:hueOff val="521569"/>
            <a:satOff val="-1333"/>
            <a:lumOff val="100"/>
            <a:alphaOff val="0"/>
          </a:schemeClr>
        </a:solidFill>
        <a:ln w="25400" cap="flat" cmpd="sng" algn="ctr">
          <a:solidFill>
            <a:schemeClr val="accent3">
              <a:tint val="40000"/>
              <a:alpha val="90000"/>
              <a:hueOff val="521569"/>
              <a:satOff val="-1333"/>
              <a:lumOff val="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Web Presence Connectivity</a:t>
          </a:r>
          <a:endParaRPr lang="en-US" sz="1400" b="1" kern="1200" dirty="0"/>
        </a:p>
      </dsp:txBody>
      <dsp:txXfrm>
        <a:off x="1374278" y="4134589"/>
        <a:ext cx="1370260" cy="373590"/>
      </dsp:txXfrm>
    </dsp:sp>
    <dsp:sp modelId="{00AC83CE-4626-4CBB-A403-1B512E0393A7}">
      <dsp:nvSpPr>
        <dsp:cNvPr id="0" name=""/>
        <dsp:cNvSpPr/>
      </dsp:nvSpPr>
      <dsp:spPr>
        <a:xfrm>
          <a:off x="2744539" y="4134589"/>
          <a:ext cx="1370260" cy="373590"/>
        </a:xfrm>
        <a:prstGeom prst="rect">
          <a:avLst/>
        </a:prstGeom>
        <a:solidFill>
          <a:schemeClr val="accent3">
            <a:tint val="40000"/>
            <a:alpha val="90000"/>
            <a:hueOff val="1043137"/>
            <a:satOff val="-2667"/>
            <a:lumOff val="200"/>
            <a:alphaOff val="0"/>
          </a:schemeClr>
        </a:solidFill>
        <a:ln w="25400" cap="flat" cmpd="sng" algn="ctr">
          <a:solidFill>
            <a:schemeClr val="accent3">
              <a:tint val="40000"/>
              <a:alpha val="90000"/>
              <a:hueOff val="1043137"/>
              <a:satOff val="-2667"/>
              <a:lumOff val="2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Intellectual Property</a:t>
          </a:r>
          <a:endParaRPr lang="en-US" sz="1400" b="1" kern="1200" dirty="0"/>
        </a:p>
      </dsp:txBody>
      <dsp:txXfrm>
        <a:off x="2744539" y="4134589"/>
        <a:ext cx="1370260" cy="373590"/>
      </dsp:txXfrm>
    </dsp:sp>
    <dsp:sp modelId="{BF748C98-C446-4F5C-B629-1950F80E2DD5}">
      <dsp:nvSpPr>
        <dsp:cNvPr id="0" name=""/>
        <dsp:cNvSpPr/>
      </dsp:nvSpPr>
      <dsp:spPr>
        <a:xfrm>
          <a:off x="4114800" y="4134589"/>
          <a:ext cx="1370260" cy="373590"/>
        </a:xfrm>
        <a:prstGeom prst="rect">
          <a:avLst/>
        </a:prstGeom>
        <a:solidFill>
          <a:schemeClr val="accent3">
            <a:tint val="40000"/>
            <a:alpha val="90000"/>
            <a:hueOff val="1564706"/>
            <a:satOff val="-4000"/>
            <a:lumOff val="300"/>
            <a:alphaOff val="0"/>
          </a:schemeClr>
        </a:solidFill>
        <a:ln w="25400" cap="flat" cmpd="sng" algn="ctr">
          <a:solidFill>
            <a:schemeClr val="accent3">
              <a:tint val="40000"/>
              <a:alpha val="90000"/>
              <a:hueOff val="1564706"/>
              <a:satOff val="-4000"/>
              <a:lumOff val="3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PII / Identity</a:t>
          </a:r>
          <a:endParaRPr lang="en-US" sz="1400" b="1" kern="1200" dirty="0"/>
        </a:p>
      </dsp:txBody>
      <dsp:txXfrm>
        <a:off x="4114800" y="4134589"/>
        <a:ext cx="1370260" cy="373590"/>
      </dsp:txXfrm>
    </dsp:sp>
    <dsp:sp modelId="{5DC1A33C-030B-47CB-BA6D-BF8F0CDE4D1A}">
      <dsp:nvSpPr>
        <dsp:cNvPr id="0" name=""/>
        <dsp:cNvSpPr/>
      </dsp:nvSpPr>
      <dsp:spPr>
        <a:xfrm>
          <a:off x="5485060" y="4134589"/>
          <a:ext cx="1370260" cy="373590"/>
        </a:xfrm>
        <a:prstGeom prst="rect">
          <a:avLst/>
        </a:prstGeom>
        <a:solidFill>
          <a:schemeClr val="accent3">
            <a:tint val="40000"/>
            <a:alpha val="90000"/>
            <a:hueOff val="2086275"/>
            <a:satOff val="-5334"/>
            <a:lumOff val="400"/>
            <a:alphaOff val="0"/>
          </a:schemeClr>
        </a:solidFill>
        <a:ln w="25400" cap="flat" cmpd="sng" algn="ctr">
          <a:solidFill>
            <a:schemeClr val="accent3">
              <a:tint val="40000"/>
              <a:alpha val="90000"/>
              <a:hueOff val="2086275"/>
              <a:satOff val="-5334"/>
              <a:lumOff val="4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Cyber Infrastructure</a:t>
          </a:r>
          <a:endParaRPr lang="en-US" sz="1400" b="1" kern="1200" dirty="0"/>
        </a:p>
      </dsp:txBody>
      <dsp:txXfrm>
        <a:off x="5485060" y="4134589"/>
        <a:ext cx="1370260" cy="373590"/>
      </dsp:txXfrm>
    </dsp:sp>
    <dsp:sp modelId="{A520358E-0BD5-44B3-8DBE-9854FFA815A5}">
      <dsp:nvSpPr>
        <dsp:cNvPr id="0" name=""/>
        <dsp:cNvSpPr/>
      </dsp:nvSpPr>
      <dsp:spPr>
        <a:xfrm>
          <a:off x="6855321" y="4134589"/>
          <a:ext cx="1370260" cy="373590"/>
        </a:xfrm>
        <a:prstGeom prst="rect">
          <a:avLst/>
        </a:prstGeom>
        <a:solidFill>
          <a:schemeClr val="accent3">
            <a:tint val="40000"/>
            <a:alpha val="90000"/>
            <a:hueOff val="2607843"/>
            <a:satOff val="-6667"/>
            <a:lumOff val="500"/>
            <a:alphaOff val="0"/>
          </a:schemeClr>
        </a:solidFill>
        <a:ln w="25400" cap="flat" cmpd="sng" algn="ctr">
          <a:solidFill>
            <a:schemeClr val="accent3">
              <a:tint val="40000"/>
              <a:alpha val="90000"/>
              <a:hueOff val="2607843"/>
              <a:satOff val="-6667"/>
              <a:lumOff val="5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Core Business Processes</a:t>
          </a:r>
          <a:endParaRPr lang="en-US" sz="1400" b="1" kern="1200" dirty="0"/>
        </a:p>
      </dsp:txBody>
      <dsp:txXfrm>
        <a:off x="6855321" y="4134589"/>
        <a:ext cx="1370260" cy="373590"/>
      </dsp:txXfrm>
    </dsp:sp>
    <dsp:sp modelId="{92A5458E-2155-49FF-84DD-3CBE70CF2B17}">
      <dsp:nvSpPr>
        <dsp:cNvPr id="0" name=""/>
        <dsp:cNvSpPr/>
      </dsp:nvSpPr>
      <dsp:spPr>
        <a:xfrm rot="10800000">
          <a:off x="0" y="2475359"/>
          <a:ext cx="8229600" cy="1249092"/>
        </a:xfrm>
        <a:prstGeom prst="upArrowCallout">
          <a:avLst/>
        </a:prstGeom>
        <a:solidFill>
          <a:schemeClr val="accent3">
            <a:hueOff val="4161057"/>
            <a:satOff val="-10328"/>
            <a:lumOff val="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rgbClr val="333333"/>
              </a:solidFill>
            </a:rPr>
            <a:t>Impacts</a:t>
          </a:r>
          <a:endParaRPr lang="en-US" sz="1600" kern="1200" dirty="0">
            <a:solidFill>
              <a:srgbClr val="333333"/>
            </a:solidFill>
          </a:endParaRPr>
        </a:p>
      </dsp:txBody>
      <dsp:txXfrm>
        <a:off x="0" y="2475359"/>
        <a:ext cx="8229600" cy="438431"/>
      </dsp:txXfrm>
    </dsp:sp>
    <dsp:sp modelId="{6B63F1F6-48FE-4397-BCF0-CF69D4D71EC7}">
      <dsp:nvSpPr>
        <dsp:cNvPr id="0" name=""/>
        <dsp:cNvSpPr/>
      </dsp:nvSpPr>
      <dsp:spPr>
        <a:xfrm>
          <a:off x="1004" y="2913790"/>
          <a:ext cx="1645518" cy="373478"/>
        </a:xfrm>
        <a:prstGeom prst="rect">
          <a:avLst/>
        </a:prstGeom>
        <a:solidFill>
          <a:schemeClr val="accent3">
            <a:tint val="40000"/>
            <a:alpha val="90000"/>
            <a:hueOff val="3129412"/>
            <a:satOff val="-8000"/>
            <a:lumOff val="600"/>
            <a:alphaOff val="0"/>
          </a:schemeClr>
        </a:solidFill>
        <a:ln w="25400" cap="flat" cmpd="sng" algn="ctr">
          <a:solidFill>
            <a:schemeClr val="accent3">
              <a:tint val="40000"/>
              <a:alpha val="90000"/>
              <a:hueOff val="3129412"/>
              <a:satOff val="-8000"/>
              <a:lumOff val="6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Reputational</a:t>
          </a:r>
          <a:endParaRPr lang="en-US" sz="1400" b="1" kern="1200" dirty="0"/>
        </a:p>
      </dsp:txBody>
      <dsp:txXfrm>
        <a:off x="1004" y="2913790"/>
        <a:ext cx="1645518" cy="373478"/>
      </dsp:txXfrm>
    </dsp:sp>
    <dsp:sp modelId="{2131F0B2-E753-674E-A750-4D6ECD4C014E}">
      <dsp:nvSpPr>
        <dsp:cNvPr id="0" name=""/>
        <dsp:cNvSpPr/>
      </dsp:nvSpPr>
      <dsp:spPr>
        <a:xfrm>
          <a:off x="1646522" y="2913790"/>
          <a:ext cx="1645518" cy="373478"/>
        </a:xfrm>
        <a:prstGeom prst="rect">
          <a:avLst/>
        </a:prstGeom>
        <a:solidFill>
          <a:schemeClr val="accent3">
            <a:tint val="40000"/>
            <a:alpha val="90000"/>
            <a:hueOff val="3650981"/>
            <a:satOff val="-9334"/>
            <a:lumOff val="700"/>
            <a:alphaOff val="0"/>
          </a:schemeClr>
        </a:solidFill>
        <a:ln w="25400" cap="flat" cmpd="sng" algn="ctr">
          <a:solidFill>
            <a:schemeClr val="accent3">
              <a:tint val="40000"/>
              <a:alpha val="90000"/>
              <a:hueOff val="3650981"/>
              <a:satOff val="-9334"/>
              <a:lumOff val="7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Personal</a:t>
          </a:r>
          <a:endParaRPr lang="en-US" sz="1400" b="1" kern="1200" dirty="0"/>
        </a:p>
      </dsp:txBody>
      <dsp:txXfrm>
        <a:off x="1646522" y="2913790"/>
        <a:ext cx="1645518" cy="373478"/>
      </dsp:txXfrm>
    </dsp:sp>
    <dsp:sp modelId="{67B5A724-33DA-684A-89F0-6D94D012F39B}">
      <dsp:nvSpPr>
        <dsp:cNvPr id="0" name=""/>
        <dsp:cNvSpPr/>
      </dsp:nvSpPr>
      <dsp:spPr>
        <a:xfrm>
          <a:off x="3292040" y="2913790"/>
          <a:ext cx="1645518" cy="373478"/>
        </a:xfrm>
        <a:prstGeom prst="rect">
          <a:avLst/>
        </a:prstGeom>
        <a:solidFill>
          <a:schemeClr val="accent3">
            <a:tint val="40000"/>
            <a:alpha val="90000"/>
            <a:hueOff val="4172550"/>
            <a:satOff val="-10667"/>
            <a:lumOff val="800"/>
            <a:alphaOff val="0"/>
          </a:schemeClr>
        </a:solidFill>
        <a:ln w="25400" cap="flat" cmpd="sng" algn="ctr">
          <a:solidFill>
            <a:schemeClr val="accent3">
              <a:tint val="40000"/>
              <a:alpha val="90000"/>
              <a:hueOff val="4172550"/>
              <a:satOff val="-10667"/>
              <a:lumOff val="8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Confidentiality</a:t>
          </a:r>
          <a:endParaRPr lang="en-US" sz="1400" b="1" kern="1200" dirty="0"/>
        </a:p>
      </dsp:txBody>
      <dsp:txXfrm>
        <a:off x="3292040" y="2913790"/>
        <a:ext cx="1645518" cy="373478"/>
      </dsp:txXfrm>
    </dsp:sp>
    <dsp:sp modelId="{AC9CB93F-9E5D-42FA-A646-D596CB584185}">
      <dsp:nvSpPr>
        <dsp:cNvPr id="0" name=""/>
        <dsp:cNvSpPr/>
      </dsp:nvSpPr>
      <dsp:spPr>
        <a:xfrm>
          <a:off x="4937559" y="2913790"/>
          <a:ext cx="1645518" cy="373478"/>
        </a:xfrm>
        <a:prstGeom prst="rect">
          <a:avLst/>
        </a:prstGeom>
        <a:solidFill>
          <a:schemeClr val="accent3">
            <a:tint val="40000"/>
            <a:alpha val="90000"/>
            <a:hueOff val="4694118"/>
            <a:satOff val="-12000"/>
            <a:lumOff val="900"/>
            <a:alphaOff val="0"/>
          </a:schemeClr>
        </a:solidFill>
        <a:ln w="25400" cap="flat" cmpd="sng" algn="ctr">
          <a:solidFill>
            <a:schemeClr val="accent3">
              <a:tint val="40000"/>
              <a:alpha val="90000"/>
              <a:hueOff val="4694118"/>
              <a:satOff val="-12000"/>
              <a:lumOff val="9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Integrity</a:t>
          </a:r>
          <a:endParaRPr lang="en-US" sz="1400" b="1" kern="1200" dirty="0"/>
        </a:p>
      </dsp:txBody>
      <dsp:txXfrm>
        <a:off x="4937559" y="2913790"/>
        <a:ext cx="1645518" cy="373478"/>
      </dsp:txXfrm>
    </dsp:sp>
    <dsp:sp modelId="{30DFA5CD-DC41-4D37-B750-A1261F987E7C}">
      <dsp:nvSpPr>
        <dsp:cNvPr id="0" name=""/>
        <dsp:cNvSpPr/>
      </dsp:nvSpPr>
      <dsp:spPr>
        <a:xfrm>
          <a:off x="6583077" y="2913790"/>
          <a:ext cx="1645518" cy="373478"/>
        </a:xfrm>
        <a:prstGeom prst="rect">
          <a:avLst/>
        </a:prstGeom>
        <a:solidFill>
          <a:schemeClr val="accent3">
            <a:tint val="40000"/>
            <a:alpha val="90000"/>
            <a:hueOff val="5215686"/>
            <a:satOff val="-13334"/>
            <a:lumOff val="1000"/>
            <a:alphaOff val="0"/>
          </a:schemeClr>
        </a:solidFill>
        <a:ln w="25400" cap="flat" cmpd="sng" algn="ctr">
          <a:solidFill>
            <a:schemeClr val="accent3">
              <a:tint val="40000"/>
              <a:alpha val="90000"/>
              <a:hueOff val="5215686"/>
              <a:satOff val="-13334"/>
              <a:lumOff val="1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Availability</a:t>
          </a:r>
          <a:endParaRPr lang="en-US" sz="1400" b="1" kern="1200" dirty="0"/>
        </a:p>
      </dsp:txBody>
      <dsp:txXfrm>
        <a:off x="6583077" y="2913790"/>
        <a:ext cx="1645518" cy="373478"/>
      </dsp:txXfrm>
    </dsp:sp>
    <dsp:sp modelId="{312DF6A5-7340-48AE-85D9-22D14135FE52}">
      <dsp:nvSpPr>
        <dsp:cNvPr id="0" name=""/>
        <dsp:cNvSpPr/>
      </dsp:nvSpPr>
      <dsp:spPr>
        <a:xfrm rot="10800000">
          <a:off x="0" y="1238448"/>
          <a:ext cx="8229600" cy="1249092"/>
        </a:xfrm>
        <a:prstGeom prst="upArrowCallout">
          <a:avLst/>
        </a:prstGeom>
        <a:solidFill>
          <a:schemeClr val="accent3">
            <a:hueOff val="8322114"/>
            <a:satOff val="-20657"/>
            <a:lumOff val="66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solidFill>
                <a:srgbClr val="333333"/>
              </a:solidFill>
            </a:rPr>
            <a:t>Motivations</a:t>
          </a:r>
          <a:endParaRPr lang="en-US" sz="1600" kern="1200" dirty="0">
            <a:solidFill>
              <a:srgbClr val="333333"/>
            </a:solidFill>
          </a:endParaRPr>
        </a:p>
      </dsp:txBody>
      <dsp:txXfrm>
        <a:off x="0" y="1238448"/>
        <a:ext cx="8229600" cy="438431"/>
      </dsp:txXfrm>
    </dsp:sp>
    <dsp:sp modelId="{9167029D-3591-458E-ABBB-00772AA7361D}">
      <dsp:nvSpPr>
        <dsp:cNvPr id="0" name=""/>
        <dsp:cNvSpPr/>
      </dsp:nvSpPr>
      <dsp:spPr>
        <a:xfrm>
          <a:off x="4018" y="1676880"/>
          <a:ext cx="1370260" cy="373478"/>
        </a:xfrm>
        <a:prstGeom prst="rect">
          <a:avLst/>
        </a:prstGeom>
        <a:solidFill>
          <a:schemeClr val="accent3">
            <a:tint val="40000"/>
            <a:alpha val="90000"/>
            <a:hueOff val="5737256"/>
            <a:satOff val="-14667"/>
            <a:lumOff val="1100"/>
            <a:alphaOff val="0"/>
          </a:schemeClr>
        </a:solidFill>
        <a:ln w="25400" cap="flat" cmpd="sng" algn="ctr">
          <a:solidFill>
            <a:schemeClr val="accent3">
              <a:tint val="40000"/>
              <a:alpha val="90000"/>
              <a:hueOff val="5737256"/>
              <a:satOff val="-14667"/>
              <a:lumOff val="1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Financial</a:t>
          </a:r>
          <a:endParaRPr lang="en-US" sz="1400" b="1" kern="1200" dirty="0"/>
        </a:p>
      </dsp:txBody>
      <dsp:txXfrm>
        <a:off x="4018" y="1676880"/>
        <a:ext cx="1370260" cy="373478"/>
      </dsp:txXfrm>
    </dsp:sp>
    <dsp:sp modelId="{3DB218C3-3315-44BA-AA86-52BE4795E945}">
      <dsp:nvSpPr>
        <dsp:cNvPr id="0" name=""/>
        <dsp:cNvSpPr/>
      </dsp:nvSpPr>
      <dsp:spPr>
        <a:xfrm>
          <a:off x="1374278" y="1676880"/>
          <a:ext cx="1370260" cy="373478"/>
        </a:xfrm>
        <a:prstGeom prst="rect">
          <a:avLst/>
        </a:prstGeom>
        <a:solidFill>
          <a:schemeClr val="accent3">
            <a:tint val="40000"/>
            <a:alpha val="90000"/>
            <a:hueOff val="6258824"/>
            <a:satOff val="-16001"/>
            <a:lumOff val="1200"/>
            <a:alphaOff val="0"/>
          </a:schemeClr>
        </a:solidFill>
        <a:ln w="25400" cap="flat" cmpd="sng" algn="ctr">
          <a:solidFill>
            <a:schemeClr val="accent3">
              <a:tint val="40000"/>
              <a:alpha val="90000"/>
              <a:hueOff val="6258824"/>
              <a:satOff val="-16001"/>
              <a:lumOff val="12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Industrial</a:t>
          </a:r>
          <a:endParaRPr lang="en-US" sz="1400" b="1" kern="1200" dirty="0"/>
        </a:p>
      </dsp:txBody>
      <dsp:txXfrm>
        <a:off x="1374278" y="1676880"/>
        <a:ext cx="1370260" cy="373478"/>
      </dsp:txXfrm>
    </dsp:sp>
    <dsp:sp modelId="{827E91D5-9679-4087-B577-FA95E6EAE72B}">
      <dsp:nvSpPr>
        <dsp:cNvPr id="0" name=""/>
        <dsp:cNvSpPr/>
      </dsp:nvSpPr>
      <dsp:spPr>
        <a:xfrm>
          <a:off x="2744539" y="1676880"/>
          <a:ext cx="1370260" cy="373478"/>
        </a:xfrm>
        <a:prstGeom prst="rect">
          <a:avLst/>
        </a:prstGeom>
        <a:solidFill>
          <a:schemeClr val="accent3">
            <a:tint val="40000"/>
            <a:alpha val="90000"/>
            <a:hueOff val="6780393"/>
            <a:satOff val="-17334"/>
            <a:lumOff val="1300"/>
            <a:alphaOff val="0"/>
          </a:schemeClr>
        </a:solidFill>
        <a:ln w="25400" cap="flat" cmpd="sng" algn="ctr">
          <a:solidFill>
            <a:schemeClr val="accent3">
              <a:tint val="40000"/>
              <a:alpha val="90000"/>
              <a:hueOff val="6780393"/>
              <a:satOff val="-17334"/>
              <a:lumOff val="13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Military</a:t>
          </a:r>
          <a:endParaRPr lang="en-US" sz="1400" b="1" kern="1200" dirty="0"/>
        </a:p>
      </dsp:txBody>
      <dsp:txXfrm>
        <a:off x="2744539" y="1676880"/>
        <a:ext cx="1370260" cy="373478"/>
      </dsp:txXfrm>
    </dsp:sp>
    <dsp:sp modelId="{A6AF06FA-71A4-4230-9E5F-C75A621A1255}">
      <dsp:nvSpPr>
        <dsp:cNvPr id="0" name=""/>
        <dsp:cNvSpPr/>
      </dsp:nvSpPr>
      <dsp:spPr>
        <a:xfrm>
          <a:off x="4114800" y="1676880"/>
          <a:ext cx="1370260" cy="373478"/>
        </a:xfrm>
        <a:prstGeom prst="rect">
          <a:avLst/>
        </a:prstGeom>
        <a:solidFill>
          <a:schemeClr val="accent3">
            <a:tint val="40000"/>
            <a:alpha val="90000"/>
            <a:hueOff val="7301961"/>
            <a:satOff val="-18667"/>
            <a:lumOff val="1400"/>
            <a:alphaOff val="0"/>
          </a:schemeClr>
        </a:solidFill>
        <a:ln w="25400" cap="flat" cmpd="sng" algn="ctr">
          <a:solidFill>
            <a:schemeClr val="accent3">
              <a:tint val="40000"/>
              <a:alpha val="90000"/>
              <a:hueOff val="7301961"/>
              <a:satOff val="-18667"/>
              <a:lumOff val="14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Ideological</a:t>
          </a:r>
          <a:endParaRPr lang="en-US" sz="1400" b="1" kern="1200" dirty="0"/>
        </a:p>
      </dsp:txBody>
      <dsp:txXfrm>
        <a:off x="4114800" y="1676880"/>
        <a:ext cx="1370260" cy="373478"/>
      </dsp:txXfrm>
    </dsp:sp>
    <dsp:sp modelId="{68D686ED-B5E6-4412-942F-9C657DEFB9C9}">
      <dsp:nvSpPr>
        <dsp:cNvPr id="0" name=""/>
        <dsp:cNvSpPr/>
      </dsp:nvSpPr>
      <dsp:spPr>
        <a:xfrm>
          <a:off x="5485060" y="1676880"/>
          <a:ext cx="1370260" cy="373478"/>
        </a:xfrm>
        <a:prstGeom prst="rect">
          <a:avLst/>
        </a:prstGeom>
        <a:solidFill>
          <a:schemeClr val="accent3">
            <a:tint val="40000"/>
            <a:alpha val="90000"/>
            <a:hueOff val="7823530"/>
            <a:satOff val="-20001"/>
            <a:lumOff val="1500"/>
            <a:alphaOff val="0"/>
          </a:schemeClr>
        </a:solidFill>
        <a:ln w="25400" cap="flat" cmpd="sng" algn="ctr">
          <a:solidFill>
            <a:schemeClr val="accent3">
              <a:tint val="40000"/>
              <a:alpha val="90000"/>
              <a:hueOff val="7823530"/>
              <a:satOff val="-20001"/>
              <a:lumOff val="15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Political</a:t>
          </a:r>
          <a:endParaRPr lang="en-US" sz="1400" b="1" kern="1200" dirty="0"/>
        </a:p>
      </dsp:txBody>
      <dsp:txXfrm>
        <a:off x="5485060" y="1676880"/>
        <a:ext cx="1370260" cy="373478"/>
      </dsp:txXfrm>
    </dsp:sp>
    <dsp:sp modelId="{81A99BFA-621C-4AF8-8CC2-0AD0BE165392}">
      <dsp:nvSpPr>
        <dsp:cNvPr id="0" name=""/>
        <dsp:cNvSpPr/>
      </dsp:nvSpPr>
      <dsp:spPr>
        <a:xfrm>
          <a:off x="6855321" y="1676880"/>
          <a:ext cx="1370260" cy="373478"/>
        </a:xfrm>
        <a:prstGeom prst="rect">
          <a:avLst/>
        </a:prstGeom>
        <a:solidFill>
          <a:schemeClr val="accent3">
            <a:tint val="40000"/>
            <a:alpha val="90000"/>
            <a:hueOff val="8345099"/>
            <a:satOff val="-21334"/>
            <a:lumOff val="1600"/>
            <a:alphaOff val="0"/>
          </a:schemeClr>
        </a:solidFill>
        <a:ln w="25400" cap="flat" cmpd="sng" algn="ctr">
          <a:solidFill>
            <a:schemeClr val="accent3">
              <a:tint val="40000"/>
              <a:alpha val="90000"/>
              <a:hueOff val="8345099"/>
              <a:satOff val="-21334"/>
              <a:lumOff val="16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Prestige</a:t>
          </a:r>
          <a:endParaRPr lang="en-US" sz="1400" b="1" kern="1200" dirty="0"/>
        </a:p>
      </dsp:txBody>
      <dsp:txXfrm>
        <a:off x="6855321" y="1676880"/>
        <a:ext cx="1370260" cy="373478"/>
      </dsp:txXfrm>
    </dsp:sp>
    <dsp:sp modelId="{D0DD2AEB-60F7-45F9-8EE8-EC279DEEC24F}">
      <dsp:nvSpPr>
        <dsp:cNvPr id="0" name=""/>
        <dsp:cNvSpPr/>
      </dsp:nvSpPr>
      <dsp:spPr>
        <a:xfrm rot="10800000">
          <a:off x="0" y="0"/>
          <a:ext cx="8229600" cy="1249092"/>
        </a:xfrm>
        <a:prstGeom prst="upArrowCallout">
          <a:avLst/>
        </a:prstGeom>
        <a:solidFill>
          <a:schemeClr val="accent3">
            <a:hueOff val="12483171"/>
            <a:satOff val="-30985"/>
            <a:lumOff val="1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0" kern="1200" dirty="0" smtClean="0">
              <a:solidFill>
                <a:srgbClr val="333333"/>
              </a:solidFill>
            </a:rPr>
            <a:t>Actors</a:t>
          </a:r>
          <a:endParaRPr lang="en-US" sz="1600" b="0" kern="1200" dirty="0">
            <a:solidFill>
              <a:srgbClr val="333333"/>
            </a:solidFill>
          </a:endParaRPr>
        </a:p>
      </dsp:txBody>
      <dsp:txXfrm>
        <a:off x="0" y="0"/>
        <a:ext cx="8229600" cy="438431"/>
      </dsp:txXfrm>
    </dsp:sp>
    <dsp:sp modelId="{5509F3E8-9304-4C80-B764-F3B31C93DC7E}">
      <dsp:nvSpPr>
        <dsp:cNvPr id="0" name=""/>
        <dsp:cNvSpPr/>
      </dsp:nvSpPr>
      <dsp:spPr>
        <a:xfrm>
          <a:off x="0" y="439970"/>
          <a:ext cx="1028699" cy="373478"/>
        </a:xfrm>
        <a:prstGeom prst="rect">
          <a:avLst/>
        </a:prstGeom>
        <a:solidFill>
          <a:schemeClr val="accent3">
            <a:tint val="40000"/>
            <a:alpha val="90000"/>
            <a:hueOff val="8866667"/>
            <a:satOff val="-22667"/>
            <a:lumOff val="1700"/>
            <a:alphaOff val="0"/>
          </a:schemeClr>
        </a:solidFill>
        <a:ln w="25400" cap="flat" cmpd="sng" algn="ctr">
          <a:solidFill>
            <a:schemeClr val="accent3">
              <a:tint val="40000"/>
              <a:alpha val="90000"/>
              <a:hueOff val="8866667"/>
              <a:satOff val="-22667"/>
              <a:lumOff val="17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b="1" kern="1200" dirty="0" smtClean="0"/>
            <a:t>Sta</a:t>
          </a:r>
          <a:r>
            <a:rPr lang="en-US" sz="1200" b="1" kern="1200" dirty="0" smtClean="0"/>
            <a:t>tes</a:t>
          </a:r>
          <a:endParaRPr lang="en-US" sz="1200" b="1" kern="1200" dirty="0"/>
        </a:p>
      </dsp:txBody>
      <dsp:txXfrm>
        <a:off x="0" y="439970"/>
        <a:ext cx="1028699" cy="373478"/>
      </dsp:txXfrm>
    </dsp:sp>
    <dsp:sp modelId="{CB85164F-A3DB-4A74-B94E-13478E4ACA83}">
      <dsp:nvSpPr>
        <dsp:cNvPr id="0" name=""/>
        <dsp:cNvSpPr/>
      </dsp:nvSpPr>
      <dsp:spPr>
        <a:xfrm>
          <a:off x="1028700" y="439970"/>
          <a:ext cx="1028699" cy="373478"/>
        </a:xfrm>
        <a:prstGeom prst="rect">
          <a:avLst/>
        </a:prstGeom>
        <a:solidFill>
          <a:schemeClr val="accent3">
            <a:tint val="40000"/>
            <a:alpha val="90000"/>
            <a:hueOff val="9388237"/>
            <a:satOff val="-24001"/>
            <a:lumOff val="1800"/>
            <a:alphaOff val="0"/>
          </a:schemeClr>
        </a:solidFill>
        <a:ln w="25400" cap="flat" cmpd="sng" algn="ctr">
          <a:solidFill>
            <a:schemeClr val="accent3">
              <a:tint val="40000"/>
              <a:alpha val="90000"/>
              <a:hueOff val="9388237"/>
              <a:satOff val="-24001"/>
              <a:lumOff val="18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Competitors</a:t>
          </a:r>
          <a:endParaRPr lang="en-US" sz="1200" b="1" kern="1200" dirty="0"/>
        </a:p>
      </dsp:txBody>
      <dsp:txXfrm>
        <a:off x="1028700" y="439970"/>
        <a:ext cx="1028699" cy="373478"/>
      </dsp:txXfrm>
    </dsp:sp>
    <dsp:sp modelId="{04F65463-DD9A-4BD5-816F-AE8B1A61917F}">
      <dsp:nvSpPr>
        <dsp:cNvPr id="0" name=""/>
        <dsp:cNvSpPr/>
      </dsp:nvSpPr>
      <dsp:spPr>
        <a:xfrm>
          <a:off x="2057400" y="439970"/>
          <a:ext cx="1028699" cy="373478"/>
        </a:xfrm>
        <a:prstGeom prst="rect">
          <a:avLst/>
        </a:prstGeom>
        <a:solidFill>
          <a:schemeClr val="accent3">
            <a:tint val="40000"/>
            <a:alpha val="90000"/>
            <a:hueOff val="9909805"/>
            <a:satOff val="-25334"/>
            <a:lumOff val="1900"/>
            <a:alphaOff val="0"/>
          </a:schemeClr>
        </a:solidFill>
        <a:ln w="25400" cap="flat" cmpd="sng" algn="ctr">
          <a:solidFill>
            <a:schemeClr val="accent3">
              <a:tint val="40000"/>
              <a:alpha val="90000"/>
              <a:hueOff val="9909805"/>
              <a:satOff val="-25334"/>
              <a:lumOff val="19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Organized Crime</a:t>
          </a:r>
          <a:endParaRPr lang="en-US" sz="1200" b="1" kern="1200" dirty="0"/>
        </a:p>
      </dsp:txBody>
      <dsp:txXfrm>
        <a:off x="2057400" y="439970"/>
        <a:ext cx="1028699" cy="373478"/>
      </dsp:txXfrm>
    </dsp:sp>
    <dsp:sp modelId="{5FD6BCE2-436E-43DD-B93E-2F0C13A30D45}">
      <dsp:nvSpPr>
        <dsp:cNvPr id="0" name=""/>
        <dsp:cNvSpPr/>
      </dsp:nvSpPr>
      <dsp:spPr>
        <a:xfrm>
          <a:off x="3086100" y="439970"/>
          <a:ext cx="1028699" cy="373478"/>
        </a:xfrm>
        <a:prstGeom prst="rect">
          <a:avLst/>
        </a:prstGeom>
        <a:solidFill>
          <a:schemeClr val="accent3">
            <a:tint val="40000"/>
            <a:alpha val="90000"/>
            <a:hueOff val="10431373"/>
            <a:satOff val="-26667"/>
            <a:lumOff val="2000"/>
            <a:alphaOff val="0"/>
          </a:schemeClr>
        </a:solidFill>
        <a:ln w="25400" cap="flat" cmpd="sng" algn="ctr">
          <a:solidFill>
            <a:schemeClr val="accent3">
              <a:tint val="40000"/>
              <a:alpha val="90000"/>
              <a:hueOff val="10431373"/>
              <a:satOff val="-26667"/>
              <a:lumOff val="2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Script Kiddies</a:t>
          </a:r>
          <a:endParaRPr lang="en-US" sz="1200" b="1" kern="1200" dirty="0"/>
        </a:p>
      </dsp:txBody>
      <dsp:txXfrm>
        <a:off x="3086100" y="439970"/>
        <a:ext cx="1028699" cy="373478"/>
      </dsp:txXfrm>
    </dsp:sp>
    <dsp:sp modelId="{7826B7A8-49CF-4DE9-9E73-A6865E6F64F2}">
      <dsp:nvSpPr>
        <dsp:cNvPr id="0" name=""/>
        <dsp:cNvSpPr/>
      </dsp:nvSpPr>
      <dsp:spPr>
        <a:xfrm>
          <a:off x="4114800" y="439970"/>
          <a:ext cx="1028699" cy="373478"/>
        </a:xfrm>
        <a:prstGeom prst="rect">
          <a:avLst/>
        </a:prstGeom>
        <a:solidFill>
          <a:schemeClr val="accent3">
            <a:tint val="40000"/>
            <a:alpha val="90000"/>
            <a:hueOff val="10952943"/>
            <a:satOff val="-28001"/>
            <a:lumOff val="2100"/>
            <a:alphaOff val="0"/>
          </a:schemeClr>
        </a:solidFill>
        <a:ln w="25400" cap="flat" cmpd="sng" algn="ctr">
          <a:solidFill>
            <a:schemeClr val="accent3">
              <a:tint val="40000"/>
              <a:alpha val="90000"/>
              <a:hueOff val="10952943"/>
              <a:satOff val="-28001"/>
              <a:lumOff val="21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Terrorists</a:t>
          </a:r>
          <a:endParaRPr lang="en-US" sz="1200" b="1" kern="1200" dirty="0"/>
        </a:p>
      </dsp:txBody>
      <dsp:txXfrm>
        <a:off x="4114800" y="439970"/>
        <a:ext cx="1028699" cy="373478"/>
      </dsp:txXfrm>
    </dsp:sp>
    <dsp:sp modelId="{960FE4B8-7B44-41C0-ADDE-28B57EADBDD4}">
      <dsp:nvSpPr>
        <dsp:cNvPr id="0" name=""/>
        <dsp:cNvSpPr/>
      </dsp:nvSpPr>
      <dsp:spPr>
        <a:xfrm>
          <a:off x="5143500" y="439970"/>
          <a:ext cx="1028699" cy="373478"/>
        </a:xfrm>
        <a:prstGeom prst="rect">
          <a:avLst/>
        </a:prstGeom>
        <a:solidFill>
          <a:schemeClr val="accent3">
            <a:tint val="40000"/>
            <a:alpha val="90000"/>
            <a:hueOff val="11474511"/>
            <a:satOff val="-29334"/>
            <a:lumOff val="2200"/>
            <a:alphaOff val="0"/>
          </a:schemeClr>
        </a:solidFill>
        <a:ln w="25400" cap="flat" cmpd="sng" algn="ctr">
          <a:solidFill>
            <a:schemeClr val="accent3">
              <a:tint val="40000"/>
              <a:alpha val="90000"/>
              <a:hueOff val="11474511"/>
              <a:satOff val="-29334"/>
              <a:lumOff val="22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err="1" smtClean="0"/>
            <a:t>Hacktivists</a:t>
          </a:r>
          <a:r>
            <a:rPr lang="en-US" sz="1200" b="1" kern="1200" dirty="0" smtClean="0"/>
            <a:t> </a:t>
          </a:r>
          <a:endParaRPr lang="en-US" sz="1200" b="1" kern="1200" dirty="0"/>
        </a:p>
      </dsp:txBody>
      <dsp:txXfrm>
        <a:off x="5143500" y="439970"/>
        <a:ext cx="1028699" cy="373478"/>
      </dsp:txXfrm>
    </dsp:sp>
    <dsp:sp modelId="{6141D138-7D4F-4E55-AA1C-DD15E802CE48}">
      <dsp:nvSpPr>
        <dsp:cNvPr id="0" name=""/>
        <dsp:cNvSpPr/>
      </dsp:nvSpPr>
      <dsp:spPr>
        <a:xfrm>
          <a:off x="6172199" y="439970"/>
          <a:ext cx="1028699" cy="373478"/>
        </a:xfrm>
        <a:prstGeom prst="rect">
          <a:avLst/>
        </a:prstGeom>
        <a:solidFill>
          <a:schemeClr val="accent3">
            <a:tint val="40000"/>
            <a:alpha val="90000"/>
            <a:hueOff val="11996080"/>
            <a:satOff val="-30668"/>
            <a:lumOff val="2300"/>
            <a:alphaOff val="0"/>
          </a:schemeClr>
        </a:solidFill>
        <a:ln w="25400" cap="flat" cmpd="sng" algn="ctr">
          <a:solidFill>
            <a:schemeClr val="accent3">
              <a:tint val="40000"/>
              <a:alpha val="90000"/>
              <a:hueOff val="11996080"/>
              <a:satOff val="-30668"/>
              <a:lumOff val="23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Insiders</a:t>
          </a:r>
          <a:endParaRPr lang="en-US" sz="1200" b="1" kern="1200" dirty="0"/>
        </a:p>
      </dsp:txBody>
      <dsp:txXfrm>
        <a:off x="6172199" y="439970"/>
        <a:ext cx="1028699" cy="373478"/>
      </dsp:txXfrm>
    </dsp:sp>
    <dsp:sp modelId="{EB3C511C-D226-42C1-96FE-DBFD0A4AF0B9}">
      <dsp:nvSpPr>
        <dsp:cNvPr id="0" name=""/>
        <dsp:cNvSpPr/>
      </dsp:nvSpPr>
      <dsp:spPr>
        <a:xfrm>
          <a:off x="7200899" y="439970"/>
          <a:ext cx="1028699" cy="373478"/>
        </a:xfrm>
        <a:prstGeom prst="rect">
          <a:avLst/>
        </a:prstGeom>
        <a:solidFill>
          <a:schemeClr val="accent3">
            <a:tint val="40000"/>
            <a:alpha val="90000"/>
            <a:hueOff val="12517648"/>
            <a:satOff val="-32001"/>
            <a:lumOff val="2400"/>
            <a:alphaOff val="0"/>
          </a:schemeClr>
        </a:solidFill>
        <a:ln w="25400" cap="flat" cmpd="sng" algn="ctr">
          <a:solidFill>
            <a:schemeClr val="accent3">
              <a:tint val="40000"/>
              <a:alpha val="90000"/>
              <a:hueOff val="12517648"/>
              <a:satOff val="-32001"/>
              <a:lumOff val="24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1" kern="1200" dirty="0" smtClean="0"/>
            <a:t>Au</a:t>
          </a:r>
          <a:r>
            <a:rPr lang="en-US" sz="1400" b="1" kern="1200" dirty="0" smtClean="0"/>
            <a:t>ditors</a:t>
          </a:r>
          <a:endParaRPr lang="en-US" sz="1400" b="1" kern="1200" dirty="0"/>
        </a:p>
      </dsp:txBody>
      <dsp:txXfrm>
        <a:off x="7200899" y="439970"/>
        <a:ext cx="1028699" cy="3734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myriad"/>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myriad"/>
              </a:defRPr>
            </a:lvl1pPr>
          </a:lstStyle>
          <a:p>
            <a:pPr>
              <a:defRPr/>
            </a:pPr>
            <a:fld id="{9B23EBF2-71DD-419A-BDC2-4439CD0D207B}" type="datetimeFigureOut">
              <a:rPr lang="en-US"/>
              <a:pPr>
                <a:defRPr/>
              </a:pPr>
              <a:t>4/24/2012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myriad"/>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myriad"/>
              </a:defRPr>
            </a:lvl1pPr>
          </a:lstStyle>
          <a:p>
            <a:pPr>
              <a:defRPr/>
            </a:pPr>
            <a:fld id="{E30195C7-2D05-4F89-BF04-AFBCBA99DEBA}" type="slidenum">
              <a:rPr lang="en-US"/>
              <a:pPr>
                <a:defRPr/>
              </a:pPr>
              <a:t>‹#›</a:t>
            </a:fld>
            <a:endParaRPr lang="en-US"/>
          </a:p>
        </p:txBody>
      </p:sp>
    </p:spTree>
    <p:extLst>
      <p:ext uri="{BB962C8B-B14F-4D97-AF65-F5344CB8AC3E}">
        <p14:creationId xmlns:p14="http://schemas.microsoft.com/office/powerpoint/2010/main" xmlns="" val="4086494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yriad"/>
        <a:ea typeface="+mn-ea"/>
        <a:cs typeface="+mn-cs"/>
      </a:defRPr>
    </a:lvl1pPr>
    <a:lvl2pPr marL="457200" algn="l" rtl="0" eaLnBrk="0" fontAlgn="base" hangingPunct="0">
      <a:spcBef>
        <a:spcPct val="30000"/>
      </a:spcBef>
      <a:spcAft>
        <a:spcPct val="0"/>
      </a:spcAft>
      <a:defRPr sz="1200" kern="1200">
        <a:solidFill>
          <a:schemeClr val="tx1"/>
        </a:solidFill>
        <a:latin typeface="myriad"/>
        <a:ea typeface="+mn-ea"/>
        <a:cs typeface="+mn-cs"/>
      </a:defRPr>
    </a:lvl2pPr>
    <a:lvl3pPr marL="914400" algn="l" rtl="0" eaLnBrk="0" fontAlgn="base" hangingPunct="0">
      <a:spcBef>
        <a:spcPct val="30000"/>
      </a:spcBef>
      <a:spcAft>
        <a:spcPct val="0"/>
      </a:spcAft>
      <a:defRPr sz="1200" kern="1200">
        <a:solidFill>
          <a:schemeClr val="tx1"/>
        </a:solidFill>
        <a:latin typeface="myriad"/>
        <a:ea typeface="+mn-ea"/>
        <a:cs typeface="+mn-cs"/>
      </a:defRPr>
    </a:lvl3pPr>
    <a:lvl4pPr marL="1371600" algn="l" rtl="0" eaLnBrk="0" fontAlgn="base" hangingPunct="0">
      <a:spcBef>
        <a:spcPct val="30000"/>
      </a:spcBef>
      <a:spcAft>
        <a:spcPct val="0"/>
      </a:spcAft>
      <a:defRPr sz="1200" kern="1200">
        <a:solidFill>
          <a:schemeClr val="tx1"/>
        </a:solidFill>
        <a:latin typeface="myriad"/>
        <a:ea typeface="+mn-ea"/>
        <a:cs typeface="+mn-cs"/>
      </a:defRPr>
    </a:lvl4pPr>
    <a:lvl5pPr marL="1828800" algn="l" rtl="0" eaLnBrk="0" fontAlgn="base" hangingPunct="0">
      <a:spcBef>
        <a:spcPct val="30000"/>
      </a:spcBef>
      <a:spcAft>
        <a:spcPct val="0"/>
      </a:spcAft>
      <a:defRPr sz="1200" kern="1200">
        <a:solidFill>
          <a:schemeClr val="tx1"/>
        </a:solidFill>
        <a:latin typeface="myriad"/>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n.wikipedia.org/wiki/Code" TargetMode="External"/><Relationship Id="rId7" Type="http://schemas.openxmlformats.org/officeDocument/2006/relationships/hyperlink" Target="http://en.wikipedia.org/wiki/DECne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OpenVMS" TargetMode="External"/><Relationship Id="rId5" Type="http://schemas.openxmlformats.org/officeDocument/2006/relationships/hyperlink" Target="http://en.wikipedia.org/wiki/Digital_Equipment_Corporation" TargetMode="External"/><Relationship Id="rId4" Type="http://schemas.openxmlformats.org/officeDocument/2006/relationships/hyperlink" Target="http://en.wikipedia.org/wiki/Political_ideology"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attrition.org/security/rants/building_a_better_anonymous/building_a_better-details.html" TargetMode="External"/><Relationship Id="rId3" Type="http://schemas.openxmlformats.org/officeDocument/2006/relationships/hyperlink" Target="http://attrition.org/security/rants/building_a_better_anonymous/introduction.html" TargetMode="External"/><Relationship Id="rId7" Type="http://schemas.openxmlformats.org/officeDocument/2006/relationships/hyperlink" Target="http://attrition.org/security/rants/building_a_better_anonymous/building_a_better-philosophy.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attrition.org/security/rants/building_a_better_anonymous/failed_in_theory_and_practice.html" TargetMode="External"/><Relationship Id="rId5" Type="http://schemas.openxmlformats.org/officeDocument/2006/relationships/hyperlink" Target="http://attrition.org/security/rants/building_a_better_anonymous/how_we_got_it_wrong.html" TargetMode="External"/><Relationship Id="rId10" Type="http://schemas.openxmlformats.org/officeDocument/2006/relationships/hyperlink" Target="http://attrition.org/security/rants/building_a_better_anonymous/conclusion.html" TargetMode="External"/><Relationship Id="rId4" Type="http://schemas.openxmlformats.org/officeDocument/2006/relationships/hyperlink" Target="http://attrition.org/security/rants/building_a_better_anonymous/fact_v_fiction.html" TargetMode="External"/><Relationship Id="rId9" Type="http://schemas.openxmlformats.org/officeDocument/2006/relationships/hyperlink" Target="http://attrition.org/security/rants/building_a_better_anonymous/abstract_ideas.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a:lstStyle/>
          <a:p>
            <a:pPr eaLnBrk="1" hangingPunct="1">
              <a:spcBef>
                <a:spcPct val="0"/>
              </a:spcBef>
            </a:pPr>
            <a:r>
              <a:rPr lang="en-US" dirty="0" smtClean="0"/>
              <a:t>Anonymous 20*20 : The Beginning is Near      (source: </a:t>
            </a:r>
            <a:r>
              <a:rPr lang="en-US" dirty="0" err="1" smtClean="0"/>
              <a:t>AnonyOps</a:t>
            </a:r>
            <a:r>
              <a:rPr lang="en-US" dirty="0" smtClean="0"/>
              <a:t>)</a:t>
            </a:r>
          </a:p>
          <a:p>
            <a:pPr eaLnBrk="1" hangingPunct="1">
              <a:spcBef>
                <a:spcPct val="0"/>
              </a:spcBef>
            </a:pPr>
            <a:endParaRPr lang="en-US" dirty="0" smtClean="0"/>
          </a:p>
          <a:p>
            <a:pPr eaLnBrk="1" hangingPunct="1">
              <a:spcBef>
                <a:spcPct val="0"/>
              </a:spcBef>
            </a:pPr>
            <a:r>
              <a:rPr lang="en-US" dirty="0" smtClean="0"/>
              <a:t>Anonymous as a </a:t>
            </a:r>
            <a:r>
              <a:rPr lang="en-US" dirty="0" err="1" smtClean="0"/>
              <a:t>hacktivist</a:t>
            </a:r>
            <a:r>
              <a:rPr lang="en-US" dirty="0" smtClean="0"/>
              <a:t> group has been around in one form or another since 2008. That is only 4 years, yet to some it feels like a decade. Observation and commentary has</a:t>
            </a:r>
            <a:r>
              <a:rPr lang="en-US" baseline="0" dirty="0" smtClean="0"/>
              <a:t> been reactionary so far, with very few looking ahead to what Anonymous may mean, or bring. This is not a traditional keynote, in that we’re talking about a specific meta-group and topics related to those involved. On the other hand, we’re all involved in some fashion, and Anonymous as we know it is the tip of the iceberg.</a:t>
            </a:r>
            <a:endParaRPr lang="en-US" dirty="0" smtClean="0"/>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baseline="0" dirty="0" smtClean="0">
                <a:ea typeface="MS PGothic" pitchFamily="34" charset="-128"/>
              </a:rPr>
              <a:t>Most of the coverage of Anonymous has been superficial, and hardly anyone is looking at the bigger picture, the future, or considering other groups that are better/worse/different.</a:t>
            </a:r>
            <a:endParaRPr lang="en-US" dirty="0" smtClean="0">
              <a:ea typeface="MS PGothic" pitchFamily="34" charset="-128"/>
            </a:endParaRPr>
          </a:p>
        </p:txBody>
      </p:sp>
      <p:sp>
        <p:nvSpPr>
          <p:cNvPr id="15363" name="Slide Number Placeholder 3"/>
          <p:cNvSpPr>
            <a:spLocks noGrp="1"/>
          </p:cNvSpPr>
          <p:nvPr>
            <p:ph type="sldNum" sz="quarter" idx="5"/>
          </p:nvPr>
        </p:nvSpPr>
        <p:spPr bwMode="auto">
          <a:noFill/>
          <a:ln>
            <a:miter lim="800000"/>
            <a:headEnd/>
            <a:tailEnd/>
          </a:ln>
        </p:spPr>
        <p:txBody>
          <a:bodyPr/>
          <a:lstStyle/>
          <a:p>
            <a:fld id="{42A3FB44-1B27-4541-80DD-0659C956784C}"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a:lstStyle/>
          <a:p>
            <a:pPr eaLnBrk="1" hangingPunct="1">
              <a:spcBef>
                <a:spcPct val="0"/>
              </a:spcBef>
            </a:pPr>
            <a:r>
              <a:rPr lang="en-US" dirty="0" smtClean="0"/>
              <a:t>Each time, each Op, they go after </a:t>
            </a:r>
            <a:r>
              <a:rPr lang="en-US" dirty="0" smtClean="0">
                <a:latin typeface="Proxy 1" pitchFamily="2" charset="0"/>
              </a:rPr>
              <a:t>“</a:t>
            </a:r>
            <a:r>
              <a:rPr lang="en-US" dirty="0" smtClean="0"/>
              <a:t>bad</a:t>
            </a:r>
            <a:r>
              <a:rPr lang="en-US" dirty="0" smtClean="0">
                <a:latin typeface="Proxy 1" pitchFamily="2" charset="0"/>
              </a:rPr>
              <a:t>”</a:t>
            </a:r>
            <a:r>
              <a:rPr lang="en-US" dirty="0" smtClean="0"/>
              <a:t>. It is difficult to argue their perception of </a:t>
            </a:r>
            <a:r>
              <a:rPr lang="en-US" dirty="0" smtClean="0">
                <a:latin typeface="Proxy 1" pitchFamily="2" charset="0"/>
              </a:rPr>
              <a:t>“</a:t>
            </a:r>
            <a:r>
              <a:rPr lang="en-US" dirty="0" smtClean="0"/>
              <a:t>bad</a:t>
            </a:r>
            <a:r>
              <a:rPr lang="en-US" dirty="0" smtClean="0">
                <a:latin typeface="Proxy 1" pitchFamily="2" charset="0"/>
              </a:rPr>
              <a:t>”</a:t>
            </a:r>
            <a:r>
              <a:rPr lang="en-US" dirty="0" smtClean="0"/>
              <a:t> usually. Easier to argue their actions, which may be illegal, are </a:t>
            </a:r>
            <a:r>
              <a:rPr lang="en-US" dirty="0" smtClean="0">
                <a:latin typeface="Proxy 1" pitchFamily="2" charset="0"/>
              </a:rPr>
              <a:t>“</a:t>
            </a:r>
            <a:r>
              <a:rPr lang="en-US" dirty="0" smtClean="0"/>
              <a:t>bad</a:t>
            </a:r>
            <a:r>
              <a:rPr lang="en-US" dirty="0" smtClean="0">
                <a:latin typeface="Proxy 1" pitchFamily="2" charset="0"/>
              </a:rPr>
              <a:t>”</a:t>
            </a:r>
            <a:r>
              <a:rPr lang="en-US" dirty="0" smtClean="0"/>
              <a:t> while ignoring the endgame. Anonymous is very much a </a:t>
            </a:r>
            <a:r>
              <a:rPr lang="en-US" dirty="0" smtClean="0">
                <a:latin typeface="Proxy 1" pitchFamily="2" charset="0"/>
              </a:rPr>
              <a:t>“</a:t>
            </a:r>
            <a:r>
              <a:rPr lang="en-US" dirty="0" smtClean="0"/>
              <a:t>means to an end</a:t>
            </a:r>
            <a:r>
              <a:rPr lang="en-US" dirty="0" smtClean="0">
                <a:latin typeface="Proxy 1" pitchFamily="2" charset="0"/>
              </a:rPr>
              <a:t>”</a:t>
            </a:r>
            <a:r>
              <a:rPr lang="en-US" dirty="0" smtClean="0"/>
              <a:t> group and focus on what we call the </a:t>
            </a:r>
            <a:r>
              <a:rPr lang="en-US" dirty="0" smtClean="0">
                <a:latin typeface="Proxy 1" pitchFamily="2" charset="0"/>
              </a:rPr>
              <a:t>“</a:t>
            </a:r>
            <a:r>
              <a:rPr lang="en-US" dirty="0" smtClean="0"/>
              <a:t>Endgame Ethics</a:t>
            </a:r>
            <a:r>
              <a:rPr lang="en-US" dirty="0" smtClean="0">
                <a:latin typeface="Proxy 1" pitchFamily="2" charset="0"/>
              </a:rPr>
              <a:t>”</a:t>
            </a:r>
            <a:r>
              <a:rPr lang="en-US" dirty="0" smtClean="0"/>
              <a:t>. (cite examples in movies maybe) This is what we need to look at more than the actions leading up to it. History says what is right, and what is accepted after the fact. Boston Tea Party anyone? Why do we celebrate that event, when it was a bunch of criminals trespassing and destroying property?</a:t>
            </a:r>
            <a:r>
              <a:rPr lang="en-US" baseline="0" dirty="0" smtClean="0"/>
              <a:t> What if the Boston Tea Party raiders weren’t dressed as native Americans, but instead had Guy Fawkes masks?</a:t>
            </a:r>
            <a:endParaRPr lang="en-US" dirty="0" smtClean="0"/>
          </a:p>
        </p:txBody>
      </p:sp>
      <p:sp>
        <p:nvSpPr>
          <p:cNvPr id="72707" name="Slide Number Placeholder 3"/>
          <p:cNvSpPr>
            <a:spLocks noGrp="1"/>
          </p:cNvSpPr>
          <p:nvPr>
            <p:ph type="sldNum" sz="quarter" idx="5"/>
          </p:nvPr>
        </p:nvSpPr>
        <p:spPr bwMode="auto">
          <a:noFill/>
          <a:ln>
            <a:miter lim="800000"/>
            <a:headEnd/>
            <a:tailEnd/>
          </a:ln>
        </p:spPr>
        <p:txBody>
          <a:bodyPr/>
          <a:lstStyle/>
          <a:p>
            <a:fld id="{A80676DA-E924-4991-AFF2-14F47E836072}"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r>
              <a:rPr lang="en-US" dirty="0" smtClean="0"/>
              <a:t>Josh: Good </a:t>
            </a:r>
            <a:r>
              <a:rPr lang="en-US" dirty="0" err="1" smtClean="0"/>
              <a:t>vs</a:t>
            </a:r>
            <a:r>
              <a:rPr lang="en-US" dirty="0" smtClean="0"/>
              <a:t> Evil was insufficient… so like any good geek, I dusted</a:t>
            </a:r>
            <a:r>
              <a:rPr lang="en-US" baseline="0" dirty="0" smtClean="0"/>
              <a:t> off my AD&amp;D 3x3… the defining characteristic is “chaotic” – including some </a:t>
            </a:r>
            <a:r>
              <a:rPr lang="en-US" baseline="0" dirty="0" err="1" smtClean="0"/>
              <a:t>Choatic</a:t>
            </a:r>
            <a:r>
              <a:rPr lang="en-US" baseline="0" dirty="0" smtClean="0"/>
              <a:t> good – like robin hood – through…</a:t>
            </a: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eaLnBrk="1" hangingPunct="1">
              <a:spcBef>
                <a:spcPct val="0"/>
              </a:spcBef>
            </a:pPr>
            <a:r>
              <a:rPr lang="en-US" dirty="0" smtClean="0"/>
              <a:t>Josh: speaks for itself</a:t>
            </a:r>
          </a:p>
        </p:txBody>
      </p:sp>
      <p:sp>
        <p:nvSpPr>
          <p:cNvPr id="36867" name="Slide Number Placeholder 3"/>
          <p:cNvSpPr>
            <a:spLocks noGrp="1"/>
          </p:cNvSpPr>
          <p:nvPr>
            <p:ph type="sldNum" sz="quarter" idx="5"/>
          </p:nvPr>
        </p:nvSpPr>
        <p:spPr bwMode="auto">
          <a:noFill/>
          <a:ln>
            <a:miter lim="800000"/>
            <a:headEnd/>
            <a:tailEnd/>
          </a:ln>
        </p:spPr>
        <p:txBody>
          <a:bodyPr/>
          <a:lstStyle/>
          <a:p>
            <a:fld id="{DBAD5696-F8E6-4643-8FCD-2113EA2C0A9F}"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a:lstStyle/>
          <a:p>
            <a:pPr eaLnBrk="1" hangingPunct="1">
              <a:spcBef>
                <a:spcPct val="0"/>
              </a:spcBef>
            </a:pPr>
            <a:r>
              <a:rPr lang="en-US" dirty="0" smtClean="0"/>
              <a:t>Image Source: http://2.bp.blogspot.com/-XS0av6GQlIE/TheLlBBprTI/AAAAAAAAAIU/f6aABTtPyVE/s1600/tree.jpg</a:t>
            </a:r>
          </a:p>
          <a:p>
            <a:pPr eaLnBrk="1" hangingPunct="1">
              <a:spcBef>
                <a:spcPct val="0"/>
              </a:spcBef>
            </a:pPr>
            <a:endParaRPr lang="en-US" dirty="0" smtClean="0"/>
          </a:p>
          <a:p>
            <a:pPr eaLnBrk="1" hangingPunct="1">
              <a:spcBef>
                <a:spcPct val="0"/>
              </a:spcBef>
            </a:pPr>
            <a:r>
              <a:rPr lang="en-US" dirty="0" smtClean="0"/>
              <a:t>Josh: Why looking at Anonymous as a single group is wrong.</a:t>
            </a:r>
          </a:p>
          <a:p>
            <a:pPr eaLnBrk="1" hangingPunct="1">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Make group of groups franchise/brand point</a:t>
            </a:r>
            <a:r>
              <a:rPr lang="en-US" baseline="0" dirty="0" smtClean="0"/>
              <a:t> here.</a:t>
            </a: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Josh highlights the ROOT of the family tree is 4 Chan – A far, far cry from “noble </a:t>
            </a:r>
            <a:r>
              <a:rPr lang="en-US" dirty="0" err="1" smtClean="0"/>
              <a:t>hacktivism</a:t>
            </a:r>
            <a:r>
              <a:rPr lang="en-US" dirty="0" smtClean="0"/>
              <a:t>”</a:t>
            </a:r>
          </a:p>
          <a:p>
            <a:pPr eaLnBrk="1" hangingPunct="1">
              <a:spcBef>
                <a:spcPct val="0"/>
              </a:spcBef>
            </a:pPr>
            <a:r>
              <a:rPr lang="en-US" dirty="0" smtClean="0"/>
              <a:t>The “We </a:t>
            </a:r>
            <a:r>
              <a:rPr lang="en-US" dirty="0" smtClean="0"/>
              <a:t>Are Legion</a:t>
            </a:r>
            <a:r>
              <a:rPr lang="en-US" dirty="0" smtClean="0"/>
              <a:t>” </a:t>
            </a:r>
            <a:r>
              <a:rPr lang="en-US" dirty="0" smtClean="0"/>
              <a:t>documentary by Brian </a:t>
            </a:r>
            <a:r>
              <a:rPr lang="en-US" dirty="0" err="1" smtClean="0"/>
              <a:t>Knappenberger</a:t>
            </a:r>
            <a:r>
              <a:rPr lang="en-US" dirty="0" smtClean="0"/>
              <a:t> does </a:t>
            </a:r>
            <a:r>
              <a:rPr lang="en-US" dirty="0" smtClean="0"/>
              <a:t>an</a:t>
            </a:r>
            <a:r>
              <a:rPr lang="en-US" baseline="0" dirty="0" smtClean="0"/>
              <a:t> excellent job at showing how the moral </a:t>
            </a:r>
            <a:r>
              <a:rPr lang="en-US" baseline="0" dirty="0" smtClean="0"/>
              <a:t>participants </a:t>
            </a:r>
            <a:r>
              <a:rPr lang="en-US" baseline="0" dirty="0" smtClean="0"/>
              <a:t>emerged over time – and the tension with the pure “fun” participants.</a:t>
            </a:r>
          </a:p>
          <a:p>
            <a:pPr eaLnBrk="1" hangingPunct="1">
              <a:spcBef>
                <a:spcPct val="0"/>
              </a:spcBef>
            </a:pPr>
            <a:endParaRPr lang="en-US" dirty="0" smtClean="0"/>
          </a:p>
          <a:p>
            <a:pPr eaLnBrk="1" hangingPunct="1">
              <a:spcBef>
                <a:spcPct val="0"/>
              </a:spcBef>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a:lstStyle/>
          <a:p>
            <a:fld id="{F087957F-57FE-4855-B7C3-C53664092C17}"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Josh: Anon = the new China. Blame them for everything. They set themselves up for it with the easy-to-adopt brand. Seen companies that were attacked by what seemed to be Anon, only to find it was a clever attacker embedding misleading messages to divert attention/blame.</a:t>
            </a:r>
          </a:p>
          <a:p>
            <a:pPr eaLnBrk="1" hangingPunct="1">
              <a:spcBef>
                <a:spcPct val="0"/>
              </a:spcBef>
            </a:pPr>
            <a:endParaRPr lang="en-US" dirty="0" smtClean="0">
              <a:ea typeface="MS PGothic" pitchFamily="34" charset="-128"/>
            </a:endParaRPr>
          </a:p>
          <a:p>
            <a:pPr eaLnBrk="1" hangingPunct="1">
              <a:spcBef>
                <a:spcPct val="0"/>
              </a:spcBef>
            </a:pPr>
            <a:r>
              <a:rPr lang="en-US" dirty="0" smtClean="0">
                <a:ea typeface="MS PGothic" pitchFamily="34" charset="-128"/>
              </a:rPr>
              <a:t>Others, nation states, abusing ‘anonymous’ image.</a:t>
            </a:r>
          </a:p>
        </p:txBody>
      </p:sp>
      <p:sp>
        <p:nvSpPr>
          <p:cNvPr id="58371" name="Slide Number Placeholder 3"/>
          <p:cNvSpPr>
            <a:spLocks noGrp="1"/>
          </p:cNvSpPr>
          <p:nvPr>
            <p:ph type="sldNum" sz="quarter" idx="5"/>
          </p:nvPr>
        </p:nvSpPr>
        <p:spPr bwMode="auto">
          <a:noFill/>
          <a:ln>
            <a:miter lim="800000"/>
            <a:headEnd/>
            <a:tailEnd/>
          </a:ln>
        </p:spPr>
        <p:txBody>
          <a:bodyPr/>
          <a:lstStyle/>
          <a:p>
            <a:pPr>
              <a:tabLst>
                <a:tab pos="722313" algn="l"/>
                <a:tab pos="1446213" algn="l"/>
                <a:tab pos="2170113" algn="l"/>
                <a:tab pos="2894013" algn="l"/>
              </a:tabLst>
            </a:pPr>
            <a:fld id="{45EBF5A8-2F71-47A4-9FF5-4DE8E603339B}" type="slidenum">
              <a:rPr lang="en-US" sz="1400" smtClean="0">
                <a:solidFill>
                  <a:srgbClr val="000000"/>
                </a:solidFill>
                <a:latin typeface="Times New Roman" pitchFamily="18" charset="0"/>
                <a:ea typeface="MS PGothic" pitchFamily="34" charset="-128"/>
              </a:rPr>
              <a:pPr>
                <a:tabLst>
                  <a:tab pos="722313" algn="l"/>
                  <a:tab pos="1446213" algn="l"/>
                  <a:tab pos="2170113" algn="l"/>
                  <a:tab pos="2894013" algn="l"/>
                </a:tabLst>
              </a:pPr>
              <a:t>14</a:t>
            </a:fld>
            <a:endParaRPr lang="en-US" sz="1400" smtClean="0">
              <a:solidFill>
                <a:srgbClr val="000000"/>
              </a:solidFill>
              <a:latin typeface="Times New Roman" pitchFamily="18" charset="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a:lstStyle/>
          <a:p>
            <a:pPr eaLnBrk="1" hangingPunct="1">
              <a:spcBef>
                <a:spcPct val="0"/>
              </a:spcBef>
            </a:pPr>
            <a:r>
              <a:rPr lang="en-US" dirty="0" smtClean="0"/>
              <a:t>Original Image Source: http://eandres.glogster.com/Whitchhunt-/. (Modified by Mar)</a:t>
            </a:r>
          </a:p>
          <a:p>
            <a:pPr eaLnBrk="1" hangingPunct="1">
              <a:spcBef>
                <a:spcPct val="0"/>
              </a:spcBef>
            </a:pPr>
            <a:endParaRPr lang="en-US" dirty="0" smtClean="0"/>
          </a:p>
          <a:p>
            <a:pPr eaLnBrk="1" hangingPunct="1">
              <a:spcBef>
                <a:spcPct val="0"/>
              </a:spcBef>
            </a:pPr>
            <a:r>
              <a:rPr lang="en-US" dirty="0" smtClean="0"/>
              <a:t>Josh: Of course appearances are deceiving. We are soon going to move to a cyber-neo-</a:t>
            </a:r>
            <a:r>
              <a:rPr lang="en-US" dirty="0" err="1" smtClean="0"/>
              <a:t>mccarthyism</a:t>
            </a:r>
            <a:r>
              <a:rPr lang="en-US" dirty="0" smtClean="0"/>
              <a:t>, where we will have to swear under oath that we are not members to avoid the witch hunt.</a:t>
            </a:r>
          </a:p>
          <a:p>
            <a:pPr eaLnBrk="1" hangingPunct="1">
              <a:spcBef>
                <a:spcPct val="0"/>
              </a:spcBef>
            </a:pPr>
            <a:endParaRPr lang="en-US" dirty="0" smtClean="0"/>
          </a:p>
          <a:p>
            <a:pPr eaLnBrk="1" hangingPunct="1">
              <a:spcBef>
                <a:spcPct val="0"/>
              </a:spcBef>
            </a:pPr>
            <a:r>
              <a:rPr lang="en-US" dirty="0" smtClean="0"/>
              <a:t>“I am not and have never been a member of Anonymous. I do not and have not adhered to the tenets of Anonymous. I have never followed the Anonymous party line.”</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54275" name="Slide Number Placeholder 3"/>
          <p:cNvSpPr>
            <a:spLocks noGrp="1"/>
          </p:cNvSpPr>
          <p:nvPr>
            <p:ph type="sldNum" sz="quarter" idx="5"/>
          </p:nvPr>
        </p:nvSpPr>
        <p:spPr bwMode="auto">
          <a:noFill/>
          <a:ln>
            <a:miter lim="800000"/>
            <a:headEnd/>
            <a:tailEnd/>
          </a:ln>
        </p:spPr>
        <p:txBody>
          <a:bodyPr/>
          <a:lstStyle/>
          <a:p>
            <a:fld id="{7040D0E2-4CB2-4FF2-97A0-8E909C205DF5}"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a:lstStyle/>
          <a:p>
            <a:pPr eaLnBrk="1" hangingPunct="1"/>
            <a:r>
              <a:rPr lang="en-US" dirty="0" smtClean="0">
                <a:latin typeface="Proxy 1" pitchFamily="2" charset="0"/>
              </a:rPr>
              <a:t>Jericho: It started out as a movement against full disclosure and giving away </a:t>
            </a:r>
            <a:r>
              <a:rPr lang="en-US" dirty="0" smtClean="0">
                <a:latin typeface="Proxy 1" pitchFamily="2" charset="0"/>
              </a:rPr>
              <a:t>vulnerability information </a:t>
            </a:r>
            <a:r>
              <a:rPr lang="en-US" dirty="0" smtClean="0">
                <a:latin typeface="Proxy 1" pitchFamily="2" charset="0"/>
              </a:rPr>
              <a:t>to vendors and security community. More recently, it has be co-opted and hijacked</a:t>
            </a:r>
            <a:r>
              <a:rPr lang="en-US" baseline="0" dirty="0" smtClean="0">
                <a:latin typeface="Proxy 1" pitchFamily="2" charset="0"/>
              </a:rPr>
              <a:t> by </a:t>
            </a:r>
            <a:r>
              <a:rPr lang="en-US" baseline="0" dirty="0" err="1" smtClean="0">
                <a:latin typeface="Proxy 1" pitchFamily="2" charset="0"/>
              </a:rPr>
              <a:t>Anons</a:t>
            </a:r>
            <a:r>
              <a:rPr lang="en-US" baseline="0" dirty="0" smtClean="0">
                <a:latin typeface="Proxy 1" pitchFamily="2" charset="0"/>
              </a:rPr>
              <a:t> </a:t>
            </a:r>
            <a:r>
              <a:rPr lang="en-US" dirty="0" smtClean="0">
                <a:latin typeface="Proxy 1" pitchFamily="2" charset="0"/>
              </a:rPr>
              <a:t>(Operation </a:t>
            </a:r>
            <a:r>
              <a:rPr lang="en-US" dirty="0" err="1" smtClean="0">
                <a:latin typeface="Proxy 1" pitchFamily="2" charset="0"/>
              </a:rPr>
              <a:t>AntiSec</a:t>
            </a:r>
            <a:r>
              <a:rPr lang="en-US" dirty="0" smtClean="0">
                <a:latin typeface="Proxy 1" pitchFamily="2" charset="0"/>
              </a:rPr>
              <a:t>) into a targeted campaign of hacks against high profile commercial and</a:t>
            </a:r>
            <a:r>
              <a:rPr lang="en-US" baseline="0" dirty="0" smtClean="0">
                <a:latin typeface="Proxy 1" pitchFamily="2" charset="0"/>
              </a:rPr>
              <a:t> government sites.</a:t>
            </a:r>
            <a:endParaRPr lang="en-US" dirty="0" smtClean="0">
              <a:latin typeface="Proxy 1" pitchFamily="2" charset="0"/>
            </a:endParaRPr>
          </a:p>
          <a:p>
            <a:pPr eaLnBrk="1" hangingPunct="1"/>
            <a:endParaRPr lang="en-US" dirty="0" smtClean="0">
              <a:latin typeface="Proxy 1" pitchFamily="2" charset="0"/>
            </a:endParaRPr>
          </a:p>
          <a:p>
            <a:pPr eaLnBrk="1" hangingPunct="1"/>
            <a:r>
              <a:rPr lang="en-US" dirty="0" smtClean="0">
                <a:latin typeface="Proxy 1" pitchFamily="2" charset="0"/>
              </a:rPr>
              <a:t>“</a:t>
            </a:r>
            <a:r>
              <a:rPr lang="en-US" dirty="0" err="1" smtClean="0"/>
              <a:t>antisec</a:t>
            </a:r>
            <a:r>
              <a:rPr lang="en-US" dirty="0" smtClean="0">
                <a:latin typeface="Proxy 1" pitchFamily="2" charset="0"/>
              </a:rPr>
              <a:t>”</a:t>
            </a:r>
            <a:r>
              <a:rPr lang="en-US" dirty="0" smtClean="0"/>
              <a:t> is </a:t>
            </a:r>
            <a:r>
              <a:rPr lang="en-US" dirty="0" smtClean="0"/>
              <a:t>a </a:t>
            </a:r>
            <a:r>
              <a:rPr lang="en-US" dirty="0" smtClean="0"/>
              <a:t>bigger threat in my opinion. At a high level, it is activism + chaotic actors + the joker. 100</a:t>
            </a:r>
            <a:r>
              <a:rPr lang="en-US" dirty="0" smtClean="0">
                <a:latin typeface="Proxy 1" pitchFamily="2" charset="0"/>
              </a:rPr>
              <a:t>’</a:t>
            </a:r>
            <a:r>
              <a:rPr lang="en-US" dirty="0" smtClean="0"/>
              <a:t>s of people going around just to show how insecure we are as a *goal*. What we see from Anonymous is almost the </a:t>
            </a:r>
            <a:r>
              <a:rPr lang="en-US" dirty="0" smtClean="0">
                <a:latin typeface="Proxy 1" pitchFamily="2" charset="0"/>
              </a:rPr>
              <a:t>‘</a:t>
            </a:r>
            <a:r>
              <a:rPr lang="en-US" dirty="0" smtClean="0"/>
              <a:t>diet coke</a:t>
            </a:r>
            <a:r>
              <a:rPr lang="en-US" dirty="0" smtClean="0">
                <a:latin typeface="Proxy 1" pitchFamily="2" charset="0"/>
              </a:rPr>
              <a:t>’</a:t>
            </a:r>
            <a:r>
              <a:rPr lang="en-US" dirty="0" smtClean="0"/>
              <a:t> of </a:t>
            </a:r>
            <a:r>
              <a:rPr lang="en-US" dirty="0" err="1" smtClean="0"/>
              <a:t>antisec</a:t>
            </a:r>
            <a:r>
              <a:rPr lang="en-US" dirty="0" smtClean="0"/>
              <a:t>. Defacements and </a:t>
            </a:r>
            <a:r>
              <a:rPr lang="en-US" dirty="0" err="1" smtClean="0"/>
              <a:t>DoS</a:t>
            </a:r>
            <a:r>
              <a:rPr lang="en-US" dirty="0" smtClean="0"/>
              <a:t>, </a:t>
            </a:r>
            <a:r>
              <a:rPr lang="en-US" dirty="0" err="1" smtClean="0"/>
              <a:t>vs</a:t>
            </a:r>
            <a:r>
              <a:rPr lang="en-US" dirty="0" smtClean="0"/>
              <a:t> full-scale compromises (e.g., </a:t>
            </a:r>
            <a:r>
              <a:rPr lang="en-US" dirty="0" err="1" smtClean="0"/>
              <a:t>HBGary</a:t>
            </a:r>
            <a:r>
              <a:rPr lang="en-US" dirty="0" smtClean="0"/>
              <a:t>) with the intention of undermining the illusion of security we all enjoy.</a:t>
            </a:r>
          </a:p>
          <a:p>
            <a:pPr eaLnBrk="1" hangingPunct="1"/>
            <a:endParaRPr lang="en-US" dirty="0" smtClean="0"/>
          </a:p>
          <a:p>
            <a:pPr eaLnBrk="1" hangingPunct="1"/>
            <a:r>
              <a:rPr lang="en-US" dirty="0" smtClean="0"/>
              <a:t>In a ‘perfect’ </a:t>
            </a:r>
            <a:r>
              <a:rPr lang="en-US" dirty="0" err="1" smtClean="0"/>
              <a:t>antisec</a:t>
            </a:r>
            <a:r>
              <a:rPr lang="en-US" dirty="0" smtClean="0"/>
              <a:t> campaign, the entire trust placed in security and those offering security services would be eroded. What then? One CA compromised, and we all get nervous about what it means to the underlying trust of the web. Think that, x100.</a:t>
            </a:r>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a:lstStyle/>
          <a:p>
            <a:pPr eaLnBrk="1" hangingPunct="1">
              <a:spcBef>
                <a:spcPct val="0"/>
              </a:spcBef>
            </a:pPr>
            <a:r>
              <a:rPr lang="en-US" dirty="0" smtClean="0"/>
              <a:t>Jericho: Retaliation is a stronger theme of Anonymous’ actions than many realize. We’re familiar with the big incidents, but months or a year later we often forget *why* they did it.</a:t>
            </a:r>
          </a:p>
        </p:txBody>
      </p:sp>
      <p:sp>
        <p:nvSpPr>
          <p:cNvPr id="43011" name="Slide Number Placeholder 3"/>
          <p:cNvSpPr>
            <a:spLocks noGrp="1"/>
          </p:cNvSpPr>
          <p:nvPr>
            <p:ph type="sldNum" sz="quarter" idx="5"/>
          </p:nvPr>
        </p:nvSpPr>
        <p:spPr bwMode="auto">
          <a:noFill/>
          <a:ln>
            <a:miter lim="800000"/>
            <a:headEnd/>
            <a:tailEnd/>
          </a:ln>
        </p:spPr>
        <p:txBody>
          <a:bodyPr/>
          <a:lstStyle/>
          <a:p>
            <a:fld id="{CAC2B09A-2204-400B-ADF3-D1DE5F42B41B}"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a:lstStyle/>
          <a:p>
            <a:pPr eaLnBrk="1" hangingPunct="1"/>
            <a:r>
              <a:rPr lang="en-US" dirty="0" smtClean="0">
                <a:latin typeface="Proxy 1" pitchFamily="2" charset="0"/>
              </a:rPr>
              <a:t>Jericho:</a:t>
            </a:r>
            <a:r>
              <a:rPr lang="en-US" baseline="0" dirty="0" smtClean="0">
                <a:latin typeface="Proxy 1" pitchFamily="2" charset="0"/>
              </a:rPr>
              <a:t> </a:t>
            </a:r>
            <a:r>
              <a:rPr lang="en-US" dirty="0" smtClean="0">
                <a:latin typeface="Proxy 1" pitchFamily="2" charset="0"/>
              </a:rPr>
              <a:t>Operation Payback was well known at the time, but it involved a lot more sites than Visa, </a:t>
            </a:r>
            <a:r>
              <a:rPr lang="en-US" dirty="0" smtClean="0">
                <a:latin typeface="Proxy 1" pitchFamily="2" charset="0"/>
              </a:rPr>
              <a:t>MasterCard, </a:t>
            </a:r>
            <a:r>
              <a:rPr lang="en-US" dirty="0" smtClean="0">
                <a:latin typeface="Proxy 1" pitchFamily="2" charset="0"/>
              </a:rPr>
              <a:t>and PayPal. When you begin to chart the Anonymous attacks and motives, “retaliation” is a central theme and likely responsible for 50% or more of their attacks. Some of these are certainly targeted attacks that *are* retaliation. However, some of these are also target of opportunity hacking with a justification that is mustered up after the fact. That has been going on for years. We saw it a lot back in the early days of running the defacement mirror; a group would hack a .</a:t>
            </a:r>
            <a:r>
              <a:rPr lang="en-US" dirty="0" err="1" smtClean="0">
                <a:latin typeface="Proxy 1" pitchFamily="2" charset="0"/>
              </a:rPr>
              <a:t>gov</a:t>
            </a:r>
            <a:r>
              <a:rPr lang="en-US" dirty="0" smtClean="0">
                <a:latin typeface="Proxy 1" pitchFamily="2" charset="0"/>
              </a:rPr>
              <a:t> web page, put up an anti-</a:t>
            </a:r>
            <a:r>
              <a:rPr lang="en-US" dirty="0" err="1" smtClean="0">
                <a:latin typeface="Proxy 1" pitchFamily="2" charset="0"/>
              </a:rPr>
              <a:t>gov</a:t>
            </a:r>
            <a:r>
              <a:rPr lang="en-US" dirty="0" smtClean="0">
                <a:latin typeface="Proxy 1" pitchFamily="2" charset="0"/>
              </a:rPr>
              <a:t> message. That is fine, but when they put the same message up on Frank and Mary’s Knitting Circle page, their justification for the defacement was silly. One example that comes to mind for Anonymous is the Arizona Law Enforcement breaches. Some argue that attacking them was target of opportunity with a somewhat weak justification that followed.</a:t>
            </a:r>
            <a:endParaRPr lang="en-US" dirty="0" smtClean="0"/>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a:lstStyle/>
          <a:p>
            <a:pPr eaLnBrk="1" hangingPunct="1"/>
            <a:r>
              <a:rPr lang="en-US" dirty="0" smtClean="0"/>
              <a:t>Jericho: Even after Operation Payback, retaliation remains a central theme in Anonymous activity. In some cases, it may be the motive but we simply don’t know about it due to a lack of clear</a:t>
            </a:r>
            <a:r>
              <a:rPr lang="en-US" baseline="0" dirty="0" smtClean="0"/>
              <a:t> explanation.</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a:lstStyle/>
          <a:p>
            <a:pPr eaLnBrk="1" hangingPunct="1">
              <a:spcBef>
                <a:spcPct val="0"/>
              </a:spcBef>
            </a:pPr>
            <a:r>
              <a:rPr lang="en-US" dirty="0" smtClean="0">
                <a:ea typeface="MS PGothic" pitchFamily="34" charset="-128"/>
              </a:rPr>
              <a:t>Who are we? Just two guys that observe and think about the topic of </a:t>
            </a:r>
            <a:r>
              <a:rPr lang="en-US" dirty="0" err="1" smtClean="0">
                <a:ea typeface="MS PGothic" pitchFamily="34" charset="-128"/>
              </a:rPr>
              <a:t>hacktivist</a:t>
            </a:r>
            <a:r>
              <a:rPr lang="en-US" dirty="0" smtClean="0">
                <a:ea typeface="MS PGothic" pitchFamily="34" charset="-128"/>
              </a:rPr>
              <a:t> groups. </a:t>
            </a:r>
          </a:p>
          <a:p>
            <a:pPr eaLnBrk="1" hangingPunct="1">
              <a:spcBef>
                <a:spcPct val="0"/>
              </a:spcBef>
            </a:pPr>
            <a:r>
              <a:rPr lang="en-US" dirty="0" smtClean="0">
                <a:ea typeface="MS PGothic" pitchFamily="34" charset="-128"/>
              </a:rPr>
              <a:t>Just like we aren’t anonymous, we’re not</a:t>
            </a:r>
            <a:r>
              <a:rPr lang="en-US" baseline="0" dirty="0" smtClean="0">
                <a:ea typeface="MS PGothic" pitchFamily="34" charset="-128"/>
              </a:rPr>
              <a:t> experts either. </a:t>
            </a:r>
          </a:p>
        </p:txBody>
      </p:sp>
      <p:sp>
        <p:nvSpPr>
          <p:cNvPr id="17411" name="Slide Number Placeholder 3"/>
          <p:cNvSpPr>
            <a:spLocks noGrp="1"/>
          </p:cNvSpPr>
          <p:nvPr>
            <p:ph type="sldNum" sz="quarter" idx="5"/>
          </p:nvPr>
        </p:nvSpPr>
        <p:spPr bwMode="auto">
          <a:noFill/>
          <a:ln>
            <a:miter lim="800000"/>
            <a:headEnd/>
            <a:tailEnd/>
          </a:ln>
        </p:spPr>
        <p:txBody>
          <a:bodyPr/>
          <a:lstStyle/>
          <a:p>
            <a:pPr>
              <a:tabLst>
                <a:tab pos="723900" algn="l"/>
                <a:tab pos="1447800" algn="l"/>
                <a:tab pos="2171700" algn="l"/>
                <a:tab pos="2895600" algn="l"/>
              </a:tabLst>
            </a:pPr>
            <a:fld id="{87E84E90-5503-4271-8315-92DAFA5C9DE0}" type="slidenum">
              <a:rPr lang="en-US" sz="1400" smtClean="0">
                <a:solidFill>
                  <a:srgbClr val="000000"/>
                </a:solidFill>
                <a:latin typeface="Times New Roman" pitchFamily="18" charset="0"/>
                <a:ea typeface="MS PGothic" pitchFamily="34" charset="-128"/>
              </a:rPr>
              <a:pPr>
                <a:tabLst>
                  <a:tab pos="723900" algn="l"/>
                  <a:tab pos="1447800" algn="l"/>
                  <a:tab pos="2171700" algn="l"/>
                  <a:tab pos="2895600" algn="l"/>
                </a:tabLst>
              </a:pPr>
              <a:t>2</a:t>
            </a:fld>
            <a:endParaRPr lang="en-US" sz="1400" smtClean="0">
              <a:solidFill>
                <a:srgbClr val="000000"/>
              </a:solidFill>
              <a:latin typeface="Times New Roman" pitchFamily="18" charset="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a:lstStyle/>
          <a:p>
            <a:pPr eaLnBrk="1" hangingPunct="1">
              <a:spcBef>
                <a:spcPct val="0"/>
              </a:spcBef>
            </a:pPr>
            <a:r>
              <a:rPr lang="en-US" dirty="0" smtClean="0"/>
              <a:t>Jericho: Data </a:t>
            </a:r>
            <a:r>
              <a:rPr lang="en-US" dirty="0" smtClean="0">
                <a:latin typeface="Proxy 1" pitchFamily="2" charset="0"/>
              </a:rPr>
              <a:t>–</a:t>
            </a:r>
            <a:r>
              <a:rPr lang="en-US" dirty="0" smtClean="0"/>
              <a:t> Anonymous is largely known via media rhetoric, hype, gossip, and our predispositions. There is little actual data regarding any of it. Why? If they are such a threat, why isn</a:t>
            </a:r>
            <a:r>
              <a:rPr lang="en-US" dirty="0" smtClean="0">
                <a:latin typeface="Proxy 1" pitchFamily="2" charset="0"/>
              </a:rPr>
              <a:t>’</a:t>
            </a:r>
            <a:r>
              <a:rPr lang="en-US" dirty="0" smtClean="0"/>
              <a:t>t there more of a push to generate </a:t>
            </a:r>
            <a:r>
              <a:rPr lang="en-US" dirty="0" smtClean="0">
                <a:latin typeface="Proxy 1" pitchFamily="2" charset="0"/>
              </a:rPr>
              <a:t>“</a:t>
            </a:r>
            <a:r>
              <a:rPr lang="en-US" dirty="0" smtClean="0"/>
              <a:t>big data</a:t>
            </a:r>
            <a:r>
              <a:rPr lang="en-US" dirty="0" smtClean="0">
                <a:latin typeface="Proxy 1" pitchFamily="2" charset="0"/>
              </a:rPr>
              <a:t>”</a:t>
            </a:r>
            <a:r>
              <a:rPr lang="en-US" dirty="0" smtClean="0"/>
              <a:t> (barf) on them? We’re not seeing it from security companies trying to sell you products, nor law enforcement trying to warn the public (or get funding).</a:t>
            </a:r>
          </a:p>
          <a:p>
            <a:pPr eaLnBrk="1" hangingPunct="1">
              <a:spcBef>
                <a:spcPct val="0"/>
              </a:spcBef>
            </a:pPr>
            <a:endParaRPr lang="en-US" dirty="0" smtClean="0"/>
          </a:p>
          <a:p>
            <a:pPr eaLnBrk="1" hangingPunct="1">
              <a:spcBef>
                <a:spcPct val="0"/>
              </a:spcBef>
            </a:pPr>
            <a:r>
              <a:rPr lang="en-US" dirty="0" smtClean="0"/>
              <a:t>Odds are a couple firms have some data, but is it complete? Is it being used for anything but quick profit? Trying to track *every* anon action is crazy (I tried for a few days, for ‘fun’). What if these few companies have wildly incomplete data,</a:t>
            </a:r>
            <a:r>
              <a:rPr lang="en-US" baseline="0" dirty="0" smtClean="0"/>
              <a:t> and worse, use it to sell products/services or advise customers?</a:t>
            </a: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74755" name="Slide Number Placeholder 3"/>
          <p:cNvSpPr>
            <a:spLocks noGrp="1"/>
          </p:cNvSpPr>
          <p:nvPr>
            <p:ph type="sldNum" sz="quarter" idx="5"/>
          </p:nvPr>
        </p:nvSpPr>
        <p:spPr bwMode="auto">
          <a:noFill/>
          <a:ln>
            <a:miter lim="800000"/>
            <a:headEnd/>
            <a:tailEnd/>
          </a:ln>
        </p:spPr>
        <p:txBody>
          <a:bodyPr/>
          <a:lstStyle/>
          <a:p>
            <a:fld id="{B81E4F83-AB70-4103-8A89-782FD0B18F8A}"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eaLnBrk="1" hangingPunct="1">
              <a:spcBef>
                <a:spcPct val="0"/>
              </a:spcBef>
            </a:pPr>
            <a:r>
              <a:rPr lang="en-US" dirty="0" smtClean="0"/>
              <a:t>Jericho: Is Anon new? Name: no (used online for decades)  </a:t>
            </a:r>
            <a:r>
              <a:rPr lang="en-US" dirty="0" err="1" smtClean="0"/>
              <a:t>Hacktivism</a:t>
            </a:r>
            <a:r>
              <a:rPr lang="en-US" dirty="0" smtClean="0"/>
              <a:t>: no (decade+ old) </a:t>
            </a:r>
            <a:r>
              <a:rPr lang="en-US" dirty="0" err="1" smtClean="0"/>
              <a:t>DDoS</a:t>
            </a:r>
            <a:r>
              <a:rPr lang="en-US" dirty="0" smtClean="0"/>
              <a:t>: no (</a:t>
            </a:r>
            <a:r>
              <a:rPr lang="en-US" dirty="0" err="1" smtClean="0"/>
              <a:t>Trinoo</a:t>
            </a:r>
            <a:r>
              <a:rPr lang="en-US" dirty="0" smtClean="0"/>
              <a:t>, Aug 1999)  Defacements: no (74 on last full day of attrition defacement mirror)  Use of </a:t>
            </a:r>
            <a:r>
              <a:rPr lang="en-US" dirty="0" err="1" smtClean="0"/>
              <a:t>Iconograhy</a:t>
            </a:r>
            <a:r>
              <a:rPr lang="en-US" dirty="0" smtClean="0"/>
              <a:t>: no (</a:t>
            </a:r>
            <a:r>
              <a:rPr lang="en-US" dirty="0" err="1" smtClean="0"/>
              <a:t>cDc</a:t>
            </a:r>
            <a:r>
              <a:rPr lang="en-US" dirty="0" smtClean="0"/>
              <a:t> and others)  Decentralized group: no (</a:t>
            </a:r>
            <a:r>
              <a:rPr lang="en-US" dirty="0" err="1" smtClean="0"/>
              <a:t>Shadowcrew</a:t>
            </a:r>
            <a:r>
              <a:rPr lang="en-US" dirty="0" smtClean="0"/>
              <a:t> in 2002, 4000 strong, loose collection of criminals. </a:t>
            </a:r>
            <a:r>
              <a:rPr lang="en-US" dirty="0" err="1" smtClean="0"/>
              <a:t>GlobalHell</a:t>
            </a:r>
            <a:r>
              <a:rPr lang="en-US" dirty="0" smtClean="0"/>
              <a:t>, ~ 60 in a defacing group until 1999). So why are we struggling to deal with this as if it is a new threat? Because it is, but for different reasons that we</a:t>
            </a:r>
            <a:r>
              <a:rPr lang="en-US" dirty="0" smtClean="0">
                <a:latin typeface="Proxy 1" pitchFamily="2" charset="0"/>
              </a:rPr>
              <a:t>’</a:t>
            </a:r>
            <a:r>
              <a:rPr lang="en-US" dirty="0" smtClean="0"/>
              <a:t>re largely ignoring or misunderstanding.</a:t>
            </a:r>
          </a:p>
          <a:p>
            <a:pPr eaLnBrk="1" hangingPunct="1">
              <a:spcBef>
                <a:spcPct val="0"/>
              </a:spcBef>
            </a:pPr>
            <a:endParaRPr lang="en-US" dirty="0" smtClean="0"/>
          </a:p>
          <a:p>
            <a:pPr eaLnBrk="1" hangingPunct="1">
              <a:spcBef>
                <a:spcPct val="0"/>
              </a:spcBef>
            </a:pPr>
            <a:r>
              <a:rPr lang="en-US" dirty="0" smtClean="0"/>
              <a:t>“</a:t>
            </a:r>
            <a:r>
              <a:rPr lang="en-US" i="1" dirty="0" err="1" smtClean="0"/>
              <a:t>hacktivism</a:t>
            </a:r>
            <a:r>
              <a:rPr lang="en-US" dirty="0" smtClean="0"/>
              <a:t> could be understood as the writing of </a:t>
            </a:r>
            <a:r>
              <a:rPr lang="en-US" dirty="0" smtClean="0">
                <a:hlinkClick r:id="rId3" tooltip="Code"/>
              </a:rPr>
              <a:t>code</a:t>
            </a:r>
            <a:r>
              <a:rPr lang="en-US" dirty="0" smtClean="0"/>
              <a:t> to promote </a:t>
            </a:r>
            <a:r>
              <a:rPr lang="en-US" dirty="0" smtClean="0">
                <a:hlinkClick r:id="rId4" tooltip="Political ideology"/>
              </a:rPr>
              <a:t>political ideology</a:t>
            </a:r>
            <a:r>
              <a:rPr lang="en-US" dirty="0" smtClean="0"/>
              <a:t>” (</a:t>
            </a:r>
            <a:r>
              <a:rPr lang="en-US" dirty="0" err="1" smtClean="0"/>
              <a:t>wikipedia</a:t>
            </a:r>
            <a:r>
              <a:rPr lang="en-US" dirty="0" smtClean="0"/>
              <a:t>). Term coined in 1996 by member of </a:t>
            </a:r>
            <a:r>
              <a:rPr lang="en-US" dirty="0" err="1" smtClean="0"/>
              <a:t>cDc</a:t>
            </a:r>
            <a:r>
              <a:rPr lang="en-US" dirty="0" smtClean="0"/>
              <a:t>. Based on that definition, some of the early viruses in the 80’s/90’s fit the bill of </a:t>
            </a:r>
            <a:r>
              <a:rPr lang="en-US" dirty="0" err="1" smtClean="0"/>
              <a:t>hacktivism</a:t>
            </a:r>
            <a:r>
              <a:rPr lang="en-US" dirty="0" smtClean="0"/>
              <a:t>. WANK Worm attacked </a:t>
            </a:r>
            <a:r>
              <a:rPr lang="en-US" dirty="0" smtClean="0">
                <a:hlinkClick r:id="rId5" tooltip="Digital Equipment Corporation"/>
              </a:rPr>
              <a:t>DEC</a:t>
            </a:r>
            <a:r>
              <a:rPr lang="en-US" dirty="0" smtClean="0"/>
              <a:t> </a:t>
            </a:r>
            <a:r>
              <a:rPr lang="en-US" dirty="0" smtClean="0">
                <a:hlinkClick r:id="rId6" tooltip="OpenVMS"/>
              </a:rPr>
              <a:t>VMS</a:t>
            </a:r>
            <a:r>
              <a:rPr lang="en-US" dirty="0" smtClean="0"/>
              <a:t> computers in 1989 over the </a:t>
            </a:r>
            <a:r>
              <a:rPr lang="en-US" dirty="0" err="1" smtClean="0">
                <a:hlinkClick r:id="rId7" tooltip="DECnet"/>
              </a:rPr>
              <a:t>DECnet</a:t>
            </a:r>
            <a:r>
              <a:rPr lang="en-US" dirty="0" smtClean="0"/>
              <a:t>, had political message protesting nuclear weapons. Subsequent viruses like Bloody (1990), </a:t>
            </a:r>
            <a:r>
              <a:rPr lang="en-US" dirty="0" err="1" smtClean="0"/>
              <a:t>Mawanella</a:t>
            </a:r>
            <a:r>
              <a:rPr lang="en-US" dirty="0" smtClean="0"/>
              <a:t> (2001), Injustice Worm (2001), etc.</a:t>
            </a:r>
          </a:p>
          <a:p>
            <a:pPr eaLnBrk="1" hangingPunct="1">
              <a:spcBef>
                <a:spcPct val="0"/>
              </a:spcBef>
            </a:pPr>
            <a:endParaRPr lang="en-US" dirty="0" smtClean="0"/>
          </a:p>
          <a:p>
            <a:pPr eaLnBrk="1" hangingPunct="1">
              <a:spcBef>
                <a:spcPct val="0"/>
              </a:spcBef>
            </a:pPr>
            <a:r>
              <a:rPr lang="en-US" dirty="0" smtClean="0"/>
              <a:t>http://www.totse2.com/totse/en/technology/cyberspace_the_new_frontier/cyberspc.html</a:t>
            </a:r>
          </a:p>
          <a:p>
            <a:pPr eaLnBrk="1" hangingPunct="1"/>
            <a:r>
              <a:rPr lang="en-US" dirty="0" smtClean="0"/>
              <a:t>Activism, </a:t>
            </a:r>
            <a:r>
              <a:rPr lang="en-US" dirty="0" err="1" smtClean="0"/>
              <a:t>Hacktivism</a:t>
            </a:r>
            <a:r>
              <a:rPr lang="en-US" dirty="0" smtClean="0"/>
              <a:t>, and </a:t>
            </a:r>
            <a:r>
              <a:rPr lang="en-US" dirty="0" err="1" smtClean="0"/>
              <a:t>Cyberterrorism</a:t>
            </a:r>
            <a:r>
              <a:rPr lang="en-US" dirty="0" smtClean="0"/>
              <a:t>: The Internet as a Tool for Influencing Foreign Policy by Dorothy E. Denning, ~ 2000. Entire paper showing </a:t>
            </a:r>
            <a:r>
              <a:rPr lang="en-US" dirty="0" err="1" smtClean="0"/>
              <a:t>hacktivism</a:t>
            </a:r>
            <a:r>
              <a:rPr lang="en-US" dirty="0" smtClean="0"/>
              <a:t> is not new.</a:t>
            </a:r>
          </a:p>
          <a:p>
            <a:pPr eaLnBrk="1" hangingPunct="1"/>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9155" name="Slide Number Placeholder 3"/>
          <p:cNvSpPr>
            <a:spLocks noGrp="1"/>
          </p:cNvSpPr>
          <p:nvPr>
            <p:ph type="sldNum" sz="quarter" idx="5"/>
          </p:nvPr>
        </p:nvSpPr>
        <p:spPr bwMode="auto">
          <a:noFill/>
          <a:ln>
            <a:miter lim="800000"/>
            <a:headEnd/>
            <a:tailEnd/>
          </a:ln>
        </p:spPr>
        <p:txBody>
          <a:bodyPr/>
          <a:lstStyle/>
          <a:p>
            <a:fld id="{80DD5F80-856F-4293-BAE5-68D8C80DBDE8}"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p:spPr>
      </p:sp>
      <p:sp>
        <p:nvSpPr>
          <p:cNvPr id="93187" name="Rectangle 3"/>
          <p:cNvSpPr>
            <a:spLocks noGrp="1"/>
          </p:cNvSpPr>
          <p:nvPr>
            <p:ph type="body" idx="1"/>
          </p:nvPr>
        </p:nvSpPr>
        <p:spPr bwMode="auto">
          <a:noFill/>
        </p:spPr>
        <p:txBody>
          <a:bodyPr/>
          <a:lstStyle/>
          <a:p>
            <a:endParaRPr lang="en-US" dirty="0" smtClean="0"/>
          </a:p>
          <a:p>
            <a:r>
              <a:rPr lang="en-US" dirty="0" smtClean="0"/>
              <a:t>JOSH: During RSA, I quipped:</a:t>
            </a:r>
            <a:r>
              <a:rPr lang="en-US" baseline="0" dirty="0" smtClean="0"/>
              <a:t> “Anonymous holds up a mirror to our neglect. None of the attack were particularly difficult or impressive. They have demonstrated how poorly we’ve operationalized basic web security.” (NOTE: Nick Selby thinks it is more of a “fun house” mirror – distorting effect).</a:t>
            </a:r>
          </a:p>
          <a:p>
            <a:endParaRPr lang="en-US"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Anon breaks the “conventional wisdom” that you don</a:t>
            </a:r>
            <a:r>
              <a:rPr lang="fr-FR" baseline="0" dirty="0" smtClean="0"/>
              <a:t>’</a:t>
            </a:r>
            <a:r>
              <a:rPr lang="en-US" baseline="0" dirty="0" smtClean="0"/>
              <a:t>t need to be faster than the bear – just faster than your buddy…</a:t>
            </a:r>
          </a:p>
          <a:p>
            <a:endParaRPr lang="en-US" baseline="0" dirty="0" smtClean="0"/>
          </a:p>
          <a:p>
            <a:r>
              <a:rPr lang="en-US" baseline="0" dirty="0" smtClean="0"/>
              <a:t>There is an army of bears, you’re drenched in bacon fat, and you poked the bear in the eye.</a:t>
            </a:r>
          </a:p>
          <a:p>
            <a:r>
              <a:rPr lang="en-US" baseline="0" dirty="0" smtClean="0"/>
              <a:t>They are coming for YOU.</a:t>
            </a:r>
          </a:p>
          <a:p>
            <a:endParaRPr lang="en-US" dirty="0"/>
          </a:p>
        </p:txBody>
      </p:sp>
      <p:sp>
        <p:nvSpPr>
          <p:cNvPr id="4" name="Slide Number Placeholder 3"/>
          <p:cNvSpPr>
            <a:spLocks noGrp="1"/>
          </p:cNvSpPr>
          <p:nvPr>
            <p:ph type="sldNum" sz="quarter" idx="10"/>
          </p:nvPr>
        </p:nvSpPr>
        <p:spPr/>
        <p:txBody>
          <a:bodyPr/>
          <a:lstStyle/>
          <a:p>
            <a:pPr>
              <a:defRPr/>
            </a:pPr>
            <a:fld id="{E30195C7-2D05-4F89-BF04-AFBCBA99DEBA}" type="slidenum">
              <a:rPr lang="en-US" smtClean="0"/>
              <a:pPr>
                <a:defRPr/>
              </a:pPr>
              <a:t>23</a:t>
            </a:fld>
            <a:endParaRPr lang="en-US"/>
          </a:p>
        </p:txBody>
      </p:sp>
    </p:spTree>
    <p:extLst>
      <p:ext uri="{BB962C8B-B14F-4D97-AF65-F5344CB8AC3E}">
        <p14:creationId xmlns:p14="http://schemas.microsoft.com/office/powerpoint/2010/main" xmlns="" val="2007594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r>
              <a:rPr lang="en-US" baseline="0" dirty="0" smtClean="0"/>
              <a:t> Explain (at a high level) how one can discern potential false flag operations from real Anonymous (e.g.) ops.</a:t>
            </a:r>
          </a:p>
          <a:p>
            <a:endParaRPr lang="en-US" baseline="0" dirty="0" smtClean="0"/>
          </a:p>
          <a:p>
            <a:r>
              <a:rPr lang="en-US" baseline="0" dirty="0" smtClean="0"/>
              <a:t>If groups follow our </a:t>
            </a:r>
            <a:r>
              <a:rPr lang="en-US" baseline="0" dirty="0" smtClean="0"/>
              <a:t>Part 5 ”Building </a:t>
            </a:r>
            <a:r>
              <a:rPr lang="en-US" baseline="0" dirty="0" smtClean="0"/>
              <a:t>a Better Anonymous” straw man, this will make it even harder for False </a:t>
            </a:r>
            <a:r>
              <a:rPr lang="en-US" baseline="0" dirty="0" smtClean="0"/>
              <a:t>Flags.</a:t>
            </a:r>
          </a:p>
          <a:p>
            <a:r>
              <a:rPr lang="en-US" dirty="0" smtClean="0"/>
              <a:t>http://blog.cognitivedissidents.com/2012/04/12/building-a-better-anonymous-series-part-5/</a:t>
            </a:r>
            <a:endParaRPr lang="en-US" dirty="0"/>
          </a:p>
        </p:txBody>
      </p:sp>
      <p:sp>
        <p:nvSpPr>
          <p:cNvPr id="4" name="Slide Number Placeholder 3"/>
          <p:cNvSpPr>
            <a:spLocks noGrp="1"/>
          </p:cNvSpPr>
          <p:nvPr>
            <p:ph type="sldNum" sz="quarter" idx="10"/>
          </p:nvPr>
        </p:nvSpPr>
        <p:spPr/>
        <p:txBody>
          <a:bodyPr/>
          <a:lstStyle/>
          <a:p>
            <a:fld id="{7FDC09F6-2038-456A-9430-D3278C72B9DD}"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xmlns="" val="2184582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theory of broken windows.</a:t>
            </a:r>
          </a:p>
          <a:p>
            <a:endParaRPr lang="en-US" dirty="0" smtClean="0"/>
          </a:p>
          <a:p>
            <a:r>
              <a:rPr lang="en-US" dirty="0" smtClean="0"/>
              <a:t>Disorder invites</a:t>
            </a:r>
            <a:r>
              <a:rPr lang="en-US" baseline="0" dirty="0" smtClean="0"/>
              <a:t> more disorder. Think the 1</a:t>
            </a:r>
            <a:r>
              <a:rPr lang="en-US" baseline="30000" dirty="0" smtClean="0"/>
              <a:t>st</a:t>
            </a:r>
            <a:r>
              <a:rPr lang="en-US" baseline="0" dirty="0" smtClean="0"/>
              <a:t> Sony </a:t>
            </a:r>
            <a:r>
              <a:rPr lang="en-US" baseline="0" dirty="0" smtClean="0"/>
              <a:t>punishment </a:t>
            </a:r>
            <a:r>
              <a:rPr lang="en-US" baseline="0" dirty="0" smtClean="0"/>
              <a:t>DOS – followed by others to </a:t>
            </a:r>
            <a:r>
              <a:rPr lang="en-US" baseline="0" dirty="0" smtClean="0"/>
              <a:t>total </a:t>
            </a:r>
            <a:r>
              <a:rPr lang="en-US" baseline="0" dirty="0" smtClean="0"/>
              <a:t>21 separate attacks </a:t>
            </a:r>
            <a:r>
              <a:rPr lang="en-US" baseline="0" dirty="0" smtClean="0"/>
              <a:t>in the </a:t>
            </a:r>
            <a:r>
              <a:rPr lang="en-US" baseline="0" dirty="0" smtClean="0"/>
              <a:t>punishment campaign</a:t>
            </a:r>
            <a:r>
              <a:rPr lang="en-US" baseline="0" dirty="0" smtClean="0"/>
              <a:t>.</a:t>
            </a:r>
          </a:p>
          <a:p>
            <a:r>
              <a:rPr lang="en-US" dirty="0" smtClean="0"/>
              <a:t>http://attrition.org/security/rants/sony_aka_sownage.html</a:t>
            </a:r>
            <a:endParaRPr lang="en-US" dirty="0"/>
          </a:p>
        </p:txBody>
      </p:sp>
      <p:sp>
        <p:nvSpPr>
          <p:cNvPr id="4" name="Slide Number Placeholder 3"/>
          <p:cNvSpPr>
            <a:spLocks noGrp="1"/>
          </p:cNvSpPr>
          <p:nvPr>
            <p:ph type="sldNum" sz="quarter" idx="10"/>
          </p:nvPr>
        </p:nvSpPr>
        <p:spPr/>
        <p:txBody>
          <a:bodyPr/>
          <a:lstStyle/>
          <a:p>
            <a:pPr>
              <a:defRPr/>
            </a:pPr>
            <a:fld id="{E30195C7-2D05-4F89-BF04-AFBCBA99DEBA}" type="slidenum">
              <a:rPr lang="en-US" smtClean="0"/>
              <a:pPr>
                <a:defRPr/>
              </a:pPr>
              <a:t>25</a:t>
            </a:fld>
            <a:endParaRPr lang="en-US"/>
          </a:p>
        </p:txBody>
      </p:sp>
    </p:spTree>
    <p:extLst>
      <p:ext uri="{BB962C8B-B14F-4D97-AF65-F5344CB8AC3E}">
        <p14:creationId xmlns:p14="http://schemas.microsoft.com/office/powerpoint/2010/main" xmlns="" val="928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Organizations can and are running table top – role playing exercises – to modernize their </a:t>
            </a:r>
            <a:r>
              <a:rPr lang="en-US" dirty="0" smtClean="0"/>
              <a:t>crisis management</a:t>
            </a:r>
            <a:r>
              <a:rPr lang="en-US" dirty="0" smtClean="0"/>
              <a:t>, incident response,</a:t>
            </a:r>
            <a:r>
              <a:rPr lang="en-US" baseline="0" dirty="0" smtClean="0"/>
              <a:t> litigation-toward-3</a:t>
            </a:r>
            <a:r>
              <a:rPr lang="en-US" baseline="30000" dirty="0" smtClean="0"/>
              <a:t>rd</a:t>
            </a:r>
            <a:r>
              <a:rPr lang="en-US" baseline="0" dirty="0" smtClean="0"/>
              <a:t>-party-researcher-attitudes… </a:t>
            </a:r>
            <a:r>
              <a:rPr lang="en-US" baseline="0" dirty="0" smtClean="0"/>
              <a:t>etc.</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E30195C7-2D05-4F89-BF04-AFBCBA99DEBA}" type="slidenum">
              <a:rPr lang="en-US" smtClean="0"/>
              <a:pPr>
                <a:defRPr/>
              </a:pPr>
              <a:t>26</a:t>
            </a:fld>
            <a:endParaRPr lang="en-US"/>
          </a:p>
        </p:txBody>
      </p:sp>
    </p:spTree>
    <p:extLst>
      <p:ext uri="{BB962C8B-B14F-4D97-AF65-F5344CB8AC3E}">
        <p14:creationId xmlns:p14="http://schemas.microsoft.com/office/powerpoint/2010/main" xmlns="" val="2007594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a:lstStyle/>
          <a:p>
            <a:pPr eaLnBrk="1" hangingPunct="1">
              <a:spcBef>
                <a:spcPct val="0"/>
              </a:spcBef>
            </a:pPr>
            <a:r>
              <a:rPr lang="en-US" dirty="0" smtClean="0"/>
              <a:t>Jericho: Perception, who is winning: Anonymous or Law Enforcement? Ask yourself why you have that perception. It is based on what you see in the media. Since they mostly operate off the</a:t>
            </a:r>
            <a:r>
              <a:rPr lang="en-US" baseline="0" dirty="0" smtClean="0"/>
              <a:t> maxim “if it bleeds, it leads”, we see the high profile hacks and entertaining stories. We tend not see as much of the routine busts carried out by law enforcement.</a:t>
            </a:r>
            <a:endParaRPr lang="en-US" dirty="0" smtClean="0"/>
          </a:p>
          <a:p>
            <a:pPr eaLnBrk="1" hangingPunct="1">
              <a:spcBef>
                <a:spcPct val="0"/>
              </a:spcBef>
            </a:pPr>
            <a:endParaRPr lang="en-US" dirty="0" smtClean="0"/>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a:lstStyle/>
          <a:p>
            <a:pPr eaLnBrk="1" hangingPunct="1">
              <a:spcBef>
                <a:spcPct val="0"/>
              </a:spcBef>
            </a:pPr>
            <a:r>
              <a:rPr lang="en-US" dirty="0" smtClean="0"/>
              <a:t>Jericho: Anonymous on any given day carries out several attacks. Trying to monitor and catalog these is a daunting task. I gave up on it after 2 weeks. Maybe 1 in 3 make news, if you count blogs and niche computer security news sites. Maybe 1 in 5 make more mainstream tech/computer news (e.g., </a:t>
            </a:r>
            <a:r>
              <a:rPr lang="en-US" dirty="0" err="1" smtClean="0"/>
              <a:t>ZDnet</a:t>
            </a:r>
            <a:r>
              <a:rPr lang="en-US" dirty="0" smtClean="0"/>
              <a:t>, Wired). Maybe 1 in 30 (?) make household news.</a:t>
            </a:r>
          </a:p>
        </p:txBody>
      </p:sp>
      <p:sp>
        <p:nvSpPr>
          <p:cNvPr id="62467" name="Slide Number Placeholder 3"/>
          <p:cNvSpPr>
            <a:spLocks noGrp="1"/>
          </p:cNvSpPr>
          <p:nvPr>
            <p:ph type="sldNum" sz="quarter" idx="5"/>
          </p:nvPr>
        </p:nvSpPr>
        <p:spPr bwMode="auto">
          <a:noFill/>
          <a:ln>
            <a:miter lim="800000"/>
            <a:headEnd/>
            <a:tailEnd/>
          </a:ln>
        </p:spPr>
        <p:txBody>
          <a:bodyPr/>
          <a:lstStyle/>
          <a:p>
            <a:fld id="{F671C195-7998-4651-8421-C79E9C02D8FE}"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a:lstStyle/>
          <a:p>
            <a:pPr eaLnBrk="1" hangingPunct="1">
              <a:spcBef>
                <a:spcPct val="0"/>
              </a:spcBef>
            </a:pPr>
            <a:r>
              <a:rPr lang="en-US" dirty="0" smtClean="0"/>
              <a:t>Jericho:</a:t>
            </a:r>
            <a:r>
              <a:rPr lang="en-US" baseline="0" dirty="0" smtClean="0"/>
              <a:t> </a:t>
            </a:r>
            <a:r>
              <a:rPr lang="en-US" dirty="0" smtClean="0"/>
              <a:t>Look at a brief history of arrests related to the Anonymous collective. Then note that these are 2012 busts. Looking at *all* of the busts, 184 arrests and 106 raids that we know of, and very likely that some of those raids have since resulted in arrests or charges.</a:t>
            </a:r>
          </a:p>
          <a:p>
            <a:pPr eaLnBrk="1" hangingPunct="1">
              <a:spcBef>
                <a:spcPct val="0"/>
              </a:spcBef>
            </a:pPr>
            <a:endParaRPr lang="en-US" dirty="0" smtClean="0"/>
          </a:p>
          <a:p>
            <a:pPr eaLnBrk="1" hangingPunct="1">
              <a:spcBef>
                <a:spcPct val="0"/>
              </a:spcBef>
            </a:pPr>
            <a:r>
              <a:rPr lang="en-US" dirty="0" smtClean="0"/>
              <a:t>LE is failing in the PR department for sure. While they are arresting numbers, that doesn</a:t>
            </a:r>
            <a:r>
              <a:rPr lang="en-US" dirty="0" smtClean="0">
                <a:latin typeface="Proxy 1" pitchFamily="2" charset="0"/>
              </a:rPr>
              <a:t>’</a:t>
            </a:r>
            <a:r>
              <a:rPr lang="en-US" dirty="0" smtClean="0"/>
              <a:t>t matter. It is about leaders and figureheads, despite Anon claim such don</a:t>
            </a:r>
            <a:r>
              <a:rPr lang="en-US" dirty="0" smtClean="0">
                <a:latin typeface="Proxy 1" pitchFamily="2" charset="0"/>
              </a:rPr>
              <a:t>’</a:t>
            </a:r>
            <a:r>
              <a:rPr lang="en-US" dirty="0" smtClean="0"/>
              <a:t>t exist. Turning </a:t>
            </a:r>
            <a:r>
              <a:rPr lang="en-US" dirty="0" err="1" smtClean="0"/>
              <a:t>Sabu</a:t>
            </a:r>
            <a:r>
              <a:rPr lang="en-US" dirty="0" smtClean="0"/>
              <a:t> *was* a blow. </a:t>
            </a:r>
            <a:r>
              <a:rPr lang="en-US" dirty="0" err="1" smtClean="0"/>
              <a:t>LulzSec</a:t>
            </a:r>
            <a:r>
              <a:rPr lang="en-US" dirty="0" smtClean="0"/>
              <a:t> died for a while, regardless of claims </a:t>
            </a:r>
            <a:r>
              <a:rPr lang="en-US" dirty="0" smtClean="0">
                <a:latin typeface="Proxy 1" pitchFamily="2" charset="0"/>
              </a:rPr>
              <a:t>‘</a:t>
            </a:r>
            <a:r>
              <a:rPr lang="en-US" dirty="0" smtClean="0"/>
              <a:t>they</a:t>
            </a:r>
            <a:r>
              <a:rPr lang="en-US" dirty="0" smtClean="0">
                <a:latin typeface="Proxy 1" pitchFamily="2" charset="0"/>
              </a:rPr>
              <a:t>’</a:t>
            </a:r>
            <a:r>
              <a:rPr lang="en-US" dirty="0" smtClean="0"/>
              <a:t> are returning. However, as Anon is fond of saying now, “</a:t>
            </a:r>
            <a:r>
              <a:rPr lang="en-US" dirty="0" err="1" smtClean="0"/>
              <a:t>LulzSec</a:t>
            </a:r>
            <a:r>
              <a:rPr lang="en-US" dirty="0" smtClean="0"/>
              <a:t> busted! Hacking down 0%!”</a:t>
            </a:r>
          </a:p>
        </p:txBody>
      </p:sp>
      <p:sp>
        <p:nvSpPr>
          <p:cNvPr id="64515" name="Slide Number Placeholder 3"/>
          <p:cNvSpPr>
            <a:spLocks noGrp="1"/>
          </p:cNvSpPr>
          <p:nvPr>
            <p:ph type="sldNum" sz="quarter" idx="5"/>
          </p:nvPr>
        </p:nvSpPr>
        <p:spPr bwMode="auto">
          <a:noFill/>
          <a:ln>
            <a:miter lim="800000"/>
            <a:headEnd/>
            <a:tailEnd/>
          </a:ln>
        </p:spPr>
        <p:txBody>
          <a:bodyPr/>
          <a:lstStyle/>
          <a:p>
            <a:fld id="{85355867-769F-460A-B5C5-5E09F35067AE}"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to understand what you are fighting for, and the consequences of what you could lose.</a:t>
            </a:r>
            <a:endParaRPr lang="en-US" dirty="0"/>
          </a:p>
        </p:txBody>
      </p:sp>
      <p:sp>
        <p:nvSpPr>
          <p:cNvPr id="4" name="Slide Number Placeholder 3"/>
          <p:cNvSpPr>
            <a:spLocks noGrp="1"/>
          </p:cNvSpPr>
          <p:nvPr>
            <p:ph type="sldNum" sz="quarter" idx="10"/>
          </p:nvPr>
        </p:nvSpPr>
        <p:spPr/>
        <p:txBody>
          <a:bodyPr/>
          <a:lstStyle/>
          <a:p>
            <a:pPr>
              <a:defRPr/>
            </a:pPr>
            <a:fld id="{E30195C7-2D05-4F89-BF04-AFBCBA99DEB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a:lstStyle/>
          <a:p>
            <a:pPr eaLnBrk="1" hangingPunct="1">
              <a:spcBef>
                <a:spcPct val="0"/>
              </a:spcBef>
            </a:pPr>
            <a:r>
              <a:rPr lang="en-US" dirty="0" smtClean="0"/>
              <a:t>Jericho: Curious what Anon looks like? This is the tip of the iceberg.</a:t>
            </a:r>
          </a:p>
          <a:p>
            <a:pPr eaLnBrk="1" hangingPunct="1">
              <a:spcBef>
                <a:spcPct val="0"/>
              </a:spcBef>
            </a:pPr>
            <a:endParaRPr lang="en-US" dirty="0" smtClean="0"/>
          </a:p>
          <a:p>
            <a:pPr eaLnBrk="1" hangingPunct="1">
              <a:spcBef>
                <a:spcPct val="0"/>
              </a:spcBef>
            </a:pPr>
            <a:r>
              <a:rPr lang="en-US" dirty="0" smtClean="0"/>
              <a:t>* Because </a:t>
            </a:r>
            <a:r>
              <a:rPr lang="en-US" dirty="0" smtClean="0"/>
              <a:t>some</a:t>
            </a:r>
            <a:r>
              <a:rPr lang="en-US" baseline="0" dirty="0" smtClean="0"/>
              <a:t> </a:t>
            </a:r>
            <a:r>
              <a:rPr lang="en-US" baseline="0" dirty="0" smtClean="0"/>
              <a:t>of these are </a:t>
            </a:r>
            <a:r>
              <a:rPr lang="en-US" baseline="0" dirty="0" smtClean="0"/>
              <a:t>*alleged*</a:t>
            </a:r>
            <a:endParaRPr lang="en-US" dirty="0" smtClean="0"/>
          </a:p>
        </p:txBody>
      </p:sp>
      <p:sp>
        <p:nvSpPr>
          <p:cNvPr id="66563" name="Slide Number Placeholder 3"/>
          <p:cNvSpPr>
            <a:spLocks noGrp="1"/>
          </p:cNvSpPr>
          <p:nvPr>
            <p:ph type="sldNum" sz="quarter" idx="5"/>
          </p:nvPr>
        </p:nvSpPr>
        <p:spPr bwMode="auto">
          <a:noFill/>
          <a:ln>
            <a:miter lim="800000"/>
            <a:headEnd/>
            <a:tailEnd/>
          </a:ln>
        </p:spPr>
        <p:txBody>
          <a:bodyPr/>
          <a:lstStyle/>
          <a:p>
            <a:fld id="{E208CFC4-491C-4B01-8DD9-50DCAEDCC27D}"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a:lstStyle/>
          <a:p>
            <a:pPr eaLnBrk="1" hangingPunct="1">
              <a:spcBef>
                <a:spcPct val="0"/>
              </a:spcBef>
            </a:pPr>
            <a:r>
              <a:rPr lang="en-US" dirty="0" smtClean="0"/>
              <a:t>184 arrests, 106 raids, likely a lot more. That is 290 total people across at least </a:t>
            </a:r>
            <a:r>
              <a:rPr lang="en-US" dirty="0" smtClean="0"/>
              <a:t>15 </a:t>
            </a:r>
            <a:r>
              <a:rPr lang="en-US" dirty="0" smtClean="0"/>
              <a:t>countries. There is no debating this is an international movement. With that many ‘busted’ in some capacity, and the</a:t>
            </a:r>
            <a:r>
              <a:rPr lang="en-US" baseline="0" dirty="0" smtClean="0"/>
              <a:t> group showing no signs of slowing, does that begin to give us an idea of the numbers involved?</a:t>
            </a:r>
            <a:endParaRPr lang="en-US" dirty="0" smtClean="0"/>
          </a:p>
          <a:p>
            <a:pPr eaLnBrk="1" hangingPunct="1">
              <a:spcBef>
                <a:spcPct val="0"/>
              </a:spcBef>
            </a:pPr>
            <a:endParaRPr lang="en-US" dirty="0" smtClean="0"/>
          </a:p>
          <a:p>
            <a:pPr eaLnBrk="1" hangingPunct="1">
              <a:spcBef>
                <a:spcPct val="0"/>
              </a:spcBef>
            </a:pPr>
            <a:r>
              <a:rPr lang="en-US" dirty="0" smtClean="0"/>
              <a:t>UK, US, Netherlands, Spain, Turkey, Italy, Austria, Argentina, Chile, Colombia, Ireland, Serbia, Russia, Dominican </a:t>
            </a:r>
            <a:r>
              <a:rPr lang="en-US" dirty="0" smtClean="0"/>
              <a:t>Republic, Switzerland</a:t>
            </a:r>
            <a:endParaRPr lang="en-US" dirty="0" smtClean="0"/>
          </a:p>
        </p:txBody>
      </p:sp>
      <p:sp>
        <p:nvSpPr>
          <p:cNvPr id="68611" name="Slide Number Placeholder 3"/>
          <p:cNvSpPr>
            <a:spLocks noGrp="1"/>
          </p:cNvSpPr>
          <p:nvPr>
            <p:ph type="sldNum" sz="quarter" idx="5"/>
          </p:nvPr>
        </p:nvSpPr>
        <p:spPr bwMode="auto">
          <a:noFill/>
          <a:ln>
            <a:miter lim="800000"/>
            <a:headEnd/>
            <a:tailEnd/>
          </a:ln>
        </p:spPr>
        <p:txBody>
          <a:bodyPr/>
          <a:lstStyle/>
          <a:p>
            <a:fld id="{FEB5990D-55F7-4A27-BD84-12A8A74485FA}"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a:lstStyle/>
          <a:p>
            <a:pPr eaLnBrk="1" hangingPunct="1">
              <a:spcBef>
                <a:spcPct val="0"/>
              </a:spcBef>
            </a:pPr>
            <a:r>
              <a:rPr lang="en-US" dirty="0" smtClean="0"/>
              <a:t>Josh repurpose: Many</a:t>
            </a:r>
            <a:r>
              <a:rPr lang="en-US" baseline="0" dirty="0" smtClean="0"/>
              <a:t> </a:t>
            </a:r>
            <a:r>
              <a:rPr lang="en-US" baseline="0" dirty="0" err="1" smtClean="0"/>
              <a:t>anons</a:t>
            </a:r>
            <a:r>
              <a:rPr lang="en-US" baseline="0" dirty="0" smtClean="0"/>
              <a:t> have grown frustrated… by </a:t>
            </a:r>
            <a:r>
              <a:rPr lang="en-US" baseline="0" dirty="0" smtClean="0"/>
              <a:t>arrests</a:t>
            </a:r>
            <a:r>
              <a:rPr lang="en-US" baseline="0" dirty="0" smtClean="0"/>
              <a:t>, by infiltration, by </a:t>
            </a:r>
            <a:r>
              <a:rPr lang="en-US" baseline="0" dirty="0" smtClean="0"/>
              <a:t>insufficient </a:t>
            </a:r>
            <a:r>
              <a:rPr lang="en-US" baseline="0" dirty="0" smtClean="0"/>
              <a:t>focus or lesser impact than they hoped – various reasons for various participants. Several have expressed wanting to improve their yield and make improvements.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Original Use: What does this pic have to do with Anon? Maybe not much, but it embodies a certain frustration many of us have in the security community. Growing trend of the blame game. China! Hackers! China! APTs! China! </a:t>
            </a:r>
            <a:r>
              <a:rPr lang="en-US" dirty="0" err="1" smtClean="0"/>
              <a:t>Anons</a:t>
            </a:r>
            <a:r>
              <a:rPr lang="en-US" dirty="0" smtClean="0"/>
              <a:t>! Cyber criminals of one form or another have been here longer than most of you have been on the Internet. They will continue to be here, they will continue to be ahead of us. Quit the blame game already. The blame is with YOU, the company who spent more on corporate retreats than the security budget.</a:t>
            </a:r>
          </a:p>
          <a:p>
            <a:pPr eaLnBrk="1" hangingPunct="1">
              <a:spcBef>
                <a:spcPct val="0"/>
              </a:spcBef>
            </a:pPr>
            <a:endParaRPr lang="en-US" dirty="0" smtClean="0"/>
          </a:p>
        </p:txBody>
      </p:sp>
      <p:sp>
        <p:nvSpPr>
          <p:cNvPr id="56323" name="Slide Number Placeholder 3"/>
          <p:cNvSpPr>
            <a:spLocks noGrp="1"/>
          </p:cNvSpPr>
          <p:nvPr>
            <p:ph type="sldNum" sz="quarter" idx="5"/>
          </p:nvPr>
        </p:nvSpPr>
        <p:spPr bwMode="auto">
          <a:noFill/>
          <a:ln>
            <a:miter lim="800000"/>
            <a:headEnd/>
            <a:tailEnd/>
          </a:ln>
        </p:spPr>
        <p:txBody>
          <a:bodyPr/>
          <a:lstStyle/>
          <a:p>
            <a:fld id="{2A707577-8DD0-4673-BCDD-B6DF86C60029}"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a:lstStyle/>
          <a:p>
            <a:r>
              <a:rPr lang="en-US" dirty="0" smtClean="0"/>
              <a:t>Josh: So several</a:t>
            </a:r>
            <a:r>
              <a:rPr lang="en-US" baseline="0" dirty="0" smtClean="0"/>
              <a:t> face </a:t>
            </a:r>
            <a:r>
              <a:rPr lang="en-US" baseline="0" dirty="0" smtClean="0"/>
              <a:t>crossroads</a:t>
            </a:r>
            <a:r>
              <a:rPr lang="en-US" baseline="0" dirty="0" smtClean="0"/>
              <a:t>… how will they keep the parts they like and work for them – while transcending the inherent challenges.</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a:lstStyle/>
          <a:p>
            <a:pPr eaLnBrk="1" hangingPunct="1">
              <a:spcBef>
                <a:spcPct val="0"/>
              </a:spcBef>
            </a:pPr>
            <a:r>
              <a:rPr lang="en-US" dirty="0" smtClean="0"/>
              <a:t>Jericho: Counter-intuitively… Perhaps we need to look at making these groups better. Who knows, maybe </a:t>
            </a:r>
            <a:r>
              <a:rPr lang="en-US" dirty="0" err="1" smtClean="0"/>
              <a:t>LulzSec</a:t>
            </a:r>
            <a:r>
              <a:rPr lang="en-US" dirty="0" smtClean="0"/>
              <a:t> just needed some refinement. OK, seriously….</a:t>
            </a:r>
          </a:p>
        </p:txBody>
      </p:sp>
      <p:sp>
        <p:nvSpPr>
          <p:cNvPr id="32771" name="Slide Number Placeholder 3"/>
          <p:cNvSpPr>
            <a:spLocks noGrp="1"/>
          </p:cNvSpPr>
          <p:nvPr>
            <p:ph type="sldNum" sz="quarter" idx="5"/>
          </p:nvPr>
        </p:nvSpPr>
        <p:spPr bwMode="auto">
          <a:noFill/>
          <a:ln>
            <a:miter lim="800000"/>
            <a:headEnd/>
            <a:tailEnd/>
          </a:ln>
        </p:spPr>
        <p:txBody>
          <a:bodyPr/>
          <a:lstStyle/>
          <a:p>
            <a:fld id="{686041FC-44CD-4F61-AB41-AB3096B4A245}"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a:t>
            </a:r>
            <a:endParaRPr lang="en-US" dirty="0"/>
          </a:p>
        </p:txBody>
      </p:sp>
      <p:sp>
        <p:nvSpPr>
          <p:cNvPr id="4" name="Slide Number Placeholder 3"/>
          <p:cNvSpPr>
            <a:spLocks noGrp="1"/>
          </p:cNvSpPr>
          <p:nvPr>
            <p:ph type="sldNum" sz="quarter" idx="10"/>
          </p:nvPr>
        </p:nvSpPr>
        <p:spPr/>
        <p:txBody>
          <a:bodyPr/>
          <a:lstStyle/>
          <a:p>
            <a:pPr>
              <a:defRPr/>
            </a:pPr>
            <a:fld id="{E30195C7-2D05-4F89-BF04-AFBCBA99DEBA}" type="slidenum">
              <a:rPr lang="en-US" smtClean="0"/>
              <a:pPr>
                <a:defRPr/>
              </a:pPr>
              <a:t>35</a:t>
            </a:fld>
            <a:endParaRPr lang="en-US"/>
          </a:p>
        </p:txBody>
      </p:sp>
    </p:spTree>
    <p:extLst>
      <p:ext uri="{BB962C8B-B14F-4D97-AF65-F5344CB8AC3E}">
        <p14:creationId xmlns:p14="http://schemas.microsoft.com/office/powerpoint/2010/main" xmlns="" val="1212541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a:lstStyle/>
          <a:p>
            <a:pPr eaLnBrk="1" hangingPunct="1"/>
            <a:endParaRPr lang="en-US" dirty="0" smtClean="0"/>
          </a:p>
          <a:p>
            <a:pPr eaLnBrk="1" hangingPunct="1"/>
            <a:r>
              <a:rPr lang="en-US" dirty="0" smtClean="0"/>
              <a:t>One scenario is that</a:t>
            </a:r>
            <a:r>
              <a:rPr lang="en-US" baseline="0" dirty="0" smtClean="0"/>
              <a:t> the Identity and “general population” exists forever – with a low barrier to entry and an upper bounds of impact.</a:t>
            </a:r>
          </a:p>
          <a:p>
            <a:pPr eaLnBrk="1" hangingPunct="1"/>
            <a:r>
              <a:rPr lang="en-US" baseline="0" dirty="0" smtClean="0"/>
              <a:t>Some will grow tired and leave.</a:t>
            </a:r>
          </a:p>
          <a:p>
            <a:pPr eaLnBrk="1" hangingPunct="1"/>
            <a:r>
              <a:rPr lang="en-US" baseline="0" dirty="0" smtClean="0"/>
              <a:t>Some may (in response to Pt4 of our series), seek a framework to splinter – constructively (as we outline a </a:t>
            </a:r>
            <a:r>
              <a:rPr lang="en-US" baseline="0" dirty="0" err="1" smtClean="0"/>
              <a:t>strawman</a:t>
            </a:r>
            <a:r>
              <a:rPr lang="en-US" baseline="0" dirty="0" smtClean="0"/>
              <a:t> in part 5).</a:t>
            </a:r>
          </a:p>
          <a:p>
            <a:pPr eaLnBrk="1" hangingPunct="1"/>
            <a:endParaRPr lang="en-US" baseline="0" dirty="0" smtClean="0"/>
          </a:p>
          <a:p>
            <a:pPr eaLnBrk="1" hangingPunct="1"/>
            <a:r>
              <a:rPr lang="en-US" baseline="0" dirty="0" smtClean="0"/>
              <a:t>As we were doing final edits on </a:t>
            </a:r>
            <a:r>
              <a:rPr lang="en-US" baseline="0" dirty="0" smtClean="0"/>
              <a:t>part </a:t>
            </a:r>
            <a:r>
              <a:rPr lang="en-US" baseline="0" dirty="0" smtClean="0"/>
              <a:t>5 – </a:t>
            </a:r>
            <a:r>
              <a:rPr lang="en-US" baseline="0" dirty="0" err="1" smtClean="0"/>
              <a:t>MalSec</a:t>
            </a:r>
            <a:r>
              <a:rPr lang="en-US" baseline="0" dirty="0" smtClean="0"/>
              <a:t> revealed themselves.</a:t>
            </a:r>
          </a:p>
          <a:p>
            <a:pPr eaLnBrk="1" hangingPunct="1"/>
            <a:r>
              <a:rPr lang="en-US" baseline="0" dirty="0" smtClean="0"/>
              <a:t>We also suspect at least one more clearly Chaotic Good splinter will emerge.</a:t>
            </a:r>
          </a:p>
          <a:p>
            <a:pPr eaLnBrk="1" hangingPunct="1"/>
            <a:endParaRPr lang="en-US" baseline="0" dirty="0" smtClean="0"/>
          </a:p>
          <a:p>
            <a:pPr eaLnBrk="1" hangingPunct="1"/>
            <a:r>
              <a:rPr lang="en-US" baseline="0" dirty="0" smtClean="0"/>
              <a:t>http://blog.cognitivedissidents.com/2012/03/08/building-a-better-anonymous-series-part-4/</a:t>
            </a:r>
            <a:endParaRPr lang="en-US" baseline="0" dirty="0" smtClean="0"/>
          </a:p>
          <a:p>
            <a:pPr eaLnBrk="1" hangingPunct="1"/>
            <a:r>
              <a:rPr lang="en-US" baseline="0" dirty="0" smtClean="0"/>
              <a:t>http://</a:t>
            </a:r>
            <a:r>
              <a:rPr lang="en-US" baseline="0" dirty="0" err="1" smtClean="0"/>
              <a:t>blog.cognitivedissidents.com</a:t>
            </a:r>
            <a:r>
              <a:rPr lang="en-US" baseline="0" dirty="0" smtClean="0"/>
              <a:t>/2012/04/12/building-a-better-anonymous-series-part-5/</a:t>
            </a:r>
          </a:p>
          <a:p>
            <a:pPr eaLnBrk="1" hangingPunct="1"/>
            <a:endParaRPr lang="en-US" baseline="0"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a:lstStyle/>
          <a:p>
            <a:r>
              <a:rPr lang="en-US" dirty="0" smtClean="0"/>
              <a:t>Statement of belief, values, objectives, and first principles – i.e. WHY you have come together</a:t>
            </a:r>
          </a:p>
          <a:p>
            <a:r>
              <a:rPr lang="en-US" dirty="0" smtClean="0"/>
              <a:t>Code of conduct and operational parameters – i.e. HOW you conduct your pursuit of your common goals</a:t>
            </a:r>
          </a:p>
          <a:p>
            <a:r>
              <a:rPr lang="en-US" dirty="0" smtClean="0"/>
              <a:t>A plan for streamlining success, increasing potency, and mitigating risks – i.e. WHAT will make you more successful</a:t>
            </a:r>
          </a:p>
          <a:p>
            <a:pPr marL="228600" indent="-228600" eaLnBrk="1" hangingPunct="1">
              <a:buAutoNum type="arabicParenR"/>
            </a:pPr>
            <a:endParaRPr lang="en-US" baseline="0" dirty="0" smtClean="0"/>
          </a:p>
          <a:p>
            <a:pPr marL="0" indent="0" eaLnBrk="1" hangingPunct="1">
              <a:buNone/>
            </a:pPr>
            <a:r>
              <a:rPr lang="en-US" baseline="0" dirty="0" smtClean="0"/>
              <a:t>http://</a:t>
            </a:r>
            <a:r>
              <a:rPr lang="en-US" baseline="0" dirty="0" err="1" smtClean="0"/>
              <a:t>blog.cognitivedissidents.com</a:t>
            </a:r>
            <a:r>
              <a:rPr lang="en-US" baseline="0" dirty="0" smtClean="0"/>
              <a:t>/2012/04/12/building-a-better-anonymous-series-part-5/</a:t>
            </a:r>
          </a:p>
          <a:p>
            <a:pPr marL="228600" indent="-228600" eaLnBrk="1" hangingPunct="1">
              <a:buAutoNum type="arabicParenR"/>
            </a:pPr>
            <a:endParaRPr lang="en-US" baseline="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a:lstStyle/>
          <a:p>
            <a:pPr eaLnBrk="1" hangingPunct="1"/>
            <a:r>
              <a:rPr lang="en-US" dirty="0" smtClean="0"/>
              <a:t>Josh: Part of this is increasingly our potency. Unlocking your inner badass… pyromaniac</a:t>
            </a:r>
            <a:r>
              <a:rPr lang="en-US" baseline="0" dirty="0" smtClean="0"/>
              <a:t> or </a:t>
            </a:r>
            <a:r>
              <a:rPr lang="en-US" baseline="0" dirty="0" err="1" smtClean="0"/>
              <a:t>pyrotechnician</a:t>
            </a:r>
            <a:r>
              <a:rPr lang="en-US" baseline="0" dirty="0" smtClean="0"/>
              <a:t>… wild shooting? Or sniper 1 shot 1 kill… a sloppy swordsmen – flailing? Or a more </a:t>
            </a:r>
            <a:r>
              <a:rPr lang="en-US" baseline="0" dirty="0" smtClean="0"/>
              <a:t>efficient </a:t>
            </a:r>
            <a:r>
              <a:rPr lang="en-US" baseline="0" dirty="0" smtClean="0"/>
              <a:t>single killing blow of a true master. </a:t>
            </a:r>
          </a:p>
          <a:p>
            <a:pPr eaLnBrk="1" hangingPunct="1"/>
            <a:endParaRPr lang="en-US" baseline="0" dirty="0" smtClean="0"/>
          </a:p>
          <a:p>
            <a:pPr eaLnBrk="1" hangingPunct="1"/>
            <a:r>
              <a:rPr lang="en-US" baseline="0" dirty="0" smtClean="0"/>
              <a:t>His is doing fewer things better. Measure twice cut once. Projecting competence. Also…. (next slide)</a:t>
            </a:r>
            <a:endParaRPr lang="en-US" dirty="0" smtClean="0"/>
          </a:p>
          <a:p>
            <a:pPr eaLnBrk="1" hangingPunct="1"/>
            <a:endParaRPr lang="en-US" dirty="0" smtClean="0"/>
          </a:p>
          <a:p>
            <a:pPr eaLnBrk="1" hangingPunct="1"/>
            <a:r>
              <a:rPr lang="en-US" dirty="0" smtClean="0"/>
              <a:t>OLD Josh: And wasn’t this inevitable? Dissonance is growing, and it is certainly not exclusive to the digital world. Unrest has been growing in general society; global warming, state of politics, unemployment, violence. Many people think “something is wrong” and more importantly, that it isn’t getting fixed. Naturally, that will lead to some form of protest or revolution. Anonymous is stepping up to lead one part of each. Some men just want to see the world burn. Perhaps parts of this world need to burn, so that we can seek to rebuild it better. The idea of a controlled</a:t>
            </a:r>
            <a:r>
              <a:rPr lang="en-US" baseline="0" dirty="0" smtClean="0"/>
              <a:t> burn helps us in nature; can it help us in society?</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a:lstStyle/>
          <a:p>
            <a:pPr eaLnBrk="1" hangingPunct="1">
              <a:spcBef>
                <a:spcPct val="0"/>
              </a:spcBef>
            </a:pPr>
            <a:r>
              <a:rPr lang="en-US" dirty="0" smtClean="0"/>
              <a:t>Josh: Barometer of Public Opinion</a:t>
            </a:r>
          </a:p>
          <a:p>
            <a:pPr eaLnBrk="1" hangingPunct="1">
              <a:spcBef>
                <a:spcPct val="0"/>
              </a:spcBef>
            </a:pPr>
            <a:endParaRPr lang="en-US" dirty="0" smtClean="0"/>
          </a:p>
          <a:p>
            <a:pPr eaLnBrk="1" hangingPunct="1">
              <a:spcBef>
                <a:spcPct val="0"/>
              </a:spcBef>
            </a:pPr>
            <a:r>
              <a:rPr lang="en-US" dirty="0" smtClean="0"/>
              <a:t>Perception</a:t>
            </a:r>
            <a:r>
              <a:rPr lang="en-US" baseline="0" dirty="0" smtClean="0"/>
              <a:t> matters… it is critical to track and influence an accurate public narrative… a lot more on the fine line in </a:t>
            </a:r>
            <a:r>
              <a:rPr lang="en-US" baseline="0" dirty="0" smtClean="0"/>
              <a:t>part </a:t>
            </a:r>
            <a:r>
              <a:rPr lang="en-US" baseline="0" dirty="0" smtClean="0"/>
              <a:t>5 </a:t>
            </a:r>
            <a:endParaRPr lang="en-US" baseline="0" dirty="0" smtClean="0"/>
          </a:p>
          <a:p>
            <a:pPr eaLnBrk="1" hangingPunct="1">
              <a:spcBef>
                <a:spcPct val="0"/>
              </a:spcBef>
            </a:pPr>
            <a:endParaRPr lang="en-US" baseline="0" dirty="0" smtClean="0"/>
          </a:p>
          <a:p>
            <a:pPr eaLnBrk="1" hangingPunct="1">
              <a:spcBef>
                <a:spcPct val="0"/>
              </a:spcBef>
            </a:pPr>
            <a:r>
              <a:rPr lang="en-US" dirty="0" smtClean="0"/>
              <a:t>http://</a:t>
            </a:r>
            <a:r>
              <a:rPr lang="en-US" dirty="0" err="1" smtClean="0"/>
              <a:t>blog.cognitivedissidents.com</a:t>
            </a:r>
            <a:r>
              <a:rPr lang="en-US" dirty="0" smtClean="0"/>
              <a:t>/2012/04/12/building-a-better-anonymous-series-part-5/</a:t>
            </a:r>
          </a:p>
          <a:p>
            <a:pPr eaLnBrk="1" hangingPunct="1">
              <a:spcBef>
                <a:spcPct val="0"/>
              </a:spcBef>
            </a:pPr>
            <a:endParaRPr lang="en-US" dirty="0" smtClean="0"/>
          </a:p>
          <a:p>
            <a:pPr eaLnBrk="1" hangingPunct="1">
              <a:spcBef>
                <a:spcPct val="0"/>
              </a:spcBef>
            </a:pPr>
            <a:endParaRPr lang="en-US" dirty="0" smtClean="0"/>
          </a:p>
        </p:txBody>
      </p:sp>
      <p:sp>
        <p:nvSpPr>
          <p:cNvPr id="78851" name="Slide Number Placeholder 3"/>
          <p:cNvSpPr>
            <a:spLocks noGrp="1"/>
          </p:cNvSpPr>
          <p:nvPr>
            <p:ph type="sldNum" sz="quarter" idx="5"/>
          </p:nvPr>
        </p:nvSpPr>
        <p:spPr bwMode="auto">
          <a:noFill/>
          <a:ln>
            <a:miter lim="800000"/>
            <a:headEnd/>
            <a:tailEnd/>
          </a:ln>
        </p:spPr>
        <p:txBody>
          <a:bodyPr/>
          <a:lstStyle/>
          <a:p>
            <a:fld id="{DCA6CE25-3CDD-458F-821F-9512298C007E}"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a:lstStyle/>
          <a:p>
            <a:pPr eaLnBrk="1" hangingPunct="1"/>
            <a:r>
              <a:rPr lang="en-US" dirty="0" smtClean="0"/>
              <a:t>Jericho: WHY we care: Everyone is involved, like it or not. </a:t>
            </a:r>
          </a:p>
          <a:p>
            <a:pPr eaLnBrk="1" hangingPunct="1"/>
            <a:endParaRPr lang="en-US" dirty="0" smtClean="0"/>
          </a:p>
          <a:p>
            <a:pPr eaLnBrk="1" hangingPunct="1"/>
            <a:r>
              <a:rPr lang="en-US" dirty="0" smtClean="0"/>
              <a:t>Traditionally, a group of people, be it activists or knitting circle, has a clear line defining involvement. You are part of the group, or not, and there is no question about it. That simply doesn't hold true with Anonymous. As we have discussed, there is no roster or membership guidelines. In addition, we have seen a wide variety of external influence on the group that forces us to reconsider what "involvement" means. This in turn leads us to consider an even wider variety of concepts about the group, the direction they are heading, and how they move forward. More importantly, how we move forward with them, even if they are pushing us.</a:t>
            </a:r>
          </a:p>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a:lstStyle/>
          <a:p>
            <a:pPr eaLnBrk="1" hangingPunct="1">
              <a:spcBef>
                <a:spcPct val="0"/>
              </a:spcBef>
            </a:pPr>
            <a:r>
              <a:rPr lang="en-US" dirty="0" smtClean="0"/>
              <a:t>[Speak to </a:t>
            </a:r>
            <a:r>
              <a:rPr lang="en-US" dirty="0" smtClean="0">
                <a:latin typeface="Proxy 1" pitchFamily="2" charset="0"/>
              </a:rPr>
              <a:t>“</a:t>
            </a:r>
            <a:r>
              <a:rPr lang="en-US" dirty="0" smtClean="0"/>
              <a:t>good guy</a:t>
            </a:r>
            <a:r>
              <a:rPr lang="en-US" dirty="0" smtClean="0">
                <a:latin typeface="Proxy 1" pitchFamily="2" charset="0"/>
              </a:rPr>
              <a:t>”</a:t>
            </a:r>
            <a:r>
              <a:rPr lang="en-US" dirty="0" smtClean="0"/>
              <a:t> vigilantism like Jester, </a:t>
            </a:r>
            <a:r>
              <a:rPr lang="en-US" baseline="0" dirty="0" smtClean="0"/>
              <a:t>krypt3ia</a:t>
            </a:r>
            <a:r>
              <a:rPr lang="en-US" dirty="0" smtClean="0"/>
              <a:t>, Team Poison. Definitely need to qualify </a:t>
            </a:r>
            <a:r>
              <a:rPr lang="en-US" dirty="0" smtClean="0">
                <a:latin typeface="Proxy 1" pitchFamily="2" charset="0"/>
              </a:rPr>
              <a:t>‘</a:t>
            </a:r>
            <a:r>
              <a:rPr lang="en-US" dirty="0" smtClean="0"/>
              <a:t>good</a:t>
            </a:r>
            <a:r>
              <a:rPr lang="en-US" dirty="0" smtClean="0">
                <a:latin typeface="Proxy 1" pitchFamily="2" charset="0"/>
              </a:rPr>
              <a:t>’</a:t>
            </a:r>
            <a:r>
              <a:rPr lang="en-US" dirty="0" smtClean="0"/>
              <a:t> in that context, as it presents interesting dynamic. It isn</a:t>
            </a:r>
            <a:r>
              <a:rPr lang="en-US" dirty="0" smtClean="0">
                <a:latin typeface="Proxy 1" pitchFamily="2" charset="0"/>
              </a:rPr>
              <a:t>’</a:t>
            </a:r>
            <a:r>
              <a:rPr lang="en-US" dirty="0" smtClean="0"/>
              <a:t>t just Anon, it is other forces aligned with and against them. Splinter groups, rivalry, etc. Lead in to private sector vigilante, private sector </a:t>
            </a:r>
            <a:r>
              <a:rPr lang="en-US" dirty="0" err="1" smtClean="0"/>
              <a:t>intel</a:t>
            </a:r>
            <a:r>
              <a:rPr lang="en-US" dirty="0" smtClean="0"/>
              <a:t> gathering, etc. Certainly isn</a:t>
            </a:r>
            <a:r>
              <a:rPr lang="en-US" dirty="0" smtClean="0">
                <a:latin typeface="Proxy 1" pitchFamily="2" charset="0"/>
              </a:rPr>
              <a:t>’</a:t>
            </a:r>
            <a:r>
              <a:rPr lang="en-US" dirty="0" smtClean="0"/>
              <a:t>t just Anon that is </a:t>
            </a:r>
            <a:r>
              <a:rPr lang="en-US" dirty="0" smtClean="0">
                <a:latin typeface="Proxy 1" pitchFamily="2" charset="0"/>
              </a:rPr>
              <a:t>“</a:t>
            </a:r>
            <a:r>
              <a:rPr lang="en-US" dirty="0" smtClean="0"/>
              <a:t>chaotic</a:t>
            </a:r>
            <a:r>
              <a:rPr lang="en-US" dirty="0" smtClean="0">
                <a:latin typeface="Proxy 1" pitchFamily="2" charset="0"/>
              </a:rPr>
              <a:t>”</a:t>
            </a:r>
            <a:r>
              <a:rPr lang="en-US" dirty="0" smtClean="0"/>
              <a:t> here. Anon is evolving, is private sector </a:t>
            </a:r>
            <a:r>
              <a:rPr lang="en-US" dirty="0" err="1" smtClean="0"/>
              <a:t>intel</a:t>
            </a:r>
            <a:r>
              <a:rPr lang="en-US" dirty="0" smtClean="0"/>
              <a:t> evolving? Is LE evolving (yes somewhat)?]</a:t>
            </a:r>
          </a:p>
        </p:txBody>
      </p:sp>
      <p:sp>
        <p:nvSpPr>
          <p:cNvPr id="80899" name="Slide Number Placeholder 3"/>
          <p:cNvSpPr>
            <a:spLocks noGrp="1"/>
          </p:cNvSpPr>
          <p:nvPr>
            <p:ph type="sldNum" sz="quarter" idx="5"/>
          </p:nvPr>
        </p:nvSpPr>
        <p:spPr bwMode="auto">
          <a:noFill/>
          <a:ln>
            <a:miter lim="800000"/>
            <a:headEnd/>
            <a:tailEnd/>
          </a:ln>
        </p:spPr>
        <p:txBody>
          <a:bodyPr/>
          <a:lstStyle/>
          <a:p>
            <a:fld id="{0D8DB5C7-FBD3-4E23-8449-586AC2B711A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a:lstStyle/>
          <a:p>
            <a:pPr eaLnBrk="1" hangingPunct="1">
              <a:spcBef>
                <a:spcPct val="0"/>
              </a:spcBef>
            </a:pPr>
            <a:r>
              <a:rPr lang="en-US" dirty="0" smtClean="0"/>
              <a:t>Anon isn</a:t>
            </a:r>
            <a:r>
              <a:rPr lang="en-US" dirty="0" smtClean="0">
                <a:latin typeface="Proxy 1" pitchFamily="2" charset="0"/>
              </a:rPr>
              <a:t>’</a:t>
            </a:r>
            <a:r>
              <a:rPr lang="en-US" dirty="0" smtClean="0"/>
              <a:t>t going away. If 99% drop off the face of the planet, the 1% can slowly rebuild, indoctrinate, recruit. That is a strength of their model.</a:t>
            </a:r>
          </a:p>
          <a:p>
            <a:pPr eaLnBrk="1" hangingPunct="1">
              <a:spcBef>
                <a:spcPct val="0"/>
              </a:spcBef>
            </a:pPr>
            <a:r>
              <a:rPr lang="en-US" dirty="0" smtClean="0"/>
              <a:t>Anonymous morphs as needed. </a:t>
            </a:r>
            <a:r>
              <a:rPr lang="en-US" dirty="0" err="1" smtClean="0"/>
              <a:t>Antisec</a:t>
            </a:r>
            <a:r>
              <a:rPr lang="en-US" dirty="0" smtClean="0"/>
              <a:t>, </a:t>
            </a:r>
            <a:r>
              <a:rPr lang="en-US" dirty="0" err="1" smtClean="0"/>
              <a:t>LulzSec</a:t>
            </a:r>
            <a:r>
              <a:rPr lang="en-US" dirty="0" smtClean="0"/>
              <a:t> are the big two we have seen, as well as regional sub-groups</a:t>
            </a:r>
            <a:r>
              <a:rPr lang="en-US" baseline="0" dirty="0" smtClean="0"/>
              <a:t> of each</a:t>
            </a:r>
            <a:r>
              <a:rPr lang="en-US" dirty="0" smtClean="0"/>
              <a:t>. What next? </a:t>
            </a:r>
            <a:r>
              <a:rPr lang="en-US" dirty="0" err="1" smtClean="0"/>
              <a:t>MalSec</a:t>
            </a:r>
            <a:r>
              <a:rPr lang="en-US" dirty="0" smtClean="0"/>
              <a:t> …</a:t>
            </a:r>
          </a:p>
          <a:p>
            <a:pPr eaLnBrk="1" hangingPunct="1">
              <a:spcBef>
                <a:spcPct val="0"/>
              </a:spcBef>
            </a:pPr>
            <a:endParaRPr lang="en-US" dirty="0" smtClean="0"/>
          </a:p>
          <a:p>
            <a:pPr eaLnBrk="1" hangingPunct="1">
              <a:spcBef>
                <a:spcPct val="0"/>
              </a:spcBef>
            </a:pPr>
            <a:r>
              <a:rPr lang="en-US" dirty="0" smtClean="0"/>
              <a:t>“Will this mean the end of Anonymous? No. It will mean the end of </a:t>
            </a:r>
            <a:r>
              <a:rPr lang="en-US" dirty="0" err="1" smtClean="0"/>
              <a:t>LulzSec</a:t>
            </a:r>
            <a:r>
              <a:rPr lang="en-US" dirty="0" smtClean="0"/>
              <a:t>, but Anonymous existed before </a:t>
            </a:r>
            <a:r>
              <a:rPr lang="en-US" dirty="0" err="1" smtClean="0"/>
              <a:t>LulzSec</a:t>
            </a:r>
            <a:r>
              <a:rPr lang="en-US" dirty="0" smtClean="0"/>
              <a:t> and will continue existing. However we probably won't see any more hacks as the ones </a:t>
            </a:r>
            <a:r>
              <a:rPr lang="en-US" dirty="0" err="1" smtClean="0"/>
              <a:t>LulzSec</a:t>
            </a:r>
            <a:r>
              <a:rPr lang="en-US" dirty="0" smtClean="0"/>
              <a:t> had been perpetrating, and Anonymous will only use their known childish tactic of </a:t>
            </a:r>
            <a:r>
              <a:rPr lang="en-US" dirty="0" err="1" smtClean="0"/>
              <a:t>DDoS</a:t>
            </a:r>
            <a:r>
              <a:rPr lang="en-US" dirty="0" smtClean="0"/>
              <a:t> using their LOIC tool.” -- Luis </a:t>
            </a:r>
            <a:r>
              <a:rPr lang="en-US" dirty="0" err="1" smtClean="0"/>
              <a:t>Corrons</a:t>
            </a:r>
            <a:r>
              <a:rPr lang="en-US" dirty="0" smtClean="0"/>
              <a:t>, Panda Security. Hours later, cybersecurity.pandasecurity.com defaced by Anonymous</a:t>
            </a:r>
          </a:p>
          <a:p>
            <a:pPr eaLnBrk="1" hangingPunct="1">
              <a:spcBef>
                <a:spcPct val="0"/>
              </a:spcBef>
            </a:pPr>
            <a:endParaRPr lang="en-US" dirty="0" smtClean="0"/>
          </a:p>
          <a:p>
            <a:pPr eaLnBrk="1" hangingPunct="1">
              <a:spcBef>
                <a:spcPct val="0"/>
              </a:spcBef>
            </a:pPr>
            <a:r>
              <a:rPr lang="en-US" dirty="0" smtClean="0"/>
              <a:t>Internet security experts McAfee Labs predict the "true" Anonymous hacking group will either reinvent itself, or die out while others are also predicting </a:t>
            </a:r>
            <a:r>
              <a:rPr lang="en-US" dirty="0" err="1" smtClean="0"/>
              <a:t>hacktivism</a:t>
            </a:r>
            <a:r>
              <a:rPr lang="en-US" dirty="0" smtClean="0"/>
              <a:t> on companies, public figures and politicians is on the rise.</a:t>
            </a:r>
          </a:p>
          <a:p>
            <a:pPr eaLnBrk="1" hangingPunct="1">
              <a:spcBef>
                <a:spcPct val="0"/>
              </a:spcBef>
            </a:pPr>
            <a:r>
              <a:rPr lang="en-US" dirty="0" smtClean="0"/>
              <a:t>http://www.channelnews.com.au/Software/Industry/X8C9H6K2     March 5, 2012</a:t>
            </a:r>
          </a:p>
          <a:p>
            <a:pPr eaLnBrk="1" hangingPunct="1">
              <a:spcBef>
                <a:spcPct val="0"/>
              </a:spcBef>
            </a:pPr>
            <a:endParaRPr lang="en-US" dirty="0" smtClean="0"/>
          </a:p>
          <a:p>
            <a:pPr eaLnBrk="1" hangingPunct="1">
              <a:spcBef>
                <a:spcPct val="0"/>
              </a:spcBef>
            </a:pPr>
            <a:r>
              <a:rPr lang="en-US" dirty="0" smtClean="0"/>
              <a:t>McAfee says Anonymous will reorganize or disband in 2012          </a:t>
            </a:r>
            <a:r>
              <a:rPr lang="en-US" dirty="0" smtClean="0">
                <a:sym typeface="Wingdings" pitchFamily="2" charset="2"/>
              </a:rPr>
              <a:t> Any takers?</a:t>
            </a:r>
            <a:endParaRPr lang="en-US" dirty="0" smtClean="0"/>
          </a:p>
          <a:p>
            <a:pPr eaLnBrk="1" hangingPunct="1">
              <a:spcBef>
                <a:spcPct val="0"/>
              </a:spcBef>
            </a:pPr>
            <a:r>
              <a:rPr lang="en-US" dirty="0" smtClean="0"/>
              <a:t>http://venturebeat.com/2011/12/28/mcafee-2012-security-predictions/    Dec 28, 2011</a:t>
            </a:r>
          </a:p>
          <a:p>
            <a:pPr eaLnBrk="1" hangingPunct="1">
              <a:spcBef>
                <a:spcPct val="0"/>
              </a:spcBef>
            </a:pPr>
            <a:endParaRPr lang="en-US" dirty="0" smtClean="0"/>
          </a:p>
        </p:txBody>
      </p:sp>
      <p:sp>
        <p:nvSpPr>
          <p:cNvPr id="28675" name="Slide Number Placeholder 3"/>
          <p:cNvSpPr>
            <a:spLocks noGrp="1"/>
          </p:cNvSpPr>
          <p:nvPr>
            <p:ph type="sldNum" sz="quarter" idx="5"/>
          </p:nvPr>
        </p:nvSpPr>
        <p:spPr bwMode="auto">
          <a:noFill/>
          <a:ln>
            <a:miter lim="800000"/>
            <a:headEnd/>
            <a:tailEnd/>
          </a:ln>
        </p:spPr>
        <p:txBody>
          <a:bodyPr/>
          <a:lstStyle/>
          <a:p>
            <a:fld id="{0597B597-231C-43C0-8C8F-A935D90D59CB}"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a:lstStyle/>
          <a:p>
            <a:pPr eaLnBrk="1" hangingPunct="1">
              <a:spcBef>
                <a:spcPct val="0"/>
              </a:spcBef>
            </a:pPr>
            <a:r>
              <a:rPr lang="en-US" dirty="0" smtClean="0"/>
              <a:t>Jericho: There are some numbers we can be sure of, and it centers around Anonymous being a bastard industry. Think of the media outlets, paid bloggers, security companies, law enforcement, prosecutors, defense attorneys, jail staff, and prison staff expenditures. In the millions easily. Consider the small things like Time Warner profiting off the Anonymous masks, or increased city police expenditure to deal with Anonymous protests (or involvement, e.g. Occupy Wall Street). How many millions of dollars are spent? One could argue that they are creating jobs! =)</a:t>
            </a:r>
            <a:endParaRPr lang="en-US" dirty="0" smtClean="0">
              <a:latin typeface="Proxy 1" pitchFamily="2" charset="0"/>
            </a:endParaRPr>
          </a:p>
          <a:p>
            <a:pPr eaLnBrk="1" hangingPunct="1">
              <a:spcBef>
                <a:spcPct val="0"/>
              </a:spcBef>
            </a:pPr>
            <a:endParaRPr lang="en-US" dirty="0" smtClean="0">
              <a:latin typeface="Proxy 1" pitchFamily="2" charset="0"/>
            </a:endParaRPr>
          </a:p>
        </p:txBody>
      </p:sp>
      <p:sp>
        <p:nvSpPr>
          <p:cNvPr id="87043" name="Slide Number Placeholder 3"/>
          <p:cNvSpPr>
            <a:spLocks noGrp="1"/>
          </p:cNvSpPr>
          <p:nvPr>
            <p:ph type="sldNum" sz="quarter" idx="5"/>
          </p:nvPr>
        </p:nvSpPr>
        <p:spPr bwMode="auto">
          <a:noFill/>
          <a:ln>
            <a:miter lim="800000"/>
            <a:headEnd/>
            <a:tailEnd/>
          </a:ln>
        </p:spPr>
        <p:txBody>
          <a:bodyPr/>
          <a:lstStyle/>
          <a:p>
            <a:fld id="{C9B1D1F0-B81F-4803-86AA-F71C81BB67A5}"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a:lstStyle/>
          <a:p>
            <a:pPr eaLnBrk="1" hangingPunct="1">
              <a:spcBef>
                <a:spcPct val="0"/>
              </a:spcBef>
            </a:pPr>
            <a:r>
              <a:rPr lang="en-US" dirty="0" err="1" smtClean="0"/>
              <a:t>Cyberwar</a:t>
            </a:r>
            <a:r>
              <a:rPr lang="en-US" dirty="0" smtClean="0"/>
              <a:t> is largely talk and hype for the last decade. We</a:t>
            </a:r>
            <a:r>
              <a:rPr lang="en-US" dirty="0" smtClean="0">
                <a:latin typeface="Proxy 1" pitchFamily="2" charset="0"/>
              </a:rPr>
              <a:t>’</a:t>
            </a:r>
            <a:r>
              <a:rPr lang="en-US" dirty="0" smtClean="0"/>
              <a:t>re all getting tired of the rhetoric surrounding that topic, yet it keeps making the news. The actual incidents of </a:t>
            </a:r>
            <a:r>
              <a:rPr lang="en-US" dirty="0" err="1" smtClean="0"/>
              <a:t>Cyberwar</a:t>
            </a:r>
            <a:r>
              <a:rPr lang="en-US" dirty="0" smtClean="0"/>
              <a:t> are sketchy at best. Professionals have always had a hard time coming to grips with the transition between real war and </a:t>
            </a:r>
            <a:r>
              <a:rPr lang="en-US" dirty="0" err="1" smtClean="0"/>
              <a:t>cyberwar</a:t>
            </a:r>
            <a:r>
              <a:rPr lang="en-US" dirty="0" smtClean="0"/>
              <a:t>. They try to use real world analogies in the digital realm, and it falls flat on its face. Maybe Anonymous *is* </a:t>
            </a:r>
            <a:r>
              <a:rPr lang="en-US" dirty="0" err="1" smtClean="0"/>
              <a:t>cyberwar</a:t>
            </a:r>
            <a:r>
              <a:rPr lang="en-US" dirty="0" smtClean="0"/>
              <a:t>. It is the ultimate guerilla warfare where the enemy is multi-national, unpredictable, and tenacious.</a:t>
            </a:r>
          </a:p>
          <a:p>
            <a:pPr eaLnBrk="1" hangingPunct="1">
              <a:spcBef>
                <a:spcPct val="0"/>
              </a:spcBef>
            </a:pPr>
            <a:endParaRPr lang="en-US" dirty="0" smtClean="0"/>
          </a:p>
          <a:p>
            <a:pPr eaLnBrk="1" hangingPunct="1">
              <a:spcBef>
                <a:spcPct val="0"/>
              </a:spcBef>
            </a:pPr>
            <a:r>
              <a:rPr lang="en-US" dirty="0" smtClean="0"/>
              <a:t>emphasize that the internet is connected. even targeted cyber attacks have the possibility of immediate blowback</a:t>
            </a:r>
          </a:p>
          <a:p>
            <a:pPr eaLnBrk="1" hangingPunct="1">
              <a:spcBef>
                <a:spcPct val="0"/>
              </a:spcBef>
            </a:pPr>
            <a:endParaRPr lang="en-US" dirty="0" smtClean="0"/>
          </a:p>
        </p:txBody>
      </p:sp>
      <p:sp>
        <p:nvSpPr>
          <p:cNvPr id="76803" name="Slide Number Placeholder 3"/>
          <p:cNvSpPr>
            <a:spLocks noGrp="1"/>
          </p:cNvSpPr>
          <p:nvPr>
            <p:ph type="sldNum" sz="quarter" idx="5"/>
          </p:nvPr>
        </p:nvSpPr>
        <p:spPr bwMode="auto">
          <a:noFill/>
          <a:ln>
            <a:miter lim="800000"/>
            <a:headEnd/>
            <a:tailEnd/>
          </a:ln>
        </p:spPr>
        <p:txBody>
          <a:bodyPr/>
          <a:lstStyle/>
          <a:p>
            <a:fld id="{07DFC892-4B43-408F-BFB9-3F98E85DC4DA}"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r>
              <a:rPr lang="en-US" dirty="0" smtClean="0"/>
              <a:t>http://</a:t>
            </a:r>
            <a:r>
              <a:rPr lang="en-US" dirty="0" err="1" smtClean="0"/>
              <a:t>www.vanityfair.com</a:t>
            </a:r>
            <a:r>
              <a:rPr lang="en-US" dirty="0" smtClean="0"/>
              <a:t>/culture/2012/05/internet-regulation-war-</a:t>
            </a:r>
            <a:r>
              <a:rPr lang="en-US" dirty="0" err="1" smtClean="0"/>
              <a:t>sopa</a:t>
            </a:r>
            <a:r>
              <a:rPr lang="en-US" dirty="0" smtClean="0"/>
              <a:t>-</a:t>
            </a:r>
            <a:r>
              <a:rPr lang="en-US" dirty="0" err="1" smtClean="0"/>
              <a:t>pipa</a:t>
            </a:r>
            <a:r>
              <a:rPr lang="en-US" dirty="0" smtClean="0"/>
              <a:t>-</a:t>
            </a:r>
            <a:r>
              <a:rPr lang="en-US" dirty="0" err="1" smtClean="0"/>
              <a:t>defcon</a:t>
            </a:r>
            <a:r>
              <a:rPr lang="en-US" dirty="0" smtClean="0"/>
              <a:t>-hacking</a:t>
            </a:r>
          </a:p>
          <a:p>
            <a:pPr eaLnBrk="1" hangingPunct="1">
              <a:spcBef>
                <a:spcPct val="0"/>
              </a:spcBef>
            </a:pPr>
            <a:endParaRPr lang="en-US" dirty="0" smtClean="0"/>
          </a:p>
          <a:p>
            <a:pPr eaLnBrk="1" hangingPunct="1">
              <a:spcBef>
                <a:spcPct val="0"/>
              </a:spcBef>
            </a:pPr>
            <a:r>
              <a:rPr lang="en-US" dirty="0" smtClean="0"/>
              <a:t>Josh </a:t>
            </a:r>
            <a:r>
              <a:rPr lang="en-US" dirty="0" smtClean="0"/>
              <a:t>frames the VF piece – on the forces </a:t>
            </a:r>
            <a:r>
              <a:rPr lang="en-US" dirty="0" err="1" smtClean="0"/>
              <a:t>battleing</a:t>
            </a:r>
            <a:r>
              <a:rPr lang="en-US" dirty="0" smtClean="0"/>
              <a:t> over the future freedom of the net… Control and </a:t>
            </a:r>
            <a:r>
              <a:rPr lang="en-US" dirty="0" smtClean="0"/>
              <a:t>Chaos</a:t>
            </a:r>
          </a:p>
          <a:p>
            <a:pPr eaLnBrk="1" hangingPunct="1">
              <a:spcBef>
                <a:spcPct val="0"/>
              </a:spcBef>
            </a:pPr>
            <a:endParaRPr lang="en-US" dirty="0" smtClean="0"/>
          </a:p>
          <a:p>
            <a:pPr eaLnBrk="1" hangingPunct="1">
              <a:spcBef>
                <a:spcPct val="0"/>
              </a:spcBef>
            </a:pPr>
            <a:r>
              <a:rPr lang="en-US" dirty="0" smtClean="0"/>
              <a:t>[Jericho argued to leave this out, as the article is</a:t>
            </a:r>
            <a:r>
              <a:rPr lang="en-US" baseline="0" dirty="0" smtClean="0"/>
              <a:t> full of errata.]</a:t>
            </a:r>
          </a:p>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r>
              <a:rPr lang="en-US" dirty="0" smtClean="0"/>
              <a:t>http://</a:t>
            </a:r>
            <a:r>
              <a:rPr lang="en-US" dirty="0" err="1" smtClean="0"/>
              <a:t>www.vanityfair.com</a:t>
            </a:r>
            <a:r>
              <a:rPr lang="en-US" dirty="0" smtClean="0"/>
              <a:t>/culture/2012/05/internet-regulation-war-</a:t>
            </a:r>
            <a:r>
              <a:rPr lang="en-US" dirty="0" err="1" smtClean="0"/>
              <a:t>sopa</a:t>
            </a:r>
            <a:r>
              <a:rPr lang="en-US" dirty="0" smtClean="0"/>
              <a:t>-</a:t>
            </a:r>
            <a:r>
              <a:rPr lang="en-US" dirty="0" err="1" smtClean="0"/>
              <a:t>pipa</a:t>
            </a:r>
            <a:r>
              <a:rPr lang="en-US" dirty="0" smtClean="0"/>
              <a:t>-</a:t>
            </a:r>
            <a:r>
              <a:rPr lang="en-US" dirty="0" err="1" smtClean="0"/>
              <a:t>defcon</a:t>
            </a:r>
            <a:r>
              <a:rPr lang="en-US" dirty="0" smtClean="0"/>
              <a:t>-hacking</a:t>
            </a:r>
          </a:p>
          <a:p>
            <a:pPr eaLnBrk="1" hangingPunct="1">
              <a:spcBef>
                <a:spcPct val="0"/>
              </a:spcBef>
            </a:pPr>
            <a:endParaRPr lang="en-US" dirty="0" smtClean="0"/>
          </a:p>
          <a:p>
            <a:pPr eaLnBrk="1" hangingPunct="1">
              <a:spcBef>
                <a:spcPct val="0"/>
              </a:spcBef>
            </a:pPr>
            <a:r>
              <a:rPr lang="en-US" dirty="0" smtClean="0"/>
              <a:t>Temp Placeholder Finger Trap from:</a:t>
            </a:r>
          </a:p>
          <a:p>
            <a:pPr eaLnBrk="1" hangingPunct="1">
              <a:spcBef>
                <a:spcPct val="0"/>
              </a:spcBef>
            </a:pPr>
            <a:r>
              <a:rPr lang="en-US" dirty="0" smtClean="0"/>
              <a:t>http://3.bp.blogspot.com/_</a:t>
            </a:r>
            <a:r>
              <a:rPr lang="en-US" dirty="0" err="1" smtClean="0"/>
              <a:t>rtOXMZlMTkg</a:t>
            </a:r>
            <a:r>
              <a:rPr lang="en-US" dirty="0" smtClean="0"/>
              <a:t>/S2CJrHAAiFI/</a:t>
            </a:r>
            <a:r>
              <a:rPr lang="en-US" dirty="0" err="1" smtClean="0"/>
              <a:t>AAAAAAAACkM</a:t>
            </a:r>
            <a:r>
              <a:rPr lang="en-US" dirty="0" smtClean="0"/>
              <a:t>/</a:t>
            </a:r>
            <a:r>
              <a:rPr lang="en-US" dirty="0" err="1" smtClean="0"/>
              <a:t>sZxpqVOkvHg</a:t>
            </a:r>
            <a:r>
              <a:rPr lang="en-US" dirty="0" smtClean="0"/>
              <a:t>/s640/</a:t>
            </a:r>
            <a:r>
              <a:rPr lang="en-US" dirty="0" err="1" smtClean="0"/>
              <a:t>Its_A_Trap.png</a:t>
            </a:r>
            <a:endParaRPr lang="en-US" dirty="0" smtClean="0"/>
          </a:p>
          <a:p>
            <a:pPr eaLnBrk="1" hangingPunct="1">
              <a:spcBef>
                <a:spcPct val="0"/>
              </a:spcBef>
            </a:pPr>
            <a:r>
              <a:rPr lang="en-US" dirty="0" smtClean="0"/>
              <a:t>It</a:t>
            </a:r>
            <a:r>
              <a:rPr lang="en-US" baseline="0" dirty="0" smtClean="0"/>
              <a:t> is a </a:t>
            </a:r>
            <a:r>
              <a:rPr lang="en-US" baseline="0" dirty="0" err="1" smtClean="0"/>
              <a:t>Woot</a:t>
            </a:r>
            <a:r>
              <a:rPr lang="en-US" baseline="0" dirty="0" smtClean="0"/>
              <a:t> Shirt:</a:t>
            </a:r>
          </a:p>
          <a:p>
            <a:pPr eaLnBrk="1" hangingPunct="1">
              <a:spcBef>
                <a:spcPct val="0"/>
              </a:spcBef>
            </a:pPr>
            <a:r>
              <a:rPr lang="en-US" dirty="0" smtClean="0"/>
              <a:t>http://</a:t>
            </a:r>
            <a:r>
              <a:rPr lang="en-US" dirty="0" err="1" smtClean="0"/>
              <a:t>shirt.woot.com</a:t>
            </a:r>
            <a:r>
              <a:rPr lang="en-US" dirty="0" smtClean="0"/>
              <a:t>/</a:t>
            </a:r>
            <a:r>
              <a:rPr lang="en-US" dirty="0" err="1" smtClean="0"/>
              <a:t>Friends.aspx?k</a:t>
            </a:r>
            <a:r>
              <a:rPr lang="en-US" dirty="0" smtClean="0"/>
              <a:t>=11929</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r>
              <a:rPr lang="en-US" dirty="0" smtClean="0"/>
              <a:t>The</a:t>
            </a:r>
            <a:r>
              <a:rPr lang="en-US" baseline="0" dirty="0" smtClean="0"/>
              <a:t> Black Hand accidentally lit the already gasoline soaked kindling of instability and alliances and entanglement that set the world on fire to start WWI.</a:t>
            </a:r>
          </a:p>
          <a:p>
            <a:pPr eaLnBrk="1" hangingPunct="1">
              <a:spcBef>
                <a:spcPct val="0"/>
              </a:spcBef>
            </a:pPr>
            <a:r>
              <a:rPr lang="en-US" baseline="0" dirty="0" smtClean="0"/>
              <a:t>There are many parallels – and while Anon is unlikely to assassinate an Arch Duke… we certainly face global economic instability and alliances and tension…</a:t>
            </a:r>
          </a:p>
          <a:p>
            <a:pPr eaLnBrk="1" hangingPunct="1">
              <a:spcBef>
                <a:spcPct val="0"/>
              </a:spcBef>
            </a:pPr>
            <a:endParaRPr lang="en-US" baseline="0" dirty="0" smtClean="0"/>
          </a:p>
          <a:p>
            <a:pPr eaLnBrk="1" hangingPunct="1">
              <a:spcBef>
                <a:spcPct val="0"/>
              </a:spcBef>
            </a:pPr>
            <a:r>
              <a:rPr lang="en-US" baseline="0" dirty="0" smtClean="0"/>
              <a:t>Will our powder keg be set ablaze by the actions of anonymous? Can we get in front of history this time?</a:t>
            </a:r>
          </a:p>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r>
              <a:rPr lang="en-US" dirty="0" smtClean="0"/>
              <a:t>Josh’s quote in:</a:t>
            </a:r>
          </a:p>
          <a:p>
            <a:pPr eaLnBrk="1" hangingPunct="1">
              <a:spcBef>
                <a:spcPct val="0"/>
              </a:spcBef>
            </a:pPr>
            <a:r>
              <a:rPr lang="en-US" dirty="0" smtClean="0"/>
              <a:t>http://</a:t>
            </a:r>
            <a:r>
              <a:rPr lang="en-US" dirty="0" err="1" smtClean="0"/>
              <a:t>www.pcworld.com</a:t>
            </a:r>
            <a:r>
              <a:rPr lang="en-US" dirty="0" smtClean="0"/>
              <a:t>/</a:t>
            </a:r>
            <a:r>
              <a:rPr lang="en-US" dirty="0" err="1" smtClean="0"/>
              <a:t>businesscenter</a:t>
            </a:r>
            <a:r>
              <a:rPr lang="en-US" dirty="0" smtClean="0"/>
              <a:t>/article/251129/concern_rises_over_the_capabilities_of_anonymous_hacktivists.html</a:t>
            </a:r>
          </a:p>
          <a:p>
            <a:pPr eaLnBrk="1" hangingPunct="1">
              <a:spcBef>
                <a:spcPct val="0"/>
              </a:spcBef>
            </a:pPr>
            <a:endParaRPr lang="en-US" dirty="0" smtClean="0"/>
          </a:p>
          <a:p>
            <a:pPr eaLnBrk="1" hangingPunct="1">
              <a:spcBef>
                <a:spcPct val="0"/>
              </a:spcBef>
            </a:pPr>
            <a:r>
              <a:rPr lang="en-US" dirty="0" smtClean="0"/>
              <a:t>internet/social media/hacking is POWER…</a:t>
            </a:r>
          </a:p>
          <a:p>
            <a:pPr eaLnBrk="1" hangingPunct="1">
              <a:spcBef>
                <a:spcPct val="0"/>
              </a:spcBef>
            </a:pPr>
            <a:r>
              <a:rPr lang="en-US" dirty="0" smtClean="0"/>
              <a:t>And many in Anonymous are wield this power without the compassion, wisdom,</a:t>
            </a:r>
            <a:r>
              <a:rPr lang="en-US" baseline="0" dirty="0" smtClean="0"/>
              <a:t> humility, or restraint to wield it responsibly.</a:t>
            </a:r>
          </a:p>
          <a:p>
            <a:pPr eaLnBrk="1" hangingPunct="1">
              <a:spcBef>
                <a:spcPct val="0"/>
              </a:spcBef>
            </a:pPr>
            <a:endParaRPr lang="en-US" dirty="0" smtClean="0"/>
          </a:p>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a:lstStyle/>
          <a:p>
            <a:pPr lvl="0" eaLnBrk="1" hangingPunct="1">
              <a:spcBef>
                <a:spcPct val="0"/>
              </a:spcBef>
            </a:pPr>
            <a:r>
              <a:rPr lang="en-US" smtClean="0"/>
              <a:t>Jericho: Anonymous</a:t>
            </a:r>
            <a:r>
              <a:rPr lang="en-US" dirty="0" smtClean="0"/>
              <a:t>, the political party. It is really no different than the Pirate Party in Sweden. Members of </a:t>
            </a:r>
            <a:r>
              <a:rPr lang="en-US" dirty="0" err="1" smtClean="0"/>
              <a:t>Piratbyr</a:t>
            </a:r>
            <a:r>
              <a:rPr lang="en-US" dirty="0" err="1" smtClean="0">
                <a:latin typeface="Proxy 1" pitchFamily="2" charset="0"/>
              </a:rPr>
              <a:t>å</a:t>
            </a:r>
            <a:r>
              <a:rPr lang="en-US" dirty="0" err="1" smtClean="0"/>
              <a:t>n</a:t>
            </a:r>
            <a:r>
              <a:rPr lang="en-US" dirty="0" smtClean="0"/>
              <a:t> had previously founded the </a:t>
            </a:r>
            <a:r>
              <a:rPr lang="en-US" dirty="0" err="1" smtClean="0"/>
              <a:t>BitTorrent</a:t>
            </a:r>
            <a:r>
              <a:rPr lang="en-US" dirty="0" smtClean="0"/>
              <a:t> tracker The Pirate Bay, arguably the longest running and most resilient file sharing site in 2003. In 2006, the Swedish </a:t>
            </a:r>
            <a:r>
              <a:rPr lang="en-US" dirty="0" err="1" smtClean="0"/>
              <a:t>Piratpartiet</a:t>
            </a:r>
            <a:r>
              <a:rPr lang="en-US" dirty="0" smtClean="0"/>
              <a:t> became the first pirate party. From </a:t>
            </a:r>
            <a:r>
              <a:rPr lang="en-US" dirty="0" smtClean="0">
                <a:latin typeface="Proxy 1" pitchFamily="2" charset="0"/>
              </a:rPr>
              <a:t>‘</a:t>
            </a:r>
            <a:r>
              <a:rPr lang="en-US" dirty="0" smtClean="0"/>
              <a:t>illegal</a:t>
            </a:r>
            <a:r>
              <a:rPr lang="en-US" dirty="0" smtClean="0">
                <a:latin typeface="Proxy 1" pitchFamily="2" charset="0"/>
              </a:rPr>
              <a:t>’</a:t>
            </a:r>
            <a:r>
              <a:rPr lang="en-US" dirty="0" smtClean="0"/>
              <a:t> file sharing to political party in 3 years. Really isn</a:t>
            </a:r>
            <a:r>
              <a:rPr lang="en-US" dirty="0" smtClean="0">
                <a:latin typeface="Proxy 1" pitchFamily="2" charset="0"/>
              </a:rPr>
              <a:t>’</a:t>
            </a:r>
            <a:r>
              <a:rPr lang="en-US" dirty="0" smtClean="0"/>
              <a:t>t farfetched or absurd in context.</a:t>
            </a:r>
          </a:p>
          <a:p>
            <a:pPr lvl="0" eaLnBrk="1" hangingPunct="1">
              <a:spcBef>
                <a:spcPct val="0"/>
              </a:spcBef>
            </a:pPr>
            <a:r>
              <a:rPr lang="en-US" dirty="0" smtClean="0"/>
              <a:t>http://en.wikipedia.org/wiki/Pirate_Party</a:t>
            </a:r>
          </a:p>
          <a:p>
            <a:pPr eaLnBrk="1" hangingPunct="1">
              <a:spcBef>
                <a:spcPct val="0"/>
              </a:spcBef>
            </a:pPr>
            <a:endParaRPr lang="en-US" dirty="0" smtClean="0"/>
          </a:p>
        </p:txBody>
      </p:sp>
      <p:sp>
        <p:nvSpPr>
          <p:cNvPr id="89091" name="Slide Number Placeholder 3"/>
          <p:cNvSpPr>
            <a:spLocks noGrp="1"/>
          </p:cNvSpPr>
          <p:nvPr>
            <p:ph type="sldNum" sz="quarter" idx="5"/>
          </p:nvPr>
        </p:nvSpPr>
        <p:spPr bwMode="auto">
          <a:noFill/>
          <a:ln>
            <a:miter lim="800000"/>
            <a:headEnd/>
            <a:tailEnd/>
          </a:ln>
        </p:spPr>
        <p:txBody>
          <a:bodyPr/>
          <a:lstStyle/>
          <a:p>
            <a:fld id="{78A91EC8-F2BD-4A08-A019-84813CF40AF7}"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a:lstStyle/>
          <a:p>
            <a:pPr eaLnBrk="1" hangingPunct="1">
              <a:spcBef>
                <a:spcPct val="0"/>
              </a:spcBef>
            </a:pPr>
            <a:r>
              <a:rPr lang="en-US" dirty="0" smtClean="0"/>
              <a:t>Jericho: Long term, where is Anonymous going? In the next 3 years? 5 years? 10? 50? What if Anon is everything they say (philosophically speaking),</a:t>
            </a:r>
            <a:r>
              <a:rPr lang="en-US" baseline="0" dirty="0" smtClean="0"/>
              <a:t> and as dedicated as they have shown themselves already?</a:t>
            </a:r>
            <a:endParaRPr lang="en-US" dirty="0" smtClean="0"/>
          </a:p>
        </p:txBody>
      </p:sp>
      <p:sp>
        <p:nvSpPr>
          <p:cNvPr id="70659" name="Slide Number Placeholder 3"/>
          <p:cNvSpPr>
            <a:spLocks noGrp="1"/>
          </p:cNvSpPr>
          <p:nvPr>
            <p:ph type="sldNum" sz="quarter" idx="5"/>
          </p:nvPr>
        </p:nvSpPr>
        <p:spPr bwMode="auto">
          <a:noFill/>
          <a:ln>
            <a:miter lim="800000"/>
            <a:headEnd/>
            <a:tailEnd/>
          </a:ln>
        </p:spPr>
        <p:txBody>
          <a:bodyPr/>
          <a:lstStyle/>
          <a:p>
            <a:fld id="{5B54436E-1863-4858-B068-E316D775D1C5}"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a:lstStyle/>
          <a:p>
            <a:pPr eaLnBrk="1" hangingPunct="1">
              <a:spcBef>
                <a:spcPct val="0"/>
              </a:spcBef>
            </a:pPr>
            <a:r>
              <a:rPr lang="en-US" dirty="0" smtClean="0"/>
              <a:t>Jericho: Understanding anonymous. Not a conventional group. As Patrick Gray said, more akin to piracy. Different groups operated under the same banner, even without knowledge of each other or contact. It has become a franchise or brand. Like Fight Club: </a:t>
            </a:r>
            <a:r>
              <a:rPr lang="en-US" dirty="0" smtClean="0">
                <a:latin typeface="Proxy 1" pitchFamily="2" charset="0"/>
              </a:rPr>
              <a:t>“</a:t>
            </a:r>
            <a:r>
              <a:rPr lang="en-US" dirty="0" smtClean="0"/>
              <a:t>I thought you started that one</a:t>
            </a:r>
            <a:r>
              <a:rPr lang="en-US" dirty="0" smtClean="0">
                <a:latin typeface="Proxy 1" pitchFamily="2" charset="0"/>
              </a:rPr>
              <a:t>…”</a:t>
            </a:r>
            <a:r>
              <a:rPr lang="en-US" dirty="0" smtClean="0"/>
              <a:t> </a:t>
            </a:r>
            <a:r>
              <a:rPr lang="en-US" dirty="0" smtClean="0">
                <a:latin typeface="Proxy 1" pitchFamily="2" charset="0"/>
              </a:rPr>
              <a:t>“</a:t>
            </a:r>
            <a:r>
              <a:rPr lang="en-US" dirty="0" smtClean="0"/>
              <a:t>I thought you did</a:t>
            </a:r>
            <a:r>
              <a:rPr lang="en-US" dirty="0" smtClean="0">
                <a:latin typeface="Proxy 1" pitchFamily="2" charset="0"/>
              </a:rPr>
              <a:t>…”</a:t>
            </a:r>
            <a:r>
              <a:rPr lang="en-US" dirty="0" smtClean="0"/>
              <a:t>, same with Ops and actions. Even within Anonymous, we</a:t>
            </a:r>
            <a:r>
              <a:rPr lang="en-US" dirty="0" smtClean="0">
                <a:latin typeface="Proxy 1" pitchFamily="2" charset="0"/>
              </a:rPr>
              <a:t>’</a:t>
            </a:r>
            <a:r>
              <a:rPr lang="en-US" dirty="0" smtClean="0"/>
              <a:t>re now seeing sub-brands that can be used when needed (e.g., </a:t>
            </a:r>
            <a:r>
              <a:rPr lang="en-US" dirty="0" smtClean="0">
                <a:latin typeface="Proxy 1" pitchFamily="2" charset="0"/>
              </a:rPr>
              <a:t>“</a:t>
            </a:r>
            <a:r>
              <a:rPr lang="en-US" dirty="0" smtClean="0"/>
              <a:t>re-launch of </a:t>
            </a:r>
            <a:r>
              <a:rPr lang="en-US" dirty="0" err="1" smtClean="0"/>
              <a:t>LulzSec</a:t>
            </a:r>
            <a:r>
              <a:rPr lang="en-US" dirty="0" smtClean="0"/>
              <a:t> Apr 1, 2012</a:t>
            </a:r>
            <a:r>
              <a:rPr lang="en-US" dirty="0" smtClean="0">
                <a:latin typeface="Proxy 1" pitchFamily="2" charset="0"/>
              </a:rPr>
              <a:t>”</a:t>
            </a:r>
            <a:r>
              <a:rPr lang="en-US" dirty="0" smtClean="0"/>
              <a:t>).</a:t>
            </a:r>
          </a:p>
          <a:p>
            <a:pPr eaLnBrk="1" hangingPunct="1">
              <a:spcBef>
                <a:spcPct val="0"/>
              </a:spcBef>
            </a:pPr>
            <a:endParaRPr lang="en-US" dirty="0" smtClean="0"/>
          </a:p>
          <a:p>
            <a:pPr eaLnBrk="1" hangingPunct="1">
              <a:spcBef>
                <a:spcPct val="0"/>
              </a:spcBef>
            </a:pPr>
            <a:r>
              <a:rPr lang="en-US" dirty="0" smtClean="0"/>
              <a:t>Could also argue Anon is like Christianity (conservative, giving churches </a:t>
            </a:r>
            <a:r>
              <a:rPr lang="en-US" dirty="0" err="1" smtClean="0"/>
              <a:t>vs</a:t>
            </a:r>
            <a:r>
              <a:rPr lang="en-US" dirty="0" smtClean="0"/>
              <a:t> </a:t>
            </a:r>
            <a:r>
              <a:rPr lang="en-US" dirty="0" err="1" smtClean="0"/>
              <a:t>Westboro</a:t>
            </a:r>
            <a:r>
              <a:rPr lang="en-US" dirty="0" smtClean="0"/>
              <a:t> Baptists) or a given political party (far left/right within a defined party). Josh says I shouldn</a:t>
            </a:r>
            <a:r>
              <a:rPr lang="en-US" dirty="0" smtClean="0">
                <a:latin typeface="Proxy 1" pitchFamily="2" charset="0"/>
              </a:rPr>
              <a:t>’</a:t>
            </a:r>
            <a:r>
              <a:rPr lang="en-US" dirty="0" smtClean="0"/>
              <a:t>t mention this because those are heated topics,</a:t>
            </a:r>
            <a:r>
              <a:rPr lang="en-US" baseline="0" dirty="0" smtClean="0"/>
              <a:t> but I say “</a:t>
            </a:r>
            <a:r>
              <a:rPr lang="en-US" dirty="0" smtClean="0"/>
              <a:t>Isn</a:t>
            </a:r>
            <a:r>
              <a:rPr lang="en-US" dirty="0" smtClean="0">
                <a:latin typeface="Proxy 1" pitchFamily="2" charset="0"/>
              </a:rPr>
              <a:t>’</a:t>
            </a:r>
            <a:r>
              <a:rPr lang="en-US" dirty="0" smtClean="0"/>
              <a:t>t Anon a heated topic these days?”</a:t>
            </a:r>
          </a:p>
        </p:txBody>
      </p:sp>
      <p:sp>
        <p:nvSpPr>
          <p:cNvPr id="26627" name="Slide Number Placeholder 3"/>
          <p:cNvSpPr>
            <a:spLocks noGrp="1"/>
          </p:cNvSpPr>
          <p:nvPr>
            <p:ph type="sldNum" sz="quarter" idx="5"/>
          </p:nvPr>
        </p:nvSpPr>
        <p:spPr bwMode="auto">
          <a:noFill/>
          <a:ln>
            <a:miter lim="800000"/>
            <a:headEnd/>
            <a:tailEnd/>
          </a:ln>
        </p:spPr>
        <p:txBody>
          <a:bodyPr/>
          <a:lstStyle/>
          <a:p>
            <a:fld id="{11A0B9E1-2CF8-4994-AE7B-8D755732511F}"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a:lstStyle/>
          <a:p>
            <a:pPr eaLnBrk="1" hangingPunct="1">
              <a:spcBef>
                <a:spcPct val="0"/>
              </a:spcBef>
            </a:pPr>
            <a:endParaRPr lang="en-US" smtClean="0"/>
          </a:p>
        </p:txBody>
      </p:sp>
      <p:sp>
        <p:nvSpPr>
          <p:cNvPr id="91139" name="Slide Number Placeholder 3"/>
          <p:cNvSpPr>
            <a:spLocks noGrp="1"/>
          </p:cNvSpPr>
          <p:nvPr>
            <p:ph type="sldNum" sz="quarter" idx="5"/>
          </p:nvPr>
        </p:nvSpPr>
        <p:spPr bwMode="auto">
          <a:noFill/>
          <a:ln>
            <a:miter lim="800000"/>
            <a:headEnd/>
            <a:tailEnd/>
          </a:ln>
        </p:spPr>
        <p:txBody>
          <a:bodyPr/>
          <a:lstStyle/>
          <a:p>
            <a:fld id="{58E59FAD-E870-4F10-B5EC-2F4F888E181E}"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a:lstStyle/>
          <a:p>
            <a:pPr eaLnBrk="1" hangingPunct="1">
              <a:spcBef>
                <a:spcPct val="0"/>
              </a:spcBef>
            </a:pPr>
            <a:endParaRPr lang="en-US" dirty="0" smtClean="0"/>
          </a:p>
        </p:txBody>
      </p:sp>
      <p:sp>
        <p:nvSpPr>
          <p:cNvPr id="84995" name="Slide Number Placeholder 3"/>
          <p:cNvSpPr>
            <a:spLocks noGrp="1"/>
          </p:cNvSpPr>
          <p:nvPr>
            <p:ph type="sldNum" sz="quarter" idx="5"/>
          </p:nvPr>
        </p:nvSpPr>
        <p:spPr bwMode="auto">
          <a:noFill/>
          <a:ln>
            <a:miter lim="800000"/>
            <a:headEnd/>
            <a:tailEnd/>
          </a:ln>
        </p:spPr>
        <p:txBody>
          <a:bodyPr/>
          <a:lstStyle/>
          <a:p>
            <a:fld id="{A5996996-0EB5-414A-A1CC-19769599B588}"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a:lstStyle/>
          <a:p>
            <a:pPr eaLnBrk="1" hangingPunct="1">
              <a:spcBef>
                <a:spcPct val="0"/>
              </a:spcBef>
            </a:pPr>
            <a:r>
              <a:rPr lang="en-US" dirty="0" smtClean="0"/>
              <a:t>The evening of our presentation, we</a:t>
            </a:r>
            <a:r>
              <a:rPr lang="en-US" baseline="0" dirty="0" smtClean="0"/>
              <a:t> did an advance screening of Brian </a:t>
            </a:r>
            <a:r>
              <a:rPr lang="en-US" baseline="0" dirty="0" err="1" smtClean="0"/>
              <a:t>Knappenberger’s</a:t>
            </a:r>
            <a:r>
              <a:rPr lang="en-US" baseline="0" dirty="0" smtClean="0"/>
              <a:t> documentary, “We Are Legion”.</a:t>
            </a:r>
          </a:p>
          <a:p>
            <a:pPr eaLnBrk="1" hangingPunct="1">
              <a:spcBef>
                <a:spcPct val="0"/>
              </a:spcBef>
            </a:pPr>
            <a:endParaRPr lang="en-US" baseline="0" dirty="0" smtClean="0"/>
          </a:p>
          <a:p>
            <a:pPr eaLnBrk="1" hangingPunct="1">
              <a:spcBef>
                <a:spcPct val="0"/>
              </a:spcBef>
            </a:pPr>
            <a:r>
              <a:rPr lang="en-US" dirty="0" smtClean="0"/>
              <a:t>http://www.wired.com/underwire/2012/01/we-are-legion-documentary/</a:t>
            </a:r>
          </a:p>
          <a:p>
            <a:pPr eaLnBrk="1" hangingPunct="1">
              <a:spcBef>
                <a:spcPct val="0"/>
              </a:spcBef>
            </a:pPr>
            <a:r>
              <a:rPr lang="en-US" smtClean="0"/>
              <a:t>http://www.wearelegionthedocumentary.com/</a:t>
            </a:r>
          </a:p>
          <a:p>
            <a:pPr eaLnBrk="1" hangingPunct="1">
              <a:spcBef>
                <a:spcPct val="0"/>
              </a:spcBef>
            </a:pPr>
            <a:endParaRPr lang="en-US" dirty="0" smtClean="0"/>
          </a:p>
        </p:txBody>
      </p:sp>
      <p:sp>
        <p:nvSpPr>
          <p:cNvPr id="91139" name="Slide Number Placeholder 3"/>
          <p:cNvSpPr>
            <a:spLocks noGrp="1"/>
          </p:cNvSpPr>
          <p:nvPr>
            <p:ph type="sldNum" sz="quarter" idx="5"/>
          </p:nvPr>
        </p:nvSpPr>
        <p:spPr bwMode="auto">
          <a:noFill/>
          <a:ln>
            <a:miter lim="800000"/>
            <a:headEnd/>
            <a:tailEnd/>
          </a:ln>
        </p:spPr>
        <p:txBody>
          <a:bodyPr/>
          <a:lstStyle/>
          <a:p>
            <a:fld id="{58E59FAD-E870-4F10-B5EC-2F4F888E181E}" type="slidenum">
              <a:rPr lang="en-US" smtClean="0"/>
              <a:pPr/>
              <a:t>52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a:lstStyle/>
          <a:p>
            <a:pPr eaLnBrk="1" hangingPunct="1">
              <a:spcBef>
                <a:spcPct val="0"/>
              </a:spcBef>
              <a:spcAft>
                <a:spcPts val="600"/>
              </a:spcAft>
            </a:pPr>
            <a:r>
              <a:rPr lang="en-US" dirty="0" smtClean="0"/>
              <a:t>Jericho: Spot the Anonymous member…</a:t>
            </a:r>
            <a:endParaRPr lang="en-US" i="1" dirty="0" smtClean="0"/>
          </a:p>
          <a:p>
            <a:pPr eaLnBrk="1" hangingPunct="1">
              <a:spcBef>
                <a:spcPct val="0"/>
              </a:spcBef>
            </a:pPr>
            <a:endParaRPr lang="en-US" dirty="0" smtClean="0"/>
          </a:p>
          <a:p>
            <a:pPr eaLnBrk="1" hangingPunct="1">
              <a:spcBef>
                <a:spcPct val="0"/>
              </a:spcBef>
            </a:pPr>
            <a:r>
              <a:rPr lang="en-US" dirty="0" smtClean="0"/>
              <a:t>Josh: Explaining how pivotal the </a:t>
            </a:r>
            <a:r>
              <a:rPr lang="en-US" dirty="0" err="1" smtClean="0"/>
              <a:t>DefCon</a:t>
            </a:r>
            <a:r>
              <a:rPr lang="en-US" dirty="0" smtClean="0"/>
              <a:t> 19 Panel Q&amp;A was in confronting how poorly</a:t>
            </a:r>
            <a:r>
              <a:rPr lang="en-US" baseline="0" dirty="0" smtClean="0"/>
              <a:t> the industry understands Anonymous – when we got into intense dialogue with active participants.</a:t>
            </a:r>
          </a:p>
          <a:p>
            <a:pPr eaLnBrk="1" hangingPunct="1">
              <a:spcBef>
                <a:spcPct val="0"/>
              </a:spcBef>
            </a:pPr>
            <a:endParaRPr lang="en-US" baseline="0" dirty="0" smtClean="0"/>
          </a:p>
          <a:p>
            <a:pPr eaLnBrk="1" hangingPunct="1">
              <a:spcBef>
                <a:spcPct val="0"/>
              </a:spcBef>
            </a:pPr>
            <a:r>
              <a:rPr lang="en-US" baseline="0" dirty="0" smtClean="0"/>
              <a:t>As a sign of respect, one of them tossed Josh a Guy Fawkes mask…</a:t>
            </a:r>
          </a:p>
          <a:p>
            <a:pPr eaLnBrk="1" hangingPunct="1">
              <a:spcBef>
                <a:spcPct val="0"/>
              </a:spcBef>
            </a:pPr>
            <a:endParaRPr lang="en-US" baseline="0" dirty="0" smtClean="0"/>
          </a:p>
          <a:p>
            <a:pPr eaLnBrk="1" hangingPunct="1">
              <a:spcBef>
                <a:spcPct val="0"/>
              </a:spcBef>
            </a:pPr>
            <a:r>
              <a:rPr lang="en-US" baseline="0" dirty="0" smtClean="0"/>
              <a:t>This exchange did not begin the “Building a Better Anonymous” blog series, but it was a major step forward in providing an iterative exchange openly with active </a:t>
            </a:r>
            <a:r>
              <a:rPr lang="en-US" baseline="0" dirty="0" err="1" smtClean="0"/>
              <a:t>anons</a:t>
            </a:r>
            <a:r>
              <a:rPr lang="en-US" baseline="0" dirty="0" smtClean="0"/>
              <a:t>.</a:t>
            </a:r>
            <a:endParaRPr lang="en-US" dirty="0" smtClean="0"/>
          </a:p>
        </p:txBody>
      </p:sp>
      <p:sp>
        <p:nvSpPr>
          <p:cNvPr id="51203" name="Slide Number Placeholder 3"/>
          <p:cNvSpPr>
            <a:spLocks noGrp="1"/>
          </p:cNvSpPr>
          <p:nvPr>
            <p:ph type="sldNum" sz="quarter" idx="5"/>
          </p:nvPr>
        </p:nvSpPr>
        <p:spPr bwMode="auto">
          <a:noFill/>
          <a:ln>
            <a:miter lim="800000"/>
            <a:headEnd/>
            <a:tailEnd/>
          </a:ln>
        </p:spPr>
        <p:txBody>
          <a:bodyPr/>
          <a:lstStyle/>
          <a:p>
            <a:fld id="{763D473A-B03D-4523-953B-E915140D4E0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a:lstStyle/>
          <a:p>
            <a:pPr eaLnBrk="1" hangingPunct="1">
              <a:spcBef>
                <a:spcPct val="0"/>
              </a:spcBef>
            </a:pPr>
            <a:r>
              <a:rPr lang="en-US" dirty="0" smtClean="0"/>
              <a:t>Jericho: To understand what Anonymous might become by 2020 requires we have clear-eyed 20/20 vision as to where they have been, what they are today, and what is driving their evolution.</a:t>
            </a:r>
          </a:p>
          <a:p>
            <a:pPr eaLnBrk="1" hangingPunct="1">
              <a:spcBef>
                <a:spcPct val="0"/>
              </a:spcBef>
            </a:pPr>
            <a:r>
              <a:rPr lang="en-US" dirty="0" smtClean="0"/>
              <a:t>Currently, Anon has more than its</a:t>
            </a:r>
            <a:r>
              <a:rPr lang="en-US" baseline="0" dirty="0" smtClean="0"/>
              <a:t> fair share </a:t>
            </a:r>
            <a:r>
              <a:rPr lang="en-US" dirty="0" smtClean="0"/>
              <a:t>of the lowest common denominator (LCD), yet we are still struggling to keep up. What happens when we face a better Anon? Quite simply, we</a:t>
            </a:r>
            <a:r>
              <a:rPr lang="en-US" dirty="0" smtClean="0">
                <a:latin typeface="Proxy 1" pitchFamily="2" charset="0"/>
              </a:rPr>
              <a:t>’</a:t>
            </a:r>
            <a:r>
              <a:rPr lang="en-US" dirty="0" smtClean="0"/>
              <a:t>re fucked. And I chose that word carefully. Because, if you find that word offensive, then you are certainly not equipped to handle Anonymous.</a:t>
            </a:r>
          </a:p>
          <a:p>
            <a:pPr eaLnBrk="1" hangingPunct="1">
              <a:spcBef>
                <a:spcPct val="0"/>
              </a:spcBef>
            </a:pPr>
            <a:endParaRPr lang="en-US" dirty="0" smtClean="0"/>
          </a:p>
          <a:p>
            <a:pPr eaLnBrk="1" hangingPunct="1">
              <a:spcBef>
                <a:spcPct val="0"/>
              </a:spcBef>
            </a:pPr>
            <a:r>
              <a:rPr lang="en-US" dirty="0" smtClean="0"/>
              <a:t>Who wants to see a better Anonymous? If you answered </a:t>
            </a:r>
            <a:r>
              <a:rPr lang="en-US" dirty="0" smtClean="0">
                <a:latin typeface="Proxy 1" pitchFamily="2" charset="0"/>
              </a:rPr>
              <a:t>‘</a:t>
            </a:r>
            <a:r>
              <a:rPr lang="en-US" dirty="0" smtClean="0"/>
              <a:t>no</a:t>
            </a:r>
            <a:r>
              <a:rPr lang="en-US" dirty="0" smtClean="0">
                <a:latin typeface="Proxy 1" pitchFamily="2" charset="0"/>
              </a:rPr>
              <a:t>’</a:t>
            </a:r>
            <a:r>
              <a:rPr lang="en-US" dirty="0" smtClean="0"/>
              <a:t>, why not? That is shallow thinking. Do you really want the current Anon, that has excessive of collateral damage? Or do you want a better, more efficient, and more careful Anonymous that can achieve the same goals with precision?</a:t>
            </a:r>
          </a:p>
          <a:p>
            <a:pPr eaLnBrk="1" hangingPunct="1">
              <a:spcBef>
                <a:spcPct val="0"/>
              </a:spcBef>
            </a:pPr>
            <a:endParaRPr lang="en-US" dirty="0" smtClean="0"/>
          </a:p>
          <a:p>
            <a:pPr eaLnBrk="1" hangingPunct="1">
              <a:spcBef>
                <a:spcPct val="0"/>
              </a:spcBef>
            </a:pPr>
            <a:r>
              <a:rPr lang="en-US" dirty="0" smtClean="0"/>
              <a:t> If Anonymous evolves as we've explained in our "Building a Better Anonymous" series, society must be ready to handle the good, the bad, and the ugly of these subsequent manifestations. Every action has</a:t>
            </a:r>
          </a:p>
          <a:p>
            <a:pPr eaLnBrk="1" hangingPunct="1">
              <a:spcBef>
                <a:spcPct val="0"/>
              </a:spcBef>
            </a:pPr>
            <a:r>
              <a:rPr lang="en-US" dirty="0" smtClean="0"/>
              <a:t>reaction, so we must be conscientious and deliberate about how we adapt to the age of Anonymous.</a:t>
            </a:r>
          </a:p>
          <a:p>
            <a:pPr eaLnBrk="1" hangingPunct="1">
              <a:spcBef>
                <a:spcPct val="0"/>
              </a:spcBef>
            </a:pPr>
            <a:r>
              <a:rPr lang="en-US" dirty="0" smtClean="0"/>
              <a:t>Jericho: Anonymous is now a house-hold name. Even with moral infighting, splinter groups, and a potentially devastating brand problem, the group shows no signs of slowing.</a:t>
            </a:r>
          </a:p>
          <a:p>
            <a:pPr eaLnBrk="1" hangingPunct="1">
              <a:spcBef>
                <a:spcPct val="0"/>
              </a:spcBef>
            </a:pPr>
            <a:r>
              <a:rPr lang="en-US" dirty="0" smtClean="0"/>
              <a:t>Part of this talk is based on our article series, “Building a Better Anonymous”. Quick summary of series thus far:</a:t>
            </a:r>
          </a:p>
          <a:p>
            <a:r>
              <a:rPr lang="en-US" b="1" dirty="0" smtClean="0">
                <a:hlinkClick r:id="rId3"/>
              </a:rPr>
              <a:t>Introduction &amp; Abstract</a:t>
            </a:r>
            <a:r>
              <a:rPr lang="en-US" b="1" dirty="0" smtClean="0"/>
              <a:t>: </a:t>
            </a:r>
            <a:r>
              <a:rPr lang="en-US" dirty="0" smtClean="0"/>
              <a:t>A brief introduction to this article series and Anonymous. </a:t>
            </a:r>
          </a:p>
          <a:p>
            <a:r>
              <a:rPr lang="en-US" b="1" dirty="0" smtClean="0">
                <a:hlinkClick r:id="rId4"/>
              </a:rPr>
              <a:t>Fact vs Fiction</a:t>
            </a:r>
            <a:r>
              <a:rPr lang="en-US" b="1" dirty="0" smtClean="0"/>
              <a:t>:</a:t>
            </a:r>
            <a:r>
              <a:rPr lang="en-US" b="1" baseline="0" dirty="0" smtClean="0"/>
              <a:t> </a:t>
            </a:r>
            <a:r>
              <a:rPr lang="en-US" dirty="0" smtClean="0"/>
              <a:t>Figuring out the fact versus fiction of Anonymous. Leadership/Defined Group, </a:t>
            </a:r>
            <a:r>
              <a:rPr lang="en-US" dirty="0" err="1" smtClean="0"/>
              <a:t>Hacktivism</a:t>
            </a:r>
            <a:r>
              <a:rPr lang="en-US" dirty="0" smtClean="0"/>
              <a:t> is New, Force for Good, Anon makes you </a:t>
            </a:r>
            <a:r>
              <a:rPr lang="en-US" dirty="0" err="1" smtClean="0"/>
              <a:t>vuln</a:t>
            </a:r>
            <a:r>
              <a:rPr lang="en-US" dirty="0" smtClean="0"/>
              <a:t>, Terrorists?, Morality, Organized Chaos and more.</a:t>
            </a:r>
          </a:p>
          <a:p>
            <a:r>
              <a:rPr lang="en-US" b="1" dirty="0" smtClean="0">
                <a:hlinkClick r:id="rId5"/>
              </a:rPr>
              <a:t>How We Got it All Wrong</a:t>
            </a:r>
            <a:r>
              <a:rPr lang="en-US" b="1" dirty="0" smtClean="0"/>
              <a:t>: </a:t>
            </a:r>
            <a:r>
              <a:rPr lang="en-US" dirty="0" smtClean="0"/>
              <a:t>How the media and professionals got it wrong. Everything</a:t>
            </a:r>
            <a:r>
              <a:rPr lang="en-US" baseline="0" dirty="0" smtClean="0"/>
              <a:t> old is new again, Being Dismissive is Disservice, Media’s Field Day, Arresting Won’t Help, Occam’s Razor</a:t>
            </a:r>
            <a:endParaRPr lang="en-US" dirty="0" smtClean="0"/>
          </a:p>
          <a:p>
            <a:r>
              <a:rPr lang="en-US" b="1" dirty="0" smtClean="0">
                <a:hlinkClick r:id="rId6"/>
              </a:rPr>
              <a:t>How Anonymous Has Failed in Theory &amp; Practice</a:t>
            </a:r>
            <a:r>
              <a:rPr lang="en-US" b="1" dirty="0" smtClean="0"/>
              <a:t>: </a:t>
            </a:r>
            <a:r>
              <a:rPr lang="en-US" dirty="0" smtClean="0"/>
              <a:t>Anonymous, as they are today, and various shortcomings. Winning Battle not War, Weaknesses of Anon Model, Stay Anonymous, Pyrrhic Practices</a:t>
            </a:r>
          </a:p>
          <a:p>
            <a:r>
              <a:rPr lang="en-US" b="1" dirty="0" smtClean="0">
                <a:hlinkClick r:id="rId7"/>
              </a:rPr>
              <a:t>Building a Better Anonymous – Philosophy</a:t>
            </a:r>
            <a:r>
              <a:rPr lang="en-US" b="1" dirty="0" smtClean="0"/>
              <a:t>: </a:t>
            </a:r>
            <a:r>
              <a:rPr lang="en-US" dirty="0" smtClean="0"/>
              <a:t>A different framework and philosophy. Laying a new foundation:</a:t>
            </a:r>
            <a:r>
              <a:rPr lang="en-US" baseline="0" dirty="0" smtClean="0"/>
              <a:t> beliefs/values/objectives (why), code of conduct (how), and a plan (what)</a:t>
            </a:r>
          </a:p>
          <a:p>
            <a:r>
              <a:rPr lang="en-US" baseline="0" dirty="0" smtClean="0"/>
              <a:t>There are three more articles in the series coming, sneak peak at topics covered, and some we will get into today:</a:t>
            </a:r>
            <a:endParaRPr lang="en-US" dirty="0" smtClean="0"/>
          </a:p>
          <a:p>
            <a:r>
              <a:rPr lang="en-US" b="1" dirty="0" smtClean="0">
                <a:hlinkClick r:id="rId8"/>
              </a:rPr>
              <a:t>Building a Better Anonymous – Details</a:t>
            </a:r>
            <a:r>
              <a:rPr lang="en-US" b="1" dirty="0" smtClean="0"/>
              <a:t>: </a:t>
            </a:r>
            <a:r>
              <a:rPr lang="en-US" dirty="0" smtClean="0"/>
              <a:t>Detailed improvement ideas for Anonymous, or the next group like them. Collateral, </a:t>
            </a:r>
            <a:r>
              <a:rPr lang="en-US" dirty="0" err="1" smtClean="0"/>
              <a:t>OpSec</a:t>
            </a:r>
            <a:r>
              <a:rPr lang="en-US" dirty="0" smtClean="0"/>
              <a:t>, Open Model &amp; Infiltration, Disinformation Friend/Foe, Subsequent Justifications, Mercy</a:t>
            </a:r>
          </a:p>
          <a:p>
            <a:r>
              <a:rPr lang="en-US" b="1" dirty="0" smtClean="0">
                <a:hlinkClick r:id="rId9"/>
              </a:rPr>
              <a:t>Abstract Ideas</a:t>
            </a:r>
            <a:r>
              <a:rPr lang="en-US" b="1" dirty="0" smtClean="0"/>
              <a:t>: </a:t>
            </a:r>
            <a:r>
              <a:rPr lang="en-US" dirty="0" smtClean="0"/>
              <a:t>Other considerations relevant to this topic.  Involvement, Influence, Leadership, Parallels, Tyranny </a:t>
            </a:r>
            <a:r>
              <a:rPr lang="en-US" dirty="0" err="1" smtClean="0"/>
              <a:t>vs</a:t>
            </a:r>
            <a:r>
              <a:rPr lang="en-US" dirty="0" smtClean="0"/>
              <a:t> Chaos, What If?, Endgame Ethics, the Ants and the Bees</a:t>
            </a:r>
          </a:p>
          <a:p>
            <a:r>
              <a:rPr lang="en-US" b="1" dirty="0" smtClean="0">
                <a:hlinkClick r:id="rId10"/>
              </a:rPr>
              <a:t>Conclusion: Thoughts, Questions, and Credits</a:t>
            </a:r>
            <a:r>
              <a:rPr lang="en-US" b="1" dirty="0" smtClean="0"/>
              <a:t>: </a:t>
            </a:r>
            <a:r>
              <a:rPr lang="en-US" dirty="0" smtClean="0"/>
              <a:t>What have we learned, and what we hoped to teach. </a:t>
            </a:r>
          </a:p>
        </p:txBody>
      </p:sp>
      <p:sp>
        <p:nvSpPr>
          <p:cNvPr id="34819" name="Slide Number Placeholder 3"/>
          <p:cNvSpPr>
            <a:spLocks noGrp="1"/>
          </p:cNvSpPr>
          <p:nvPr>
            <p:ph type="sldNum" sz="quarter" idx="5"/>
          </p:nvPr>
        </p:nvSpPr>
        <p:spPr bwMode="auto">
          <a:noFill/>
          <a:ln>
            <a:miter lim="800000"/>
            <a:headEnd/>
            <a:tailEnd/>
          </a:ln>
        </p:spPr>
        <p:txBody>
          <a:bodyPr/>
          <a:lstStyle/>
          <a:p>
            <a:fld id="{0A1AE563-1EE8-4EA5-BDC2-A73A71CCFE19}"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a:lstStyle/>
          <a:p>
            <a:pPr eaLnBrk="1" hangingPunct="1">
              <a:spcBef>
                <a:spcPct val="0"/>
              </a:spcBef>
            </a:pPr>
            <a:r>
              <a:rPr lang="en-US" dirty="0" smtClean="0"/>
              <a:t>Josh: </a:t>
            </a:r>
            <a:r>
              <a:rPr lang="en-US" dirty="0" smtClean="0">
                <a:latin typeface="Proxy 1" pitchFamily="2" charset="0"/>
              </a:rPr>
              <a:t>“</a:t>
            </a:r>
            <a:r>
              <a:rPr lang="en-US" dirty="0" smtClean="0"/>
              <a:t>We see in Anonymous what we WANT to see.. We project. Our perceptions say more about us than they do about the multitude of subgroups/causes in Anonymous.</a:t>
            </a:r>
            <a:r>
              <a:rPr lang="en-US" dirty="0" smtClean="0">
                <a:latin typeface="Proxy 1" pitchFamily="2" charset="0"/>
              </a:rPr>
              <a:t>”</a:t>
            </a:r>
            <a:endParaRPr lang="en-US" dirty="0" smtClean="0"/>
          </a:p>
          <a:p>
            <a:pPr eaLnBrk="1" hangingPunct="1">
              <a:spcBef>
                <a:spcPct val="0"/>
              </a:spcBef>
            </a:pPr>
            <a:r>
              <a:rPr lang="en-US" dirty="0" smtClean="0"/>
              <a:t>But, do we look at the group archetype, broader social implications, and the role we play as this unfolds? Anonymous is good at getting many people to engage them in some fashion. Through Ops, Twitter, media, hacks</a:t>
            </a:r>
            <a:r>
              <a:rPr lang="en-US" dirty="0" smtClean="0">
                <a:latin typeface="Proxy 1" pitchFamily="2" charset="0"/>
              </a:rPr>
              <a:t>…</a:t>
            </a:r>
            <a:r>
              <a:rPr lang="en-US" dirty="0" smtClean="0"/>
              <a:t> whatever. Security industry is obviously involved, as is law enforcement. We</a:t>
            </a:r>
            <a:r>
              <a:rPr lang="en-US" dirty="0" smtClean="0">
                <a:latin typeface="Proxy 1" pitchFamily="2" charset="0"/>
              </a:rPr>
              <a:t>’</a:t>
            </a:r>
            <a:r>
              <a:rPr lang="en-US" dirty="0" smtClean="0"/>
              <a:t>re all part of this big mess, and we all will come to shape how it plays out. This is not a technical problem, this is a sociology problem. Collectively, we must figure out how to adapt to them morally and practically.</a:t>
            </a:r>
          </a:p>
          <a:p>
            <a:pPr eaLnBrk="1" hangingPunct="1">
              <a:spcBef>
                <a:spcPct val="0"/>
              </a:spcBef>
            </a:pPr>
            <a:endParaRPr lang="en-US" dirty="0" smtClean="0"/>
          </a:p>
        </p:txBody>
      </p:sp>
      <p:sp>
        <p:nvSpPr>
          <p:cNvPr id="19459" name="Slide Number Placeholder 3"/>
          <p:cNvSpPr>
            <a:spLocks noGrp="1"/>
          </p:cNvSpPr>
          <p:nvPr>
            <p:ph type="sldNum" sz="quarter" idx="5"/>
          </p:nvPr>
        </p:nvSpPr>
        <p:spPr bwMode="auto">
          <a:noFill/>
          <a:ln>
            <a:miter lim="800000"/>
            <a:headEnd/>
            <a:tailEnd/>
          </a:ln>
        </p:spPr>
        <p:txBody>
          <a:bodyPr/>
          <a:lstStyle/>
          <a:p>
            <a:fld id="{3FF7DA6F-944D-4637-BD3E-48C43D9BA29D}"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a:lstStyle/>
          <a:p>
            <a:pPr eaLnBrk="1" hangingPunct="1">
              <a:spcBef>
                <a:spcPct val="0"/>
              </a:spcBef>
            </a:pPr>
            <a:r>
              <a:rPr lang="en-US" dirty="0" smtClean="0"/>
              <a:t>Josh: Not a group… but a group of groups –a composite of many motivations</a:t>
            </a:r>
            <a:r>
              <a:rPr lang="en-US" baseline="0" dirty="0" smtClean="0"/>
              <a:t>. More a brand and franchise which anyone can borrow or abuse – and they have.</a:t>
            </a:r>
          </a:p>
          <a:p>
            <a:pPr eaLnBrk="1" hangingPunct="1">
              <a:spcBef>
                <a:spcPct val="0"/>
              </a:spcBef>
            </a:pPr>
            <a:r>
              <a:rPr lang="en-US" baseline="0" dirty="0" smtClean="0"/>
              <a:t>There is no monolithic “they</a:t>
            </a:r>
            <a:r>
              <a:rPr lang="en-US" baseline="0" dirty="0" smtClean="0"/>
              <a:t>”, and there hasn’t been for some time.</a:t>
            </a:r>
            <a:endParaRPr lang="en-US" dirty="0" smtClean="0"/>
          </a:p>
        </p:txBody>
      </p:sp>
      <p:sp>
        <p:nvSpPr>
          <p:cNvPr id="47107" name="Slide Number Placeholder 3"/>
          <p:cNvSpPr>
            <a:spLocks noGrp="1"/>
          </p:cNvSpPr>
          <p:nvPr>
            <p:ph type="sldNum" sz="quarter" idx="5"/>
          </p:nvPr>
        </p:nvSpPr>
        <p:spPr bwMode="auto">
          <a:noFill/>
          <a:ln>
            <a:miter lim="800000"/>
            <a:headEnd/>
            <a:tailEnd/>
          </a:ln>
        </p:spPr>
        <p:txBody>
          <a:bodyPr/>
          <a:lstStyle/>
          <a:p>
            <a:fld id="{1EE47DF5-317A-45B6-95B1-496EAC8816D2}"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D48D362-1DC6-447E-A4AF-8CA1893CCA87}" type="datetimeFigureOut">
              <a:rPr lang="en-US"/>
              <a:pPr>
                <a:defRPr/>
              </a:pPr>
              <a:t>4/24/2012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A55062-BBA8-4140-9E9F-7DA125AC77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EE4AC02-8D7F-4253-AF24-F7C0E1EE5832}" type="datetimeFigureOut">
              <a:rPr lang="en-US"/>
              <a:pPr>
                <a:defRPr/>
              </a:pPr>
              <a:t>4/24/2012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B23DCD6-4841-4AE4-9CEF-9591F2F440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1ECC184-C245-4934-B68D-0DD7C9F8F785}" type="datetimeFigureOut">
              <a:rPr lang="en-US"/>
              <a:pPr>
                <a:defRPr/>
              </a:pPr>
              <a:t>4/24/2012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483C491-A266-4BE0-9A3F-56DEBA3DA7C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PPT_Cover_b.png"/>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0" y="1573994"/>
            <a:ext cx="9144000" cy="4206240"/>
          </a:xfrm>
          <a:prstGeom prst="rect">
            <a:avLst/>
          </a:prstGeom>
        </p:spPr>
      </p:pic>
      <p:sp>
        <p:nvSpPr>
          <p:cNvPr id="2" name="Title 1"/>
          <p:cNvSpPr>
            <a:spLocks noGrp="1"/>
          </p:cNvSpPr>
          <p:nvPr>
            <p:ph type="title"/>
          </p:nvPr>
        </p:nvSpPr>
        <p:spPr>
          <a:xfrm>
            <a:off x="722313" y="2747963"/>
            <a:ext cx="7772400" cy="681038"/>
          </a:xfrm>
        </p:spPr>
        <p:txBody>
          <a:bodyPr anchor="t">
            <a:normAutofit/>
          </a:bodyPr>
          <a:lstStyle>
            <a:lvl1pPr algn="l">
              <a:defRPr sz="24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568823"/>
            <a:ext cx="7772400" cy="403071"/>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Rectangle 4"/>
          <p:cNvSpPr/>
          <p:nvPr userDrawn="1"/>
        </p:nvSpPr>
        <p:spPr>
          <a:xfrm>
            <a:off x="284085" y="301841"/>
            <a:ext cx="177554" cy="62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Tree>
    <p:extLst>
      <p:ext uri="{BB962C8B-B14F-4D97-AF65-F5344CB8AC3E}">
        <p14:creationId xmlns:p14="http://schemas.microsoft.com/office/powerpoint/2010/main" xmlns="" val="294415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73070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84705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92AE6F9C-FA70-40A8-A850-3602A31C8DFF}" type="datetimeFigureOut">
              <a:rPr lang="en-US" sz="1800" smtClean="0">
                <a:solidFill>
                  <a:prstClr val="black"/>
                </a:solidFill>
                <a:latin typeface="Calibri"/>
                <a:cs typeface="+mn-cs"/>
              </a:rPr>
              <a:pPr fontAlgn="auto">
                <a:spcBef>
                  <a:spcPts val="0"/>
                </a:spcBef>
                <a:spcAft>
                  <a:spcPts val="0"/>
                </a:spcAft>
              </a:pPr>
              <a:t>4/24/2012</a:t>
            </a:fld>
            <a:endParaRPr lang="en-US" sz="1800">
              <a:solidFill>
                <a:prstClr val="black"/>
              </a:solidFill>
              <a:latin typeface="Calibri"/>
              <a:cs typeface="+mn-cs"/>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cs typeface="+mn-cs"/>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7E903484-C86A-43B0-8BAB-54185B2F987E}" type="slidenum">
              <a:rPr lang="en-US" sz="1800" smtClean="0">
                <a:solidFill>
                  <a:prstClr val="black"/>
                </a:solidFill>
                <a:latin typeface="Calibri"/>
                <a:cs typeface="+mn-cs"/>
              </a:rPr>
              <a:pPr fontAlgn="auto">
                <a:spcBef>
                  <a:spcPts val="0"/>
                </a:spcBef>
                <a:spcAft>
                  <a:spcPts val="0"/>
                </a:spcAft>
              </a:pPr>
              <a:t>‹#›</a:t>
            </a:fld>
            <a:endParaRPr lang="en-US" sz="1800">
              <a:solidFill>
                <a:prstClr val="black"/>
              </a:solidFill>
              <a:latin typeface="Calibri"/>
              <a:cs typeface="+mn-cs"/>
            </a:endParaRPr>
          </a:p>
        </p:txBody>
      </p:sp>
    </p:spTree>
    <p:extLst>
      <p:ext uri="{BB962C8B-B14F-4D97-AF65-F5344CB8AC3E}">
        <p14:creationId xmlns:p14="http://schemas.microsoft.com/office/powerpoint/2010/main" xmlns="" val="4267694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5530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35562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3"/>
          <p:cNvSpPr>
            <a:spLocks noGrp="1"/>
          </p:cNvSpPr>
          <p:nvPr>
            <p:ph sz="half" idx="2"/>
          </p:nvPr>
        </p:nvSpPr>
        <p:spPr>
          <a:xfrm>
            <a:off x="481013" y="1295400"/>
            <a:ext cx="4038600" cy="4830763"/>
          </a:xfrm>
        </p:spPr>
        <p:txBody>
          <a:bodyPr/>
          <a:lstStyle>
            <a:lvl1pPr>
              <a:defRPr sz="2200"/>
            </a:lvl1pPr>
            <a:lvl2pPr>
              <a:tabLst>
                <a:tab pos="115888" algn="l"/>
              </a:tabLst>
              <a:defRPr sz="1800"/>
            </a:lvl2pPr>
            <a:lvl3pPr marL="282575" indent="119063">
              <a:tabLst/>
              <a:defRPr sz="1800"/>
            </a:lvl3pPr>
            <a:lvl4pPr marL="573088" indent="111125">
              <a:tabLst/>
              <a:defRPr sz="1800"/>
            </a:lvl4pPr>
            <a:lvl5pPr marL="855663" indent="117475">
              <a:tabLst/>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3962549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008313" cy="469106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Content Placeholder 2"/>
          <p:cNvSpPr>
            <a:spLocks noGrp="1"/>
          </p:cNvSpPr>
          <p:nvPr>
            <p:ph idx="1"/>
          </p:nvPr>
        </p:nvSpPr>
        <p:spPr>
          <a:xfrm>
            <a:off x="3588486" y="1447800"/>
            <a:ext cx="5111750" cy="4678363"/>
          </a:xfrm>
        </p:spPr>
        <p:txBody>
          <a:bodyPr/>
          <a:lstStyle>
            <a:lvl1pPr>
              <a:defRPr sz="2200"/>
            </a:lvl1pPr>
            <a:lvl2pPr>
              <a:defRPr sz="1800"/>
            </a:lvl2pPr>
            <a:lvl3pPr marL="282575" indent="119063">
              <a:defRPr sz="1800"/>
            </a:lvl3pPr>
            <a:lvl4pPr marL="573088" indent="111125">
              <a:tabLst/>
              <a:defRPr sz="1800"/>
            </a:lvl4pPr>
            <a:lvl5pPr marL="855663" indent="117475">
              <a:tabLst/>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56541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1BA1FFE-3B89-4EED-907B-F0E3A4F53772}" type="datetimeFigureOut">
              <a:rPr lang="en-US"/>
              <a:pPr>
                <a:defRPr/>
              </a:pPr>
              <a:t>4/24/2012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BBDB3A0-3370-446A-8685-3DD32E7A3E8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anel Layout">
    <p:spTree>
      <p:nvGrpSpPr>
        <p:cNvPr id="1" name=""/>
        <p:cNvGrpSpPr/>
        <p:nvPr/>
      </p:nvGrpSpPr>
      <p:grpSpPr>
        <a:xfrm>
          <a:off x="0" y="0"/>
          <a:ext cx="0" cy="0"/>
          <a:chOff x="0" y="0"/>
          <a:chExt cx="0" cy="0"/>
        </a:xfrm>
      </p:grpSpPr>
      <p:grpSp>
        <p:nvGrpSpPr>
          <p:cNvPr id="3" name="Group 17"/>
          <p:cNvGrpSpPr>
            <a:grpSpLocks/>
          </p:cNvGrpSpPr>
          <p:nvPr/>
        </p:nvGrpSpPr>
        <p:grpSpPr bwMode="auto">
          <a:xfrm>
            <a:off x="0" y="0"/>
            <a:ext cx="9144000" cy="8991600"/>
            <a:chOff x="0" y="0"/>
            <a:chExt cx="9144000" cy="8991600"/>
          </a:xfrm>
        </p:grpSpPr>
        <p:pic>
          <p:nvPicPr>
            <p:cNvPr id="4" name="Picture 18" descr="orange-green-grade.png"/>
            <p:cNvPicPr>
              <a:picLocks noChangeAspect="1"/>
            </p:cNvPicPr>
            <p:nvPr/>
          </p:nvPicPr>
          <p:blipFill>
            <a:blip r:embed="rId2" cstate="email">
              <a:extLst>
                <a:ext uri="{28A0092B-C50C-407E-A947-70E740481C1C}">
                  <a14:useLocalDpi xmlns:a14="http://schemas.microsoft.com/office/drawing/2010/main" xmlns=""/>
                </a:ext>
              </a:extLst>
            </a:blip>
            <a:srcRect l="28397" t="883" r="407" b="14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val 4"/>
            <p:cNvSpPr/>
            <p:nvPr/>
          </p:nvSpPr>
          <p:spPr>
            <a:xfrm>
              <a:off x="2514600" y="1851380"/>
              <a:ext cx="4191000" cy="7140220"/>
            </a:xfrm>
            <a:prstGeom prst="ellipse">
              <a:avLst/>
            </a:prstGeom>
            <a:solidFill>
              <a:schemeClr val="bg1">
                <a:alpha val="1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pic>
          <p:nvPicPr>
            <p:cNvPr id="6" name="Picture 20" descr="footer1.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6015789"/>
              <a:ext cx="9144000" cy="844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1" descr="RSA2011_Mallory.png"/>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flipH="1">
              <a:off x="304800" y="5889531"/>
              <a:ext cx="662388" cy="968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8" name="Slide Number Placeholder 2"/>
          <p:cNvSpPr>
            <a:spLocks noGrp="1"/>
          </p:cNvSpPr>
          <p:nvPr>
            <p:ph type="sldNum" sz="quarter" idx="10"/>
          </p:nvPr>
        </p:nvSpPr>
        <p:spPr>
          <a:xfrm>
            <a:off x="4305300" y="6248400"/>
            <a:ext cx="533400" cy="501650"/>
          </a:xfrm>
          <a:prstGeom prst="rect">
            <a:avLst/>
          </a:prstGeom>
        </p:spPr>
        <p:txBody>
          <a:bodyPr/>
          <a:lstStyle>
            <a:lvl1pPr hangingPunct="0">
              <a:lnSpc>
                <a:spcPct val="93000"/>
              </a:lnSpc>
              <a:buClr>
                <a:srgbClr val="000000"/>
              </a:buClr>
              <a:buSzPct val="100000"/>
              <a:buFont typeface="Times New Roman" charset="0"/>
              <a:buNone/>
              <a:defRPr smtClean="0"/>
            </a:lvl1pPr>
          </a:lstStyle>
          <a:p>
            <a:pPr fontAlgn="auto">
              <a:spcBef>
                <a:spcPts val="0"/>
              </a:spcBef>
              <a:spcAft>
                <a:spcPts val="0"/>
              </a:spcAft>
              <a:defRPr/>
            </a:pPr>
            <a:fld id="{49F74CFD-8D1B-1048-BE76-29F348935821}" type="slidenum">
              <a:rPr lang="en-US" sz="1800">
                <a:solidFill>
                  <a:prstClr val="black"/>
                </a:solidFill>
                <a:latin typeface="Calibri"/>
                <a:cs typeface="+mn-cs"/>
              </a:rPr>
              <a:pPr fontAlgn="auto">
                <a:spcBef>
                  <a:spcPts val="0"/>
                </a:spcBef>
                <a:spcAft>
                  <a:spcPts val="0"/>
                </a:spcAft>
                <a:defRPr/>
              </a:pPr>
              <a:t>‹#›</a:t>
            </a:fld>
            <a:endParaRPr lang="en-US" sz="1800">
              <a:solidFill>
                <a:prstClr val="black"/>
              </a:solidFill>
              <a:latin typeface="Calibri"/>
              <a:cs typeface="+mn-cs"/>
            </a:endParaRPr>
          </a:p>
        </p:txBody>
      </p:sp>
    </p:spTree>
    <p:extLst>
      <p:ext uri="{BB962C8B-B14F-4D97-AF65-F5344CB8AC3E}">
        <p14:creationId xmlns:p14="http://schemas.microsoft.com/office/powerpoint/2010/main" xmlns="" val="3509808911"/>
      </p:ext>
    </p:extLst>
  </p:cSld>
  <p:clrMapOvr>
    <a:masterClrMapping/>
  </p:clrMapOvr>
  <p:transition advClick="0" advTm="2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2" name="Group 27"/>
          <p:cNvGrpSpPr>
            <a:grpSpLocks/>
          </p:cNvGrpSpPr>
          <p:nvPr/>
        </p:nvGrpSpPr>
        <p:grpSpPr bwMode="auto">
          <a:xfrm>
            <a:off x="0" y="-304800"/>
            <a:ext cx="9144000" cy="7358063"/>
            <a:chOff x="0" y="-271209"/>
            <a:chExt cx="9144000" cy="7357809"/>
          </a:xfrm>
        </p:grpSpPr>
        <p:pic>
          <p:nvPicPr>
            <p:cNvPr id="3" name="Picture 17" descr="blue-green-gradient.png"/>
            <p:cNvPicPr>
              <a:picLocks noChangeAspect="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57150"/>
              <a:ext cx="9144000" cy="6915150"/>
            </a:xfrm>
            <a:prstGeom prst="rect">
              <a:avLst/>
            </a:prstGeom>
            <a:noFill/>
            <a:ln w="9525">
              <a:noFill/>
              <a:miter lim="800000"/>
              <a:headEnd/>
              <a:tailEnd/>
            </a:ln>
          </p:spPr>
        </p:pic>
        <p:pic>
          <p:nvPicPr>
            <p:cNvPr id="4" name="Picture 18" descr="ampersand1.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271209"/>
              <a:ext cx="3617595" cy="7357809"/>
            </a:xfrm>
            <a:prstGeom prst="rect">
              <a:avLst/>
            </a:prstGeom>
            <a:noFill/>
            <a:ln w="9525">
              <a:noFill/>
              <a:miter lim="800000"/>
              <a:headEnd/>
              <a:tailEnd/>
            </a:ln>
          </p:spPr>
        </p:pic>
      </p:grpSp>
      <p:pic>
        <p:nvPicPr>
          <p:cNvPr id="5" name="Picture 19" descr="RSA2011_Mallory.png"/>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2552700" y="2728913"/>
            <a:ext cx="762000" cy="1163637"/>
          </a:xfrm>
          <a:prstGeom prst="rect">
            <a:avLst/>
          </a:prstGeom>
          <a:noFill/>
          <a:ln w="9525">
            <a:noFill/>
            <a:miter lim="800000"/>
            <a:headEnd/>
            <a:tailEnd/>
          </a:ln>
        </p:spPr>
      </p:pic>
      <p:pic>
        <p:nvPicPr>
          <p:cNvPr id="10" name="Picture 9" descr="black-curve.png"/>
          <p:cNvPicPr>
            <a:picLocks noChangeAspect="1"/>
          </p:cNvPicPr>
          <p:nvPr userDrawn="1"/>
        </p:nvPicPr>
        <p:blipFill>
          <a:blip r:embed="rId5" cstate="print"/>
          <a:stretch>
            <a:fillRect/>
          </a:stretch>
        </p:blipFill>
        <p:spPr>
          <a:xfrm>
            <a:off x="-32" y="6018071"/>
            <a:ext cx="9144032" cy="839953"/>
          </a:xfrm>
          <a:prstGeom prst="rect">
            <a:avLst/>
          </a:prstGeom>
        </p:spPr>
      </p:pic>
      <p:pic>
        <p:nvPicPr>
          <p:cNvPr id="11" name="Picture 10" descr="RSA_Hilton_logo_white-2011.png"/>
          <p:cNvPicPr>
            <a:picLocks noChangeAspect="1"/>
          </p:cNvPicPr>
          <p:nvPr userDrawn="1"/>
        </p:nvPicPr>
        <p:blipFill>
          <a:blip r:embed="rId6" cstate="email">
            <a:extLst>
              <a:ext uri="{28A0092B-C50C-407E-A947-70E740481C1C}">
                <a14:useLocalDpi xmlns:a14="http://schemas.microsoft.com/office/drawing/2010/main" xmlns=""/>
              </a:ext>
            </a:extLst>
          </a:blip>
          <a:stretch>
            <a:fillRect/>
          </a:stretch>
        </p:blipFill>
        <p:spPr>
          <a:xfrm>
            <a:off x="4714877" y="6215082"/>
            <a:ext cx="2428891" cy="571297"/>
          </a:xfrm>
          <a:prstGeom prst="rect">
            <a:avLst/>
          </a:prstGeom>
        </p:spPr>
      </p:pic>
    </p:spTree>
    <p:extLst>
      <p:ext uri="{BB962C8B-B14F-4D97-AF65-F5344CB8AC3E}">
        <p14:creationId xmlns:p14="http://schemas.microsoft.com/office/powerpoint/2010/main" xmlns="" val="13148259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0813" cy="1468438"/>
          </a:xfrm>
        </p:spPr>
        <p:txBody>
          <a:bodyPr/>
          <a:lstStyle/>
          <a:p>
            <a:r>
              <a:rPr lang="en-US" smtClean="0"/>
              <a:t>Click to edit Master title style</a:t>
            </a:r>
            <a:endParaRPr lang="en-US"/>
          </a:p>
        </p:txBody>
      </p:sp>
    </p:spTree>
    <p:extLst>
      <p:ext uri="{BB962C8B-B14F-4D97-AF65-F5344CB8AC3E}">
        <p14:creationId xmlns:p14="http://schemas.microsoft.com/office/powerpoint/2010/main" xmlns="" val="205492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0813" cy="1468438"/>
          </a:xfrm>
        </p:spPr>
        <p:txBody>
          <a:bodyPr/>
          <a:lstStyle/>
          <a:p>
            <a:r>
              <a:rPr lang="en-US" smtClean="0"/>
              <a:t>Click to edit Master title style</a:t>
            </a:r>
            <a:endParaRPr lang="en-US"/>
          </a:p>
        </p:txBody>
      </p:sp>
    </p:spTree>
    <p:extLst>
      <p:ext uri="{BB962C8B-B14F-4D97-AF65-F5344CB8AC3E}">
        <p14:creationId xmlns:p14="http://schemas.microsoft.com/office/powerpoint/2010/main" xmlns="" val="2558092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0813" cy="1468438"/>
          </a:xfrm>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a:xfrm>
            <a:off x="4305300" y="6248400"/>
            <a:ext cx="533400" cy="501650"/>
          </a:xfrm>
          <a:prstGeom prst="rect">
            <a:avLst/>
          </a:prstGeom>
        </p:spPr>
        <p:txBody>
          <a:bodyPr/>
          <a:lstStyle>
            <a:lvl1pPr>
              <a:defRPr/>
            </a:lvl1pPr>
          </a:lstStyle>
          <a:p>
            <a:pPr fontAlgn="auto">
              <a:spcBef>
                <a:spcPts val="0"/>
              </a:spcBef>
              <a:spcAft>
                <a:spcPts val="0"/>
              </a:spcAft>
              <a:defRPr/>
            </a:pPr>
            <a:fld id="{70D3EACD-3501-431A-AE51-D3B360C44681}" type="slidenum">
              <a:rPr lang="en-US" sz="1800">
                <a:solidFill>
                  <a:prstClr val="black"/>
                </a:solidFill>
                <a:latin typeface="Calibri"/>
                <a:cs typeface="+mn-cs"/>
              </a:rPr>
              <a:pPr fontAlgn="auto">
                <a:spcBef>
                  <a:spcPts val="0"/>
                </a:spcBef>
                <a:spcAft>
                  <a:spcPts val="0"/>
                </a:spcAft>
                <a:defRPr/>
              </a:pPr>
              <a:t>‹#›</a:t>
            </a:fld>
            <a:endParaRPr lang="en-US" sz="1800">
              <a:solidFill>
                <a:prstClr val="black"/>
              </a:solidFill>
              <a:latin typeface="Calibri"/>
              <a:cs typeface="+mn-cs"/>
            </a:endParaRPr>
          </a:p>
        </p:txBody>
      </p:sp>
    </p:spTree>
    <p:extLst>
      <p:ext uri="{BB962C8B-B14F-4D97-AF65-F5344CB8AC3E}">
        <p14:creationId xmlns:p14="http://schemas.microsoft.com/office/powerpoint/2010/main" xmlns="" val="386554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6BFFE2C1-FCAC-4904-8E3F-80BA633AD3C1}" type="datetimeFigureOut">
              <a:rPr lang="en-US"/>
              <a:pPr>
                <a:defRPr/>
              </a:pPr>
              <a:t>4/24/2012</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298504A-94AE-4E71-AC8C-6F45AF1EF4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2ADA403-5061-4CD3-9D5B-FE39EE6D3A42}" type="datetimeFigureOut">
              <a:rPr lang="en-US"/>
              <a:pPr>
                <a:defRPr/>
              </a:pPr>
              <a:t>4/24/2012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86721CC-1088-4683-8893-EAE3614B6E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282F6DF4-45D7-46E0-9A68-B61F72630C30}" type="datetimeFigureOut">
              <a:rPr lang="en-US"/>
              <a:pPr>
                <a:defRPr/>
              </a:pPr>
              <a:t>4/24/2012</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BE30C5B6-A3AB-4E5E-BE7B-20ADC699E87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7663685E-6DC9-4494-8308-996128D58A43}" type="datetimeFigureOut">
              <a:rPr lang="en-US"/>
              <a:pPr>
                <a:defRPr/>
              </a:pPr>
              <a:t>4/24/2012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8D529ECC-7DE3-4570-810F-AB0FAD96B98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A9BC845-DACA-465A-9E75-71E558D4D355}" type="datetimeFigureOut">
              <a:rPr lang="en-US"/>
              <a:pPr>
                <a:defRPr/>
              </a:pPr>
              <a:t>4/24/2012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FABDAB58-3343-4EEA-B715-7FAC75C5E8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C3A1A9B-2E59-4380-9C4C-ED9A496A712A}" type="datetimeFigureOut">
              <a:rPr lang="en-US"/>
              <a:pPr>
                <a:defRPr/>
              </a:pPr>
              <a:t>4/24/2012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C75E1C7-19E1-4F65-BAAD-2AE91CBC4A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6C2CE43A-3236-476D-B616-6E7764D88D5C}" type="datetimeFigureOut">
              <a:rPr lang="en-US"/>
              <a:pPr>
                <a:defRPr/>
              </a:pPr>
              <a:t>4/24/2012</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B0C38E3-C022-4803-93F5-2F15696C123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04800"/>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4C051DA5-1387-4C21-BC9B-551F041A5CA8}" type="datetimeFigureOut">
              <a:rPr lang="en-US"/>
              <a:pPr>
                <a:defRPr/>
              </a:pPr>
              <a:t>4/24/2012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A2871A67-8E6C-4CF2-89A0-5F8488439C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Lst>
  <p:txStyles>
    <p:titleStyle>
      <a:lvl1pPr algn="ctr" rtl="0" eaLnBrk="0" fontAlgn="base" hangingPunct="0">
        <a:spcBef>
          <a:spcPct val="0"/>
        </a:spcBef>
        <a:spcAft>
          <a:spcPct val="0"/>
        </a:spcAft>
        <a:defRPr sz="5400" b="1" kern="1200">
          <a:ln w="6350">
            <a:noFill/>
          </a:ln>
          <a:solidFill>
            <a:srgbClr val="FFFFFF"/>
          </a:solidFill>
          <a:effectLst>
            <a:outerShdw blurRad="38100" dist="38100" dir="2700000" algn="tl">
              <a:srgbClr val="000000"/>
            </a:outerShdw>
          </a:effectLst>
          <a:latin typeface="Arial Narrow" pitchFamily="34" charset="0"/>
          <a:ea typeface="+mj-ea"/>
          <a:cs typeface="+mj-cs"/>
        </a:defRPr>
      </a:lvl1pPr>
      <a:lvl2pPr algn="ctr" rtl="0" eaLnBrk="0" fontAlgn="base" hangingPunct="0">
        <a:spcBef>
          <a:spcPct val="0"/>
        </a:spcBef>
        <a:spcAft>
          <a:spcPct val="0"/>
        </a:spcAft>
        <a:defRPr sz="5400" b="1">
          <a:solidFill>
            <a:srgbClr val="FFFFFF"/>
          </a:solidFill>
          <a:effectLst>
            <a:outerShdw blurRad="38100" dist="38100" dir="2700000" algn="tl">
              <a:srgbClr val="000000"/>
            </a:outerShdw>
          </a:effectLst>
          <a:latin typeface="Arial Narrow" pitchFamily="34" charset="0"/>
        </a:defRPr>
      </a:lvl2pPr>
      <a:lvl3pPr algn="ctr" rtl="0" eaLnBrk="0" fontAlgn="base" hangingPunct="0">
        <a:spcBef>
          <a:spcPct val="0"/>
        </a:spcBef>
        <a:spcAft>
          <a:spcPct val="0"/>
        </a:spcAft>
        <a:defRPr sz="5400" b="1">
          <a:solidFill>
            <a:srgbClr val="FFFFFF"/>
          </a:solidFill>
          <a:effectLst>
            <a:outerShdw blurRad="38100" dist="38100" dir="2700000" algn="tl">
              <a:srgbClr val="000000"/>
            </a:outerShdw>
          </a:effectLst>
          <a:latin typeface="Arial Narrow" pitchFamily="34" charset="0"/>
        </a:defRPr>
      </a:lvl3pPr>
      <a:lvl4pPr algn="ctr" rtl="0" eaLnBrk="0" fontAlgn="base" hangingPunct="0">
        <a:spcBef>
          <a:spcPct val="0"/>
        </a:spcBef>
        <a:spcAft>
          <a:spcPct val="0"/>
        </a:spcAft>
        <a:defRPr sz="5400" b="1">
          <a:solidFill>
            <a:srgbClr val="FFFFFF"/>
          </a:solidFill>
          <a:effectLst>
            <a:outerShdw blurRad="38100" dist="38100" dir="2700000" algn="tl">
              <a:srgbClr val="000000"/>
            </a:outerShdw>
          </a:effectLst>
          <a:latin typeface="Arial Narrow" pitchFamily="34" charset="0"/>
        </a:defRPr>
      </a:lvl4pPr>
      <a:lvl5pPr algn="ctr" rtl="0" eaLnBrk="0" fontAlgn="base" hangingPunct="0">
        <a:spcBef>
          <a:spcPct val="0"/>
        </a:spcBef>
        <a:spcAft>
          <a:spcPct val="0"/>
        </a:spcAft>
        <a:defRPr sz="5400" b="1">
          <a:solidFill>
            <a:srgbClr val="FFFFFF"/>
          </a:solidFill>
          <a:effectLst>
            <a:outerShdw blurRad="38100" dist="38100" dir="2700000" algn="tl">
              <a:srgbClr val="000000"/>
            </a:outerShdw>
          </a:effectLst>
          <a:latin typeface="Arial Narrow" pitchFamily="34" charset="0"/>
        </a:defRPr>
      </a:lvl5pPr>
      <a:lvl6pPr marL="457200" algn="ctr" rtl="0" fontAlgn="base">
        <a:spcBef>
          <a:spcPct val="0"/>
        </a:spcBef>
        <a:spcAft>
          <a:spcPct val="0"/>
        </a:spcAft>
        <a:defRPr sz="6000" b="1">
          <a:solidFill>
            <a:srgbClr val="FFFFFF"/>
          </a:solidFill>
          <a:effectLst>
            <a:outerShdw blurRad="38100" dist="38100" dir="2700000" algn="tl">
              <a:srgbClr val="000000"/>
            </a:outerShdw>
          </a:effectLst>
          <a:latin typeface="Myriad Pro Cond" pitchFamily="34" charset="0"/>
        </a:defRPr>
      </a:lvl6pPr>
      <a:lvl7pPr marL="914400" algn="ctr" rtl="0" fontAlgn="base">
        <a:spcBef>
          <a:spcPct val="0"/>
        </a:spcBef>
        <a:spcAft>
          <a:spcPct val="0"/>
        </a:spcAft>
        <a:defRPr sz="6000" b="1">
          <a:solidFill>
            <a:srgbClr val="FFFFFF"/>
          </a:solidFill>
          <a:effectLst>
            <a:outerShdw blurRad="38100" dist="38100" dir="2700000" algn="tl">
              <a:srgbClr val="000000"/>
            </a:outerShdw>
          </a:effectLst>
          <a:latin typeface="Myriad Pro Cond" pitchFamily="34" charset="0"/>
        </a:defRPr>
      </a:lvl7pPr>
      <a:lvl8pPr marL="1371600" algn="ctr" rtl="0" fontAlgn="base">
        <a:spcBef>
          <a:spcPct val="0"/>
        </a:spcBef>
        <a:spcAft>
          <a:spcPct val="0"/>
        </a:spcAft>
        <a:defRPr sz="6000" b="1">
          <a:solidFill>
            <a:srgbClr val="FFFFFF"/>
          </a:solidFill>
          <a:effectLst>
            <a:outerShdw blurRad="38100" dist="38100" dir="2700000" algn="tl">
              <a:srgbClr val="000000"/>
            </a:outerShdw>
          </a:effectLst>
          <a:latin typeface="Myriad Pro Cond" pitchFamily="34" charset="0"/>
        </a:defRPr>
      </a:lvl8pPr>
      <a:lvl9pPr marL="1828800" algn="ctr" rtl="0" fontAlgn="base">
        <a:spcBef>
          <a:spcPct val="0"/>
        </a:spcBef>
        <a:spcAft>
          <a:spcPct val="0"/>
        </a:spcAft>
        <a:defRPr sz="6000" b="1">
          <a:solidFill>
            <a:srgbClr val="FFFFFF"/>
          </a:solidFill>
          <a:effectLst>
            <a:outerShdw blurRad="38100" dist="38100" dir="2700000" algn="tl">
              <a:srgbClr val="000000"/>
            </a:outerShdw>
          </a:effectLst>
          <a:latin typeface="Myriad Pro Cond" pitchFamily="34" charset="0"/>
        </a:defRPr>
      </a:lvl9pPr>
    </p:titleStyle>
    <p:bodyStyle>
      <a:lvl1pPr marL="547688" indent="-411163" algn="l" rtl="0" eaLnBrk="0" fontAlgn="base" hangingPunct="0">
        <a:spcBef>
          <a:spcPct val="20000"/>
        </a:spcBef>
        <a:spcAft>
          <a:spcPct val="0"/>
        </a:spcAft>
        <a:buClr>
          <a:srgbClr val="777777"/>
        </a:buClr>
        <a:buSzPct val="50000"/>
        <a:buFont typeface="Wingdings 2" pitchFamily="18" charset="2"/>
        <a:buChar char=""/>
        <a:defRPr sz="2800" kern="1200">
          <a:solidFill>
            <a:schemeClr val="tx1"/>
          </a:solidFill>
          <a:latin typeface="Arial" charset="0"/>
          <a:ea typeface="+mn-ea"/>
          <a:cs typeface="+mn-cs"/>
        </a:defRPr>
      </a:lvl1pPr>
      <a:lvl2pPr marL="868363" indent="-282575" algn="l" rtl="0" eaLnBrk="0" fontAlgn="base" hangingPunct="0">
        <a:spcBef>
          <a:spcPct val="20000"/>
        </a:spcBef>
        <a:spcAft>
          <a:spcPct val="0"/>
        </a:spcAft>
        <a:buClr>
          <a:srgbClr val="777777"/>
        </a:buClr>
        <a:buSzPct val="50000"/>
        <a:buFont typeface="Wingdings 2" pitchFamily="18" charset="2"/>
        <a:buChar char=""/>
        <a:defRPr sz="2400" kern="1200">
          <a:solidFill>
            <a:schemeClr val="tx1"/>
          </a:solidFill>
          <a:latin typeface="Arial" charset="0"/>
          <a:ea typeface="+mn-ea"/>
          <a:cs typeface="+mn-cs"/>
        </a:defRPr>
      </a:lvl2pPr>
      <a:lvl3pPr marL="1133475" indent="-228600" algn="l" rtl="0" eaLnBrk="0" fontAlgn="base" hangingPunct="0">
        <a:spcBef>
          <a:spcPct val="20000"/>
        </a:spcBef>
        <a:spcAft>
          <a:spcPct val="0"/>
        </a:spcAft>
        <a:buClr>
          <a:srgbClr val="777777"/>
        </a:buClr>
        <a:buSzPct val="50000"/>
        <a:buFont typeface="Wingdings 2" pitchFamily="18" charset="2"/>
        <a:buChar char=""/>
        <a:defRPr sz="2200" kern="1200">
          <a:solidFill>
            <a:schemeClr val="tx1"/>
          </a:solidFill>
          <a:latin typeface="Arial" charset="0"/>
          <a:ea typeface="+mn-ea"/>
          <a:cs typeface="+mn-cs"/>
        </a:defRPr>
      </a:lvl3pPr>
      <a:lvl4pPr marL="1352550" indent="-182563" algn="l" rtl="0" eaLnBrk="0" fontAlgn="base" hangingPunct="0">
        <a:spcBef>
          <a:spcPct val="20000"/>
        </a:spcBef>
        <a:spcAft>
          <a:spcPct val="0"/>
        </a:spcAft>
        <a:buClr>
          <a:srgbClr val="777777"/>
        </a:buClr>
        <a:buSzPct val="50000"/>
        <a:buFont typeface="Wingdings 2" pitchFamily="18" charset="2"/>
        <a:buChar char=""/>
        <a:defRPr sz="2000" kern="1200">
          <a:solidFill>
            <a:schemeClr val="tx1"/>
          </a:solidFill>
          <a:latin typeface="Arial" charset="0"/>
          <a:ea typeface="+mn-ea"/>
          <a:cs typeface="+mn-cs"/>
        </a:defRPr>
      </a:lvl4pPr>
      <a:lvl5pPr marL="1544638" indent="-182563" algn="l" rtl="0" eaLnBrk="0" fontAlgn="base" hangingPunct="0">
        <a:spcBef>
          <a:spcPct val="20000"/>
        </a:spcBef>
        <a:spcAft>
          <a:spcPct val="0"/>
        </a:spcAft>
        <a:buClr>
          <a:srgbClr val="777777"/>
        </a:buClr>
        <a:buSzPct val="50000"/>
        <a:buFont typeface="Wingdings 2" pitchFamily="18" charset="2"/>
        <a:buChar char=""/>
        <a:defRPr sz="2000" kern="1200">
          <a:solidFill>
            <a:schemeClr val="tx1"/>
          </a:solidFill>
          <a:latin typeface="Arial" charset="0"/>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ottom.png"/>
          <p:cNvPicPr>
            <a:picLocks noChangeAspect="1"/>
          </p:cNvPicPr>
          <p:nvPr userDrawn="1"/>
        </p:nvPicPr>
        <p:blipFill>
          <a:blip r:embed="rId15" cstate="email">
            <a:extLst>
              <a:ext uri="{28A0092B-C50C-407E-A947-70E740481C1C}">
                <a14:useLocalDpi xmlns:a14="http://schemas.microsoft.com/office/drawing/2010/main" xmlns=""/>
              </a:ext>
            </a:extLst>
          </a:blip>
          <a:stretch>
            <a:fillRect/>
          </a:stretch>
        </p:blipFill>
        <p:spPr>
          <a:xfrm>
            <a:off x="0" y="5554794"/>
            <a:ext cx="9144000" cy="1310640"/>
          </a:xfrm>
          <a:prstGeom prst="rect">
            <a:avLst/>
          </a:prstGeom>
        </p:spPr>
      </p:pic>
      <p:sp>
        <p:nvSpPr>
          <p:cNvPr id="8" name="Rectangle 7"/>
          <p:cNvSpPr/>
          <p:nvPr userDrawn="1"/>
        </p:nvSpPr>
        <p:spPr bwMode="auto">
          <a:xfrm rot="10800000">
            <a:off x="0" y="5568175"/>
            <a:ext cx="9144000" cy="1196897"/>
          </a:xfrm>
          <a:prstGeom prst="rect">
            <a:avLst/>
          </a:prstGeom>
          <a:gradFill>
            <a:gsLst>
              <a:gs pos="0">
                <a:schemeClr val="bg1">
                  <a:alpha val="0"/>
                </a:schemeClr>
              </a:gs>
              <a:gs pos="100000">
                <a:schemeClr val="bg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1" smtClean="0">
              <a:solidFill>
                <a:prstClr val="black"/>
              </a:solidFill>
              <a:cs typeface="+mn-cs"/>
            </a:endParaRPr>
          </a:p>
        </p:txBody>
      </p:sp>
      <p:pic>
        <p:nvPicPr>
          <p:cNvPr id="9" name="Picture 42" descr="logo"/>
          <p:cNvPicPr>
            <a:picLocks noChangeAspect="1" noChangeArrowheads="1"/>
          </p:cNvPicPr>
          <p:nvPr userDrawn="1"/>
        </p:nvPicPr>
        <p:blipFill>
          <a:blip r:embed="rId16" cstate="email">
            <a:extLst>
              <a:ext uri="{28A0092B-C50C-407E-A947-70E740481C1C}">
                <a14:useLocalDpi xmlns:a14="http://schemas.microsoft.com/office/drawing/2010/main" xmlns=""/>
              </a:ext>
            </a:extLst>
          </a:blip>
          <a:srcRect/>
          <a:stretch>
            <a:fillRect/>
          </a:stretch>
        </p:blipFill>
        <p:spPr bwMode="auto">
          <a:xfrm>
            <a:off x="7661275" y="206084"/>
            <a:ext cx="1177925" cy="662199"/>
          </a:xfrm>
          <a:prstGeom prst="rect">
            <a:avLst/>
          </a:prstGeom>
          <a:noFill/>
          <a:ln w="9525">
            <a:noFill/>
            <a:miter lim="800000"/>
            <a:headEnd/>
            <a:tailEnd/>
          </a:ln>
        </p:spPr>
      </p:pic>
      <p:sp>
        <p:nvSpPr>
          <p:cNvPr id="10" name="Rectangle 9"/>
          <p:cNvSpPr/>
          <p:nvPr userDrawn="1"/>
        </p:nvSpPr>
        <p:spPr bwMode="auto">
          <a:xfrm>
            <a:off x="334536" y="379141"/>
            <a:ext cx="89210" cy="457200"/>
          </a:xfrm>
          <a:prstGeom prst="rect">
            <a:avLst/>
          </a:prstGeom>
          <a:solidFill>
            <a:srgbClr val="0096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b="1" smtClean="0">
              <a:solidFill>
                <a:prstClr val="black"/>
              </a:solidFill>
              <a:cs typeface="+mn-cs"/>
            </a:endParaRPr>
          </a:p>
        </p:txBody>
      </p:sp>
      <p:sp>
        <p:nvSpPr>
          <p:cNvPr id="2" name="Title Placeholder 1"/>
          <p:cNvSpPr>
            <a:spLocks noGrp="1"/>
          </p:cNvSpPr>
          <p:nvPr>
            <p:ph type="title"/>
          </p:nvPr>
        </p:nvSpPr>
        <p:spPr>
          <a:xfrm>
            <a:off x="457200" y="381740"/>
            <a:ext cx="8229600" cy="45276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9698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23"/>
          <p:cNvSpPr>
            <a:spLocks noChangeArrowheads="1"/>
          </p:cNvSpPr>
          <p:nvPr userDrawn="1"/>
        </p:nvSpPr>
        <p:spPr bwMode="white">
          <a:xfrm>
            <a:off x="481013" y="6545263"/>
            <a:ext cx="3505200" cy="231775"/>
          </a:xfrm>
          <a:prstGeom prst="rect">
            <a:avLst/>
          </a:prstGeom>
          <a:noFill/>
          <a:ln w="9525">
            <a:noFill/>
            <a:miter lim="800000"/>
            <a:headEnd/>
            <a:tailEnd/>
          </a:ln>
        </p:spPr>
        <p:txBody>
          <a:bodyPr/>
          <a:lstStyle/>
          <a:p>
            <a:pPr fontAlgn="auto">
              <a:spcBef>
                <a:spcPts val="0"/>
              </a:spcBef>
              <a:spcAft>
                <a:spcPts val="0"/>
              </a:spcAft>
              <a:defRPr/>
            </a:pPr>
            <a:r>
              <a:rPr lang="en-US" sz="800" i="1" dirty="0" smtClean="0">
                <a:solidFill>
                  <a:prstClr val="white"/>
                </a:solidFill>
                <a:latin typeface="Verdana" pitchFamily="34" charset="0"/>
                <a:ea typeface="ＭＳ Ｐゴシック" pitchFamily="-65" charset="-128"/>
                <a:cs typeface="+mn-cs"/>
              </a:rPr>
              <a:t>Akamai Confidential</a:t>
            </a:r>
            <a:endParaRPr lang="en-US" sz="800" i="1" dirty="0">
              <a:solidFill>
                <a:prstClr val="white"/>
              </a:solidFill>
              <a:latin typeface="Verdana" pitchFamily="34" charset="0"/>
              <a:ea typeface="ＭＳ Ｐゴシック" pitchFamily="-65" charset="-128"/>
              <a:cs typeface="+mn-cs"/>
            </a:endParaRPr>
          </a:p>
        </p:txBody>
      </p:sp>
      <p:sp>
        <p:nvSpPr>
          <p:cNvPr id="15" name="Rectangle 23"/>
          <p:cNvSpPr>
            <a:spLocks noChangeArrowheads="1"/>
          </p:cNvSpPr>
          <p:nvPr userDrawn="1"/>
        </p:nvSpPr>
        <p:spPr bwMode="white">
          <a:xfrm>
            <a:off x="5261167" y="6545263"/>
            <a:ext cx="3505200" cy="231775"/>
          </a:xfrm>
          <a:prstGeom prst="rect">
            <a:avLst/>
          </a:prstGeom>
          <a:noFill/>
          <a:ln w="9525">
            <a:noFill/>
            <a:miter lim="800000"/>
            <a:headEnd/>
            <a:tailEnd/>
          </a:ln>
        </p:spPr>
        <p:txBody>
          <a:bodyPr/>
          <a:lstStyle/>
          <a:p>
            <a:pPr algn="r" fontAlgn="auto">
              <a:spcBef>
                <a:spcPts val="0"/>
              </a:spcBef>
              <a:spcAft>
                <a:spcPts val="0"/>
              </a:spcAft>
              <a:defRPr/>
            </a:pPr>
            <a:r>
              <a:rPr lang="en-US" sz="800" i="1" dirty="0" smtClean="0">
                <a:solidFill>
                  <a:prstClr val="white"/>
                </a:solidFill>
                <a:latin typeface="Verdana" pitchFamily="34" charset="0"/>
                <a:ea typeface="ＭＳ Ｐゴシック" pitchFamily="-65" charset="-128"/>
                <a:cs typeface="+mn-cs"/>
              </a:rPr>
              <a:t>©2011 Akamai</a:t>
            </a:r>
            <a:endParaRPr lang="en-US" sz="800" i="1" dirty="0">
              <a:solidFill>
                <a:prstClr val="white"/>
              </a:solidFill>
              <a:latin typeface="Verdana" pitchFamily="34" charset="0"/>
              <a:ea typeface="ＭＳ Ｐゴシック" pitchFamily="-65" charset="-128"/>
              <a:cs typeface="+mn-cs"/>
            </a:endParaRPr>
          </a:p>
        </p:txBody>
      </p:sp>
      <p:sp>
        <p:nvSpPr>
          <p:cNvPr id="16" name="Rectangle 23"/>
          <p:cNvSpPr>
            <a:spLocks noChangeArrowheads="1"/>
          </p:cNvSpPr>
          <p:nvPr userDrawn="1"/>
        </p:nvSpPr>
        <p:spPr bwMode="white">
          <a:xfrm>
            <a:off x="2819400" y="6545263"/>
            <a:ext cx="3505200" cy="231775"/>
          </a:xfrm>
          <a:prstGeom prst="rect">
            <a:avLst/>
          </a:prstGeom>
          <a:noFill/>
          <a:ln w="9525">
            <a:noFill/>
            <a:miter lim="800000"/>
            <a:headEnd/>
            <a:tailEnd/>
          </a:ln>
        </p:spPr>
        <p:txBody>
          <a:bodyPr/>
          <a:lstStyle/>
          <a:p>
            <a:pPr algn="ctr" fontAlgn="auto">
              <a:spcBef>
                <a:spcPts val="0"/>
              </a:spcBef>
              <a:spcAft>
                <a:spcPts val="0"/>
              </a:spcAft>
              <a:defRPr/>
            </a:pPr>
            <a:r>
              <a:rPr lang="en-US" sz="800" b="1" dirty="0" smtClean="0">
                <a:solidFill>
                  <a:prstClr val="white"/>
                </a:solidFill>
                <a:latin typeface="Verdana" pitchFamily="34" charset="0"/>
                <a:ea typeface="ＭＳ Ｐゴシック" pitchFamily="-65" charset="-128"/>
                <a:cs typeface="+mn-cs"/>
              </a:rPr>
              <a:t>Powering a Better Internet</a:t>
            </a:r>
            <a:endParaRPr lang="en-US" sz="800" b="1" dirty="0">
              <a:solidFill>
                <a:prstClr val="white"/>
              </a:solidFill>
              <a:latin typeface="Verdana" pitchFamily="34" charset="0"/>
              <a:ea typeface="ＭＳ Ｐゴシック" pitchFamily="-65" charset="-128"/>
              <a:cs typeface="+mn-cs"/>
            </a:endParaRPr>
          </a:p>
        </p:txBody>
      </p:sp>
    </p:spTree>
    <p:extLst>
      <p:ext uri="{BB962C8B-B14F-4D97-AF65-F5344CB8AC3E}">
        <p14:creationId xmlns:p14="http://schemas.microsoft.com/office/powerpoint/2010/main" xmlns="" val="36460468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spcBef>
          <a:spcPct val="0"/>
        </a:spcBef>
        <a:buNone/>
        <a:defRPr sz="2400" kern="1200">
          <a:solidFill>
            <a:schemeClr val="tx1">
              <a:lumMod val="50000"/>
              <a:lumOff val="50000"/>
            </a:schemeClr>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2200" kern="1200">
          <a:solidFill>
            <a:srgbClr val="00B0F0"/>
          </a:solidFill>
          <a:latin typeface="Arial" pitchFamily="34" charset="0"/>
          <a:ea typeface="+mn-ea"/>
          <a:cs typeface="Arial" pitchFamily="34" charset="0"/>
        </a:defRPr>
      </a:lvl1pPr>
      <a:lvl2pPr marL="168275" indent="-168275" algn="l" defTabSz="914400" rtl="0" eaLnBrk="1" latinLnBrk="0" hangingPunct="1">
        <a:spcBef>
          <a:spcPct val="20000"/>
        </a:spcBef>
        <a:buClr>
          <a:schemeClr val="accent6"/>
        </a:buClr>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2pPr>
      <a:lvl3pPr marL="514350" indent="-168275" algn="l" defTabSz="914400" rtl="0" eaLnBrk="1" latinLnBrk="0" hangingPunct="1">
        <a:spcBef>
          <a:spcPct val="20000"/>
        </a:spcBef>
        <a:buClr>
          <a:schemeClr val="accent6"/>
        </a:buClr>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3pPr>
      <a:lvl4pPr marL="914400" indent="-168275" algn="l" defTabSz="914400" rtl="0" eaLnBrk="1" latinLnBrk="0" hangingPunct="1">
        <a:spcBef>
          <a:spcPct val="20000"/>
        </a:spcBef>
        <a:buClr>
          <a:schemeClr val="accent6"/>
        </a:buClr>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4pPr>
      <a:lvl5pPr marL="1314450" indent="-169863" algn="l" defTabSz="914400" rtl="0" eaLnBrk="1" latinLnBrk="0" hangingPunct="1">
        <a:spcBef>
          <a:spcPct val="20000"/>
        </a:spcBef>
        <a:buClr>
          <a:schemeClr val="accent6"/>
        </a:buClr>
        <a:buFont typeface="Arial" pitchFamily="34" charset="0"/>
        <a:buChar char="•"/>
        <a:defRPr sz="1800" kern="1200">
          <a:solidFill>
            <a:schemeClr val="tx1">
              <a:lumMod val="50000"/>
              <a:lumOff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hyperlink" Target="http://www.ruggedsoftware.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blog.cognitivedissidents.com/2011/10/24/a-replaceability-continuu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blog.cognitivedissidents.com/2011/12/20/building-a-better-anonymous-series-part-0/"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506" name="Picture 3" descr="The Beginning Is Near.jpg"/>
          <p:cNvPicPr>
            <a:picLocks noChangeAspect="1"/>
          </p:cNvPicPr>
          <p:nvPr/>
        </p:nvPicPr>
        <p:blipFill>
          <a:blip r:embed="rId3" cstate="print"/>
          <a:srcRect/>
          <a:stretch>
            <a:fillRect/>
          </a:stretch>
        </p:blipFill>
        <p:spPr bwMode="auto">
          <a:xfrm>
            <a:off x="0" y="304800"/>
            <a:ext cx="9144000" cy="6086475"/>
          </a:xfrm>
          <a:prstGeom prst="rect">
            <a:avLst/>
          </a:prstGeom>
          <a:noFill/>
          <a:ln w="9525">
            <a:noFill/>
            <a:miter lim="800000"/>
            <a:headEnd/>
            <a:tailEnd/>
          </a:ln>
        </p:spPr>
      </p:pic>
      <p:sp>
        <p:nvSpPr>
          <p:cNvPr id="21507" name="Content Placeholder 2"/>
          <p:cNvSpPr>
            <a:spLocks/>
          </p:cNvSpPr>
          <p:nvPr/>
        </p:nvSpPr>
        <p:spPr bwMode="auto">
          <a:xfrm>
            <a:off x="3962400" y="304800"/>
            <a:ext cx="5029200" cy="457200"/>
          </a:xfrm>
          <a:prstGeom prst="rect">
            <a:avLst/>
          </a:prstGeom>
          <a:noFill/>
          <a:ln w="9525">
            <a:noFill/>
            <a:miter lim="800000"/>
            <a:headEnd/>
            <a:tailEnd/>
          </a:ln>
        </p:spPr>
        <p:txBody>
          <a:bodyPr/>
          <a:lstStyle/>
          <a:p>
            <a:pPr marL="547688" indent="-411163" algn="r">
              <a:spcBef>
                <a:spcPct val="20000"/>
              </a:spcBef>
              <a:buClr>
                <a:srgbClr val="777777"/>
              </a:buClr>
              <a:buSzPct val="50000"/>
              <a:buFont typeface="Wingdings 2" pitchFamily="18" charset="2"/>
              <a:buNone/>
            </a:pPr>
            <a:r>
              <a:rPr lang="en-US" sz="3600" b="1"/>
              <a:t>Anonymous 20*20</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ln>
                <a:noFill/>
              </a:ln>
            </a:endParaRPr>
          </a:p>
        </p:txBody>
      </p:sp>
      <p:sp>
        <p:nvSpPr>
          <p:cNvPr id="71682" name="Content Placeholder 2"/>
          <p:cNvSpPr>
            <a:spLocks noGrp="1"/>
          </p:cNvSpPr>
          <p:nvPr>
            <p:ph idx="1"/>
          </p:nvPr>
        </p:nvSpPr>
        <p:spPr/>
        <p:txBody>
          <a:bodyPr/>
          <a:lstStyle/>
          <a:p>
            <a:pPr eaLnBrk="1" hangingPunct="1"/>
            <a:r>
              <a:rPr lang="en-US" smtClean="0"/>
              <a:t>Endgame Ethics</a:t>
            </a:r>
          </a:p>
        </p:txBody>
      </p:sp>
      <p:pic>
        <p:nvPicPr>
          <p:cNvPr id="71683" name="Picture 3" descr="goodandevil.jpg"/>
          <p:cNvPicPr>
            <a:picLocks noChangeAspect="1"/>
          </p:cNvPicPr>
          <p:nvPr/>
        </p:nvPicPr>
        <p:blipFill>
          <a:blip r:embed="rId3" cstate="print"/>
          <a:srcRect/>
          <a:stretch>
            <a:fillRect/>
          </a:stretch>
        </p:blipFill>
        <p:spPr bwMode="auto">
          <a:xfrm>
            <a:off x="0" y="276225"/>
            <a:ext cx="9144000"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smtClean="0">
              <a:ln>
                <a:noFill/>
              </a:ln>
            </a:endParaRPr>
          </a:p>
        </p:txBody>
      </p:sp>
      <p:sp>
        <p:nvSpPr>
          <p:cNvPr id="83970" name="Content Placeholder 2"/>
          <p:cNvSpPr>
            <a:spLocks noGrp="1"/>
          </p:cNvSpPr>
          <p:nvPr>
            <p:ph idx="1"/>
          </p:nvPr>
        </p:nvSpPr>
        <p:spPr/>
        <p:txBody>
          <a:bodyPr/>
          <a:lstStyle/>
          <a:p>
            <a:pPr eaLnBrk="1" hangingPunct="1"/>
            <a:r>
              <a:rPr lang="en-US" smtClean="0"/>
              <a:t>Chaotic Actor</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2411" y="304800"/>
            <a:ext cx="8519178" cy="62484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lgn="ctr" fontAlgn="auto">
              <a:spcBef>
                <a:spcPts val="0"/>
              </a:spcBef>
              <a:spcAft>
                <a:spcPts val="0"/>
              </a:spcAft>
              <a:defRPr/>
            </a:pPr>
            <a:endParaRPr lang="en-US" sz="1800"/>
          </a:p>
        </p:txBody>
      </p:sp>
      <p:sp>
        <p:nvSpPr>
          <p:cNvPr id="4" name="Slide Number Placeholder 3"/>
          <p:cNvSpPr>
            <a:spLocks noGrp="1"/>
          </p:cNvSpPr>
          <p:nvPr>
            <p:ph type="sldNum" sz="quarter" idx="12"/>
          </p:nvPr>
        </p:nvSpPr>
        <p:spPr>
          <a:xfrm>
            <a:off x="4305300" y="6248400"/>
            <a:ext cx="533400" cy="501650"/>
          </a:xfrm>
        </p:spPr>
        <p:txBody>
          <a:bodyPr lIns="91435" tIns="45718" rIns="91435" bIns="45718"/>
          <a:lstStyle/>
          <a:p>
            <a:pPr>
              <a:defRPr/>
            </a:pPr>
            <a:fld id="{9C8EA21E-5C61-4F7E-8233-D27E5D9E7AEA}" type="slidenum">
              <a:rPr lang="en-US"/>
              <a:pPr>
                <a:defRPr/>
              </a:pPr>
              <a:t>12</a:t>
            </a:fld>
            <a:endParaRPr lang="en-US"/>
          </a:p>
        </p:txBody>
      </p:sp>
      <p:pic>
        <p:nvPicPr>
          <p:cNvPr id="5" name="Picture 4" descr="joker_fawkes.jpg"/>
          <p:cNvPicPr>
            <a:picLocks noChangeAspect="1"/>
          </p:cNvPicPr>
          <p:nvPr/>
        </p:nvPicPr>
        <p:blipFill>
          <a:blip r:embed="rId3" cstate="print"/>
          <a:srcRect/>
          <a:stretch>
            <a:fillRect/>
          </a:stretch>
        </p:blipFill>
        <p:spPr bwMode="auto">
          <a:xfrm>
            <a:off x="2667000" y="0"/>
            <a:ext cx="3940175" cy="6165850"/>
          </a:xfrm>
          <a:prstGeom prst="rect">
            <a:avLst/>
          </a:prstGeom>
          <a:noFill/>
          <a:ln w="9525">
            <a:noFill/>
            <a:miter lim="800000"/>
            <a:headEnd/>
            <a:tailEnd/>
          </a:ln>
        </p:spPr>
      </p:pic>
      <p:pic>
        <p:nvPicPr>
          <p:cNvPr id="35844" name="Picture 6" descr="Picture1"/>
          <p:cNvPicPr>
            <a:picLocks noChangeAspect="1" noChangeArrowheads="1"/>
          </p:cNvPicPr>
          <p:nvPr/>
        </p:nvPicPr>
        <p:blipFill>
          <a:blip r:embed="rId4" cstate="print"/>
          <a:srcRect/>
          <a:stretch>
            <a:fillRect/>
          </a:stretch>
        </p:blipFill>
        <p:spPr bwMode="auto">
          <a:xfrm>
            <a:off x="457200" y="6096000"/>
            <a:ext cx="8302625" cy="530225"/>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1143000"/>
          </a:xfrm>
        </p:spPr>
        <p:txBody>
          <a:bodyPr lIns="64008" tIns="32004" rIns="64008" bIns="32004">
            <a:normAutofit fontScale="90000"/>
            <a:scene3d>
              <a:camera prst="orthographicFront"/>
              <a:lightRig rig="soft" dir="t">
                <a:rot lat="0" lon="0" rev="16800000"/>
              </a:lightRig>
            </a:scene3d>
            <a:sp3d prstMaterial="softEdge">
              <a:bevelT w="38100" h="38100"/>
            </a:sp3d>
          </a:bodyPr>
          <a:lstStyle/>
          <a:p>
            <a:pPr eaLnBrk="1" fontAlgn="auto" hangingPunct="1">
              <a:spcAft>
                <a:spcPts val="0"/>
              </a:spcAft>
              <a:defRPr/>
            </a:pPr>
            <a:r>
              <a:rPr lang="en-US" sz="4100" dirty="0" smtClean="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rPr>
              <a:t>Lots &amp; Lots of Anonymous Sects</a:t>
            </a:r>
          </a:p>
        </p:txBody>
      </p:sp>
      <p:sp>
        <p:nvSpPr>
          <p:cNvPr id="4" name="Slide Number Placeholder 3"/>
          <p:cNvSpPr>
            <a:spLocks noGrp="1"/>
          </p:cNvSpPr>
          <p:nvPr>
            <p:ph type="sldNum" sz="quarter" idx="12"/>
          </p:nvPr>
        </p:nvSpPr>
        <p:spPr>
          <a:xfrm>
            <a:off x="4305300" y="6248400"/>
            <a:ext cx="533400" cy="501650"/>
          </a:xfrm>
        </p:spPr>
        <p:txBody>
          <a:bodyPr lIns="91435" tIns="45718" rIns="91435" bIns="45718"/>
          <a:lstStyle/>
          <a:p>
            <a:pPr>
              <a:defRPr/>
            </a:pPr>
            <a:fld id="{1EFD4BA7-B0D7-4339-9915-BE06A92B958E}" type="slidenum">
              <a:rPr lang="en-US"/>
              <a:pPr>
                <a:defRPr/>
              </a:pPr>
              <a:t>13</a:t>
            </a:fld>
            <a:endParaRPr lang="en-US"/>
          </a:p>
        </p:txBody>
      </p:sp>
      <p:pic>
        <p:nvPicPr>
          <p:cNvPr id="2" name="Picture 1" descr="AnonFamilyTree.jpg"/>
          <p:cNvPicPr>
            <a:picLocks noChangeAspect="1"/>
          </p:cNvPicPr>
          <p:nvPr/>
        </p:nvPicPr>
        <p:blipFill>
          <a:blip r:embed="rId3" cstate="print"/>
          <a:srcRect/>
          <a:stretch>
            <a:fillRect/>
          </a:stretch>
        </p:blipFill>
        <p:spPr bwMode="auto">
          <a:xfrm>
            <a:off x="457200" y="0"/>
            <a:ext cx="8229600"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42988" y="5486400"/>
            <a:ext cx="7058025" cy="830263"/>
          </a:xfrm>
          <a:prstGeom prst="rect">
            <a:avLst/>
          </a:prstGeom>
          <a:noFill/>
          <a:ln w="9525">
            <a:noFill/>
            <a:miter lim="800000"/>
            <a:headEnd/>
            <a:tailEnd/>
          </a:ln>
        </p:spPr>
        <p:txBody>
          <a:bodyPr lIns="91435" tIns="45718" rIns="91435" bIns="45718">
            <a:spAutoFit/>
          </a:bodyPr>
          <a:lstStyle/>
          <a:p>
            <a:pPr algn="ctr"/>
            <a:r>
              <a:rPr lang="en-US" sz="2400" i="1">
                <a:solidFill>
                  <a:srgbClr val="4D4D4D"/>
                </a:solidFill>
              </a:rPr>
              <a:t>“Anonymous is God’s gift to the Chinese” – Government Agency CISO</a:t>
            </a:r>
          </a:p>
        </p:txBody>
      </p:sp>
      <p:sp>
        <p:nvSpPr>
          <p:cNvPr id="48139" name="Rectangle 11"/>
          <p:cNvSpPr>
            <a:spLocks noChangeArrowheads="1"/>
          </p:cNvSpPr>
          <p:nvPr/>
        </p:nvSpPr>
        <p:spPr bwMode="auto">
          <a:xfrm>
            <a:off x="0" y="228600"/>
            <a:ext cx="9144000" cy="823913"/>
          </a:xfrm>
          <a:prstGeom prst="rect">
            <a:avLst/>
          </a:prstGeom>
          <a:noFill/>
          <a:ln w="9525">
            <a:noFill/>
            <a:miter lim="800000"/>
            <a:headEnd/>
            <a:tailEnd/>
          </a:ln>
          <a:effectLst/>
        </p:spPr>
        <p:txBody>
          <a:bodyPr>
            <a:spAutoFit/>
          </a:bodyPr>
          <a:lstStyle/>
          <a:p>
            <a:pPr algn="ctr">
              <a:defRPr/>
            </a:pPr>
            <a:r>
              <a:rPr lang="en-US" sz="4800" dirty="0">
                <a:solidFill>
                  <a:srgbClr val="FFFFFF"/>
                </a:solidFill>
                <a:effectLst>
                  <a:outerShdw blurRad="38100" dist="38100" dir="2700000" algn="tl">
                    <a:srgbClr val="000000"/>
                  </a:outerShdw>
                </a:effectLst>
                <a:latin typeface="Arial Narrow" pitchFamily="34" charset="0"/>
              </a:rPr>
              <a:t>False </a:t>
            </a:r>
            <a:r>
              <a:rPr lang="en-US" sz="4800" dirty="0" smtClean="0">
                <a:solidFill>
                  <a:srgbClr val="FFFFFF"/>
                </a:solidFill>
                <a:effectLst>
                  <a:outerShdw blurRad="38100" dist="38100" dir="2700000" algn="tl">
                    <a:srgbClr val="000000"/>
                  </a:outerShdw>
                </a:effectLst>
                <a:latin typeface="Arial Narrow" pitchFamily="34" charset="0"/>
              </a:rPr>
              <a:t>Flag: </a:t>
            </a:r>
            <a:r>
              <a:rPr lang="en-US" sz="4800" dirty="0">
                <a:solidFill>
                  <a:srgbClr val="FFFFFF"/>
                </a:solidFill>
                <a:effectLst>
                  <a:outerShdw blurRad="38100" dist="38100" dir="2700000" algn="tl">
                    <a:srgbClr val="000000"/>
                  </a:outerShdw>
                </a:effectLst>
                <a:latin typeface="Arial Narrow" pitchFamily="34" charset="0"/>
              </a:rPr>
              <a:t>Criminal &amp; State Actors</a:t>
            </a:r>
            <a:endParaRPr lang="en-US" sz="4800" dirty="0">
              <a:solidFill>
                <a:srgbClr val="FFFFFF"/>
              </a:solidFill>
              <a:effectLst>
                <a:outerShdw blurRad="38100" dist="38100" dir="2700000" algn="tl">
                  <a:srgbClr val="000000"/>
                </a:outerShdw>
              </a:effectLst>
            </a:endParaRPr>
          </a:p>
        </p:txBody>
      </p:sp>
      <p:pic>
        <p:nvPicPr>
          <p:cNvPr id="57347" name="Picture 11" descr="text"/>
          <p:cNvPicPr>
            <a:picLocks noChangeAspect="1" noChangeArrowheads="1"/>
          </p:cNvPicPr>
          <p:nvPr/>
        </p:nvPicPr>
        <p:blipFill>
          <a:blip r:embed="rId3" cstate="print"/>
          <a:srcRect/>
          <a:stretch>
            <a:fillRect/>
          </a:stretch>
        </p:blipFill>
        <p:spPr bwMode="auto">
          <a:xfrm>
            <a:off x="762000" y="1676400"/>
            <a:ext cx="7620000" cy="3324225"/>
          </a:xfrm>
          <a:prstGeom prst="rect">
            <a:avLst/>
          </a:prstGeom>
          <a:noFill/>
          <a:ln w="9525">
            <a:noFill/>
            <a:miter lim="800000"/>
            <a:headEnd/>
            <a:tailEnd/>
          </a:ln>
        </p:spPr>
      </p:pic>
    </p:spTree>
    <p:extLst>
      <p:ext uri="{BB962C8B-B14F-4D97-AF65-F5344CB8AC3E}">
        <p14:creationId xmlns:p14="http://schemas.microsoft.com/office/powerpoint/2010/main" xmlns="" val="28276543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7" name="Object 5"/>
          <p:cNvGraphicFramePr>
            <a:graphicFrameLocks noChangeAspect="1"/>
          </p:cNvGraphicFramePr>
          <p:nvPr/>
        </p:nvGraphicFramePr>
        <p:xfrm>
          <a:off x="2590800" y="1447800"/>
          <a:ext cx="3784600" cy="5099050"/>
        </p:xfrm>
        <a:graphic>
          <a:graphicData uri="http://schemas.openxmlformats.org/presentationml/2006/ole">
            <p:oleObj spid="_x0000_s49166" name="Image" r:id="rId4" imgW="4711111" imgH="6349206" progId="">
              <p:embed/>
            </p:oleObj>
          </a:graphicData>
        </a:graphic>
      </p:graphicFrame>
      <p:sp>
        <p:nvSpPr>
          <p:cNvPr id="44038" name="Rectangle 6"/>
          <p:cNvSpPr>
            <a:spLocks noChangeArrowheads="1"/>
          </p:cNvSpPr>
          <p:nvPr/>
        </p:nvSpPr>
        <p:spPr bwMode="auto">
          <a:xfrm>
            <a:off x="0" y="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Cyber-Neo-McCarthyism</a:t>
            </a:r>
            <a:endParaRPr lang="en-US" sz="6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xmlns="" val="389218357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anti"/>
          <p:cNvPicPr>
            <a:picLocks noChangeAspect="1" noChangeArrowheads="1"/>
          </p:cNvPicPr>
          <p:nvPr/>
        </p:nvPicPr>
        <p:blipFill>
          <a:blip r:embed="rId3" cstate="print"/>
          <a:srcRect/>
          <a:stretch>
            <a:fillRect/>
          </a:stretch>
        </p:blipFill>
        <p:spPr bwMode="auto">
          <a:xfrm>
            <a:off x="2514600" y="533400"/>
            <a:ext cx="393065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762000" y="1600200"/>
            <a:ext cx="5867400" cy="3733800"/>
          </a:xfrm>
        </p:spPr>
        <p:txBody>
          <a:bodyPr/>
          <a:lstStyle/>
          <a:p>
            <a:pPr eaLnBrk="1" hangingPunct="1"/>
            <a:r>
              <a:rPr lang="en-US" dirty="0" err="1" smtClean="0">
                <a:solidFill>
                  <a:srgbClr val="4D4D4D"/>
                </a:solidFill>
              </a:rPr>
              <a:t>Mastercard</a:t>
            </a:r>
            <a:r>
              <a:rPr lang="en-US" dirty="0" smtClean="0">
                <a:solidFill>
                  <a:srgbClr val="4D4D4D"/>
                </a:solidFill>
              </a:rPr>
              <a:t> / Visa – Denying payments to </a:t>
            </a:r>
            <a:r>
              <a:rPr lang="en-US" dirty="0" err="1" smtClean="0">
                <a:solidFill>
                  <a:srgbClr val="4D4D4D"/>
                </a:solidFill>
              </a:rPr>
              <a:t>Wikileaks</a:t>
            </a:r>
            <a:endParaRPr lang="en-US" dirty="0" smtClean="0">
              <a:solidFill>
                <a:srgbClr val="4D4D4D"/>
              </a:solidFill>
            </a:endParaRPr>
          </a:p>
          <a:p>
            <a:pPr eaLnBrk="1" hangingPunct="1"/>
            <a:r>
              <a:rPr lang="en-US" dirty="0" smtClean="0">
                <a:solidFill>
                  <a:srgbClr val="4D4D4D"/>
                </a:solidFill>
              </a:rPr>
              <a:t>PayPal – Suspended </a:t>
            </a:r>
            <a:r>
              <a:rPr lang="en-US" dirty="0" err="1" smtClean="0">
                <a:solidFill>
                  <a:srgbClr val="4D4D4D"/>
                </a:solidFill>
              </a:rPr>
              <a:t>Wikileaks</a:t>
            </a:r>
            <a:r>
              <a:rPr lang="en-US" dirty="0" smtClean="0">
                <a:solidFill>
                  <a:srgbClr val="4D4D4D"/>
                </a:solidFill>
              </a:rPr>
              <a:t> account</a:t>
            </a:r>
          </a:p>
          <a:p>
            <a:pPr eaLnBrk="1" hangingPunct="1"/>
            <a:r>
              <a:rPr lang="en-US" dirty="0" smtClean="0">
                <a:solidFill>
                  <a:srgbClr val="4D4D4D"/>
                </a:solidFill>
              </a:rPr>
              <a:t>Sony – Lawsuit against PlayStation 3 hacker George </a:t>
            </a:r>
            <a:r>
              <a:rPr lang="en-US" dirty="0" err="1" smtClean="0">
                <a:solidFill>
                  <a:srgbClr val="4D4D4D"/>
                </a:solidFill>
              </a:rPr>
              <a:t>Hotz</a:t>
            </a:r>
            <a:endParaRPr lang="en-US" dirty="0" smtClean="0">
              <a:solidFill>
                <a:srgbClr val="4D4D4D"/>
              </a:solidFill>
            </a:endParaRPr>
          </a:p>
          <a:p>
            <a:pPr eaLnBrk="1" hangingPunct="1"/>
            <a:r>
              <a:rPr lang="en-US" dirty="0" err="1" smtClean="0">
                <a:solidFill>
                  <a:srgbClr val="4D4D4D"/>
                </a:solidFill>
              </a:rPr>
              <a:t>HBGary</a:t>
            </a:r>
            <a:r>
              <a:rPr lang="en-US" dirty="0" smtClean="0">
                <a:solidFill>
                  <a:srgbClr val="4D4D4D"/>
                </a:solidFill>
              </a:rPr>
              <a:t> – Threat of outing Anonymous leaders</a:t>
            </a:r>
          </a:p>
          <a:p>
            <a:pPr eaLnBrk="1" hangingPunct="1"/>
            <a:endParaRPr lang="en-US" dirty="0" smtClean="0">
              <a:solidFill>
                <a:srgbClr val="4D4D4D"/>
              </a:solidFill>
            </a:endParaRPr>
          </a:p>
        </p:txBody>
      </p:sp>
      <p:sp>
        <p:nvSpPr>
          <p:cNvPr id="35847" name="Rectangle 7"/>
          <p:cNvSpPr>
            <a:spLocks noChangeArrowheads="1"/>
          </p:cNvSpPr>
          <p:nvPr/>
        </p:nvSpPr>
        <p:spPr bwMode="auto">
          <a:xfrm>
            <a:off x="0" y="30480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Retaliation</a:t>
            </a:r>
          </a:p>
        </p:txBody>
      </p:sp>
      <p:pic>
        <p:nvPicPr>
          <p:cNvPr id="41987" name="Picture 9" descr="visa"/>
          <p:cNvPicPr>
            <a:picLocks noChangeAspect="1" noChangeArrowheads="1"/>
          </p:cNvPicPr>
          <p:nvPr/>
        </p:nvPicPr>
        <p:blipFill>
          <a:blip r:embed="rId3" cstate="print"/>
          <a:srcRect/>
          <a:stretch>
            <a:fillRect/>
          </a:stretch>
        </p:blipFill>
        <p:spPr bwMode="auto">
          <a:xfrm>
            <a:off x="7086600" y="1447800"/>
            <a:ext cx="1041400" cy="1333500"/>
          </a:xfrm>
          <a:prstGeom prst="rect">
            <a:avLst/>
          </a:prstGeom>
          <a:noFill/>
          <a:ln w="9525">
            <a:noFill/>
            <a:miter lim="800000"/>
            <a:headEnd/>
            <a:tailEnd/>
          </a:ln>
        </p:spPr>
      </p:pic>
      <p:pic>
        <p:nvPicPr>
          <p:cNvPr id="41988" name="Picture 10" descr="pp"/>
          <p:cNvPicPr>
            <a:picLocks noChangeAspect="1" noChangeArrowheads="1"/>
          </p:cNvPicPr>
          <p:nvPr/>
        </p:nvPicPr>
        <p:blipFill>
          <a:blip r:embed="rId4" cstate="print"/>
          <a:srcRect/>
          <a:stretch>
            <a:fillRect/>
          </a:stretch>
        </p:blipFill>
        <p:spPr bwMode="auto">
          <a:xfrm>
            <a:off x="7010400" y="3124200"/>
            <a:ext cx="1295400" cy="544513"/>
          </a:xfrm>
          <a:prstGeom prst="rect">
            <a:avLst/>
          </a:prstGeom>
          <a:noFill/>
          <a:ln w="9525">
            <a:noFill/>
            <a:miter lim="800000"/>
            <a:headEnd/>
            <a:tailEnd/>
          </a:ln>
        </p:spPr>
      </p:pic>
      <p:pic>
        <p:nvPicPr>
          <p:cNvPr id="41989" name="Picture 11" descr="sony"/>
          <p:cNvPicPr>
            <a:picLocks noChangeAspect="1" noChangeArrowheads="1"/>
          </p:cNvPicPr>
          <p:nvPr/>
        </p:nvPicPr>
        <p:blipFill>
          <a:blip r:embed="rId5" cstate="print"/>
          <a:srcRect/>
          <a:stretch>
            <a:fillRect/>
          </a:stretch>
        </p:blipFill>
        <p:spPr bwMode="auto">
          <a:xfrm>
            <a:off x="7010400" y="3886200"/>
            <a:ext cx="1219200" cy="812800"/>
          </a:xfrm>
          <a:prstGeom prst="rect">
            <a:avLst/>
          </a:prstGeom>
          <a:noFill/>
          <a:ln w="9525">
            <a:noFill/>
            <a:miter lim="800000"/>
            <a:headEnd/>
            <a:tailEnd/>
          </a:ln>
        </p:spPr>
      </p:pic>
      <p:pic>
        <p:nvPicPr>
          <p:cNvPr id="41990" name="Picture 8" descr="hb"/>
          <p:cNvPicPr>
            <a:picLocks noChangeAspect="1" noChangeArrowheads="1"/>
          </p:cNvPicPr>
          <p:nvPr/>
        </p:nvPicPr>
        <p:blipFill>
          <a:blip r:embed="rId6" cstate="print"/>
          <a:srcRect/>
          <a:stretch>
            <a:fillRect/>
          </a:stretch>
        </p:blipFill>
        <p:spPr bwMode="auto">
          <a:xfrm>
            <a:off x="7086600" y="5029200"/>
            <a:ext cx="1143000" cy="303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anon-retaliation.png"/>
          <p:cNvPicPr>
            <a:picLocks noChangeAspect="1"/>
          </p:cNvPicPr>
          <p:nvPr/>
        </p:nvPicPr>
        <p:blipFill>
          <a:blip r:embed="rId3" cstate="print"/>
          <a:srcRect/>
          <a:stretch>
            <a:fillRect/>
          </a:stretch>
        </p:blipFill>
        <p:spPr bwMode="auto">
          <a:xfrm>
            <a:off x="228600" y="1524000"/>
            <a:ext cx="8763000" cy="5105400"/>
          </a:xfrm>
          <a:prstGeom prst="rect">
            <a:avLst/>
          </a:prstGeom>
          <a:noFill/>
          <a:ln w="9525">
            <a:noFill/>
            <a:miter lim="800000"/>
            <a:headEnd/>
            <a:tailEnd/>
          </a:ln>
        </p:spPr>
      </p:pic>
      <p:sp>
        <p:nvSpPr>
          <p:cNvPr id="4" name="Rectangle 7"/>
          <p:cNvSpPr>
            <a:spLocks noChangeArrowheads="1"/>
          </p:cNvSpPr>
          <p:nvPr/>
        </p:nvSpPr>
        <p:spPr bwMode="auto">
          <a:xfrm>
            <a:off x="0" y="15240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Operation Payback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152400"/>
            <a:ext cx="9144000" cy="1006475"/>
          </a:xfrm>
          <a:prstGeom prst="rect">
            <a:avLst/>
          </a:prstGeom>
          <a:noFill/>
          <a:ln w="9525">
            <a:noFill/>
            <a:miter lim="800000"/>
            <a:headEnd/>
            <a:tailEnd/>
          </a:ln>
          <a:effectLst/>
        </p:spPr>
        <p:txBody>
          <a:bodyPr>
            <a:spAutoFit/>
          </a:bodyPr>
          <a:lstStyle/>
          <a:p>
            <a:pPr algn="ctr">
              <a:defRPr/>
            </a:pPr>
            <a:r>
              <a:rPr lang="en-US" sz="6000" dirty="0" smtClean="0">
                <a:solidFill>
                  <a:srgbClr val="FFFFFF"/>
                </a:solidFill>
                <a:effectLst>
                  <a:outerShdw blurRad="38100" dist="38100" dir="2700000" algn="tl">
                    <a:srgbClr val="000000"/>
                  </a:outerShdw>
                </a:effectLst>
                <a:latin typeface="Arial Narrow" pitchFamily="34" charset="0"/>
              </a:rPr>
              <a:t>Beyond Operation </a:t>
            </a:r>
            <a:r>
              <a:rPr lang="en-US" sz="6000" dirty="0">
                <a:solidFill>
                  <a:srgbClr val="FFFFFF"/>
                </a:solidFill>
                <a:effectLst>
                  <a:outerShdw blurRad="38100" dist="38100" dir="2700000" algn="tl">
                    <a:srgbClr val="000000"/>
                  </a:outerShdw>
                </a:effectLst>
                <a:latin typeface="Arial Narrow" pitchFamily="34" charset="0"/>
              </a:rPr>
              <a:t>Payback</a:t>
            </a:r>
          </a:p>
        </p:txBody>
      </p:sp>
      <p:pic>
        <p:nvPicPr>
          <p:cNvPr id="6" name="Picture 5" descr="anonymous-retal1.png"/>
          <p:cNvPicPr>
            <a:picLocks noChangeAspect="1"/>
          </p:cNvPicPr>
          <p:nvPr/>
        </p:nvPicPr>
        <p:blipFill>
          <a:blip r:embed="rId3" cstate="print"/>
          <a:stretch>
            <a:fillRect/>
          </a:stretch>
        </p:blipFill>
        <p:spPr>
          <a:xfrm>
            <a:off x="152400" y="1143000"/>
            <a:ext cx="8839200" cy="555471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6" name="Rectangle 4"/>
          <p:cNvSpPr>
            <a:spLocks noGrp="1" noChangeArrowheads="1"/>
          </p:cNvSpPr>
          <p:nvPr>
            <p:ph idx="4294967295"/>
          </p:nvPr>
        </p:nvSpPr>
        <p:spPr>
          <a:xfrm>
            <a:off x="609600" y="1295400"/>
            <a:ext cx="3581400" cy="5200650"/>
          </a:xfrm>
        </p:spPr>
        <p:txBody>
          <a:bodyPr lIns="64008" tIns="32004" rIns="64008" bIns="32004"/>
          <a:lstStyle/>
          <a:p>
            <a:pPr marL="0" lvl="1" indent="0" eaLnBrk="1" hangingPunct="1">
              <a:lnSpc>
                <a:spcPct val="80000"/>
              </a:lnSpc>
              <a:buFont typeface="Wingdings 2" pitchFamily="18" charset="2"/>
              <a:buNone/>
            </a:pPr>
            <a:r>
              <a:rPr lang="en-US" sz="1800" b="1" dirty="0" smtClean="0">
                <a:solidFill>
                  <a:srgbClr val="FFFFFF"/>
                </a:solidFill>
                <a:ea typeface="MS PGothic" pitchFamily="34" charset="-128"/>
                <a:sym typeface="Lucida Grande"/>
              </a:rPr>
              <a:t>Director of Security Intelligence for Akamai Technologies</a:t>
            </a:r>
          </a:p>
          <a:p>
            <a:pPr eaLnBrk="1" hangingPunct="1">
              <a:lnSpc>
                <a:spcPct val="80000"/>
              </a:lnSpc>
              <a:buClr>
                <a:srgbClr val="FFFFFF"/>
              </a:buClr>
            </a:pPr>
            <a:r>
              <a:rPr lang="en-US" sz="1600" dirty="0" smtClean="0">
                <a:solidFill>
                  <a:srgbClr val="FFFFFF"/>
                </a:solidFill>
                <a:ea typeface="MS PGothic" pitchFamily="34" charset="-128"/>
                <a:sym typeface="Lucida Grande"/>
              </a:rPr>
              <a:t>Former Research Director, Enterprise Security [The 451 Group]</a:t>
            </a:r>
          </a:p>
          <a:p>
            <a:pPr eaLnBrk="1" hangingPunct="1">
              <a:lnSpc>
                <a:spcPct val="80000"/>
              </a:lnSpc>
              <a:buClr>
                <a:srgbClr val="FFFFFF"/>
              </a:buClr>
            </a:pPr>
            <a:r>
              <a:rPr lang="en-US" sz="1400" dirty="0" smtClean="0">
                <a:solidFill>
                  <a:srgbClr val="FFFFFF"/>
                </a:solidFill>
                <a:ea typeface="MS PGothic" pitchFamily="34" charset="-128"/>
                <a:sym typeface="Lucida Grande"/>
              </a:rPr>
              <a:t>Former Principal Security Strategist [IBM ISS]</a:t>
            </a:r>
          </a:p>
          <a:p>
            <a:pPr marL="344488" lvl="2" indent="0" eaLnBrk="1" hangingPunct="1">
              <a:lnSpc>
                <a:spcPct val="80000"/>
              </a:lnSpc>
              <a:buClr>
                <a:srgbClr val="FFFFFF"/>
              </a:buClr>
            </a:pPr>
            <a:endParaRPr lang="en-US" sz="14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800" b="1" dirty="0" smtClean="0">
                <a:solidFill>
                  <a:srgbClr val="FFFFFF"/>
                </a:solidFill>
                <a:ea typeface="MS PGothic" pitchFamily="34" charset="-128"/>
                <a:sym typeface="Lucida Grande"/>
              </a:rPr>
              <a:t>Industry Experience</a:t>
            </a:r>
          </a:p>
          <a:p>
            <a:pPr eaLnBrk="1" hangingPunct="1">
              <a:lnSpc>
                <a:spcPct val="80000"/>
              </a:lnSpc>
              <a:buClr>
                <a:srgbClr val="FFFFFF"/>
              </a:buClr>
            </a:pPr>
            <a:r>
              <a:rPr lang="en-US" sz="1400" dirty="0" smtClean="0">
                <a:solidFill>
                  <a:srgbClr val="FFFFFF"/>
                </a:solidFill>
                <a:ea typeface="MS PGothic" pitchFamily="34" charset="-128"/>
                <a:sym typeface="Lucida Grande"/>
              </a:rPr>
              <a:t>Faculty: The Institute for Applied Network Security (IANS)</a:t>
            </a:r>
          </a:p>
          <a:p>
            <a:pPr eaLnBrk="1" hangingPunct="1">
              <a:lnSpc>
                <a:spcPct val="80000"/>
              </a:lnSpc>
              <a:buClr>
                <a:srgbClr val="FFFFFF"/>
              </a:buClr>
            </a:pPr>
            <a:r>
              <a:rPr lang="en-US" sz="1400" dirty="0" smtClean="0">
                <a:solidFill>
                  <a:srgbClr val="FFFFFF"/>
                </a:solidFill>
                <a:ea typeface="MS PGothic" pitchFamily="34" charset="-128"/>
                <a:sym typeface="Lucida Grande"/>
              </a:rPr>
              <a:t>2012 Vanity Fair Hero</a:t>
            </a:r>
            <a:endParaRPr lang="en-US" sz="1400" dirty="0" smtClean="0">
              <a:solidFill>
                <a:schemeClr val="bg2"/>
              </a:solidFill>
              <a:ea typeface="MS PGothic" pitchFamily="34" charset="-128"/>
              <a:sym typeface="Lucida Grande"/>
            </a:endParaRPr>
          </a:p>
          <a:p>
            <a:pPr eaLnBrk="1" hangingPunct="1">
              <a:lnSpc>
                <a:spcPct val="80000"/>
              </a:lnSpc>
              <a:buClr>
                <a:srgbClr val="FFFFFF"/>
              </a:buClr>
            </a:pPr>
            <a:r>
              <a:rPr lang="en-US" sz="1400" dirty="0" smtClean="0">
                <a:solidFill>
                  <a:srgbClr val="FFFFFF"/>
                </a:solidFill>
                <a:ea typeface="MS PGothic" pitchFamily="34" charset="-128"/>
                <a:sym typeface="Lucida Grande"/>
              </a:rPr>
              <a:t>Co-Founder of “Rugged Software” </a:t>
            </a:r>
            <a:r>
              <a:rPr lang="en-US" sz="1400" dirty="0" smtClean="0">
                <a:solidFill>
                  <a:srgbClr val="FFFFFF"/>
                </a:solidFill>
                <a:ea typeface="MS PGothic" pitchFamily="34" charset="-128"/>
                <a:sym typeface="Lucida Grande"/>
                <a:hlinkClick r:id="rId4"/>
              </a:rPr>
              <a:t>www.ruggedsoftware.org</a:t>
            </a:r>
            <a:endParaRPr lang="en-US" sz="1400" dirty="0" smtClean="0">
              <a:solidFill>
                <a:srgbClr val="FFFFFF"/>
              </a:solidFill>
              <a:ea typeface="MS PGothic" pitchFamily="34" charset="-128"/>
              <a:sym typeface="Lucida Grande"/>
            </a:endParaRPr>
          </a:p>
          <a:p>
            <a:pPr marL="344488" lvl="2" indent="0" eaLnBrk="1" hangingPunct="1">
              <a:lnSpc>
                <a:spcPct val="80000"/>
              </a:lnSpc>
              <a:buClr>
                <a:srgbClr val="FFFFFF"/>
              </a:buClr>
            </a:pPr>
            <a:endParaRPr lang="en-US" sz="1400" dirty="0" smtClean="0">
              <a:solidFill>
                <a:srgbClr val="FFFFFF"/>
              </a:solidFill>
              <a:ea typeface="MS PGothic" pitchFamily="34" charset="-128"/>
              <a:sym typeface="Lucida Grande"/>
            </a:endParaRPr>
          </a:p>
          <a:p>
            <a:pPr marL="0" lvl="1" indent="0" eaLnBrk="1" hangingPunct="1">
              <a:lnSpc>
                <a:spcPct val="80000"/>
              </a:lnSpc>
              <a:buClr>
                <a:srgbClr val="FFFFFF"/>
              </a:buClr>
              <a:buFont typeface="Wingdings 2" pitchFamily="18" charset="2"/>
              <a:buNone/>
            </a:pPr>
            <a:r>
              <a:rPr lang="en-US" sz="1800" dirty="0" smtClean="0">
                <a:solidFill>
                  <a:srgbClr val="FFFFFF"/>
                </a:solidFill>
                <a:ea typeface="MS PGothic" pitchFamily="34" charset="-128"/>
                <a:sym typeface="Lucida Grande"/>
              </a:rPr>
              <a:t>Things I’ve been researching</a:t>
            </a:r>
          </a:p>
          <a:p>
            <a:pPr eaLnBrk="1" hangingPunct="1">
              <a:lnSpc>
                <a:spcPct val="80000"/>
              </a:lnSpc>
              <a:buClr>
                <a:srgbClr val="FFFFFF"/>
              </a:buClr>
            </a:pPr>
            <a:r>
              <a:rPr lang="en-US" sz="1400" dirty="0" smtClean="0">
                <a:solidFill>
                  <a:srgbClr val="FFFFFF"/>
                </a:solidFill>
                <a:ea typeface="MS PGothic" pitchFamily="34" charset="-128"/>
                <a:sym typeface="Lucida Grande"/>
              </a:rPr>
              <a:t>Compliance </a:t>
            </a:r>
            <a:r>
              <a:rPr lang="en-US" sz="1400" dirty="0" err="1" smtClean="0">
                <a:solidFill>
                  <a:srgbClr val="FFFFFF"/>
                </a:solidFill>
                <a:ea typeface="MS PGothic" pitchFamily="34" charset="-128"/>
                <a:sym typeface="Lucida Grande"/>
              </a:rPr>
              <a:t>vs</a:t>
            </a:r>
            <a:r>
              <a:rPr lang="en-US" sz="1400" dirty="0" smtClean="0">
                <a:solidFill>
                  <a:srgbClr val="FFFFFF"/>
                </a:solidFill>
                <a:ea typeface="MS PGothic" pitchFamily="34" charset="-128"/>
                <a:sym typeface="Lucida Grande"/>
              </a:rPr>
              <a:t> Security</a:t>
            </a:r>
          </a:p>
          <a:p>
            <a:pPr eaLnBrk="1" hangingPunct="1">
              <a:lnSpc>
                <a:spcPct val="80000"/>
              </a:lnSpc>
              <a:buClr>
                <a:srgbClr val="FFFFFF"/>
              </a:buClr>
            </a:pPr>
            <a:r>
              <a:rPr lang="en-US" sz="1400" dirty="0" smtClean="0">
                <a:solidFill>
                  <a:srgbClr val="FFFFFF"/>
                </a:solidFill>
                <a:ea typeface="MS PGothic" pitchFamily="34" charset="-128"/>
                <a:sym typeface="Lucida Grande"/>
              </a:rPr>
              <a:t>Disruptive Security for Disruptive Innovations</a:t>
            </a:r>
          </a:p>
          <a:p>
            <a:pPr eaLnBrk="1" hangingPunct="1">
              <a:lnSpc>
                <a:spcPct val="80000"/>
              </a:lnSpc>
              <a:buClr>
                <a:srgbClr val="FFFFFF"/>
              </a:buClr>
            </a:pPr>
            <a:r>
              <a:rPr lang="en-US" sz="1400" dirty="0" smtClean="0">
                <a:solidFill>
                  <a:srgbClr val="FFFFFF"/>
                </a:solidFill>
                <a:ea typeface="MS PGothic" pitchFamily="34" charset="-128"/>
                <a:sym typeface="Lucida Grande"/>
              </a:rPr>
              <a:t>Chaotic Actors</a:t>
            </a:r>
          </a:p>
          <a:p>
            <a:pPr eaLnBrk="1" hangingPunct="1">
              <a:lnSpc>
                <a:spcPct val="80000"/>
              </a:lnSpc>
              <a:buClr>
                <a:srgbClr val="FFFFFF"/>
              </a:buClr>
            </a:pPr>
            <a:r>
              <a:rPr lang="en-US" sz="1400" dirty="0" smtClean="0">
                <a:solidFill>
                  <a:srgbClr val="FFFFFF"/>
                </a:solidFill>
                <a:ea typeface="MS PGothic" pitchFamily="34" charset="-128"/>
                <a:sym typeface="Lucida Grande"/>
              </a:rPr>
              <a:t>Espionage</a:t>
            </a:r>
          </a:p>
          <a:p>
            <a:pPr eaLnBrk="1" hangingPunct="1">
              <a:lnSpc>
                <a:spcPct val="80000"/>
              </a:lnSpc>
              <a:buClr>
                <a:srgbClr val="FFFFFF"/>
              </a:buClr>
            </a:pPr>
            <a:r>
              <a:rPr lang="en-US" sz="1400" dirty="0" smtClean="0">
                <a:solidFill>
                  <a:srgbClr val="FFFFFF"/>
                </a:solidFill>
                <a:ea typeface="MS PGothic" pitchFamily="34" charset="-128"/>
                <a:sym typeface="Lucida Grande"/>
              </a:rPr>
              <a:t>Security Metrics</a:t>
            </a:r>
          </a:p>
          <a:p>
            <a:pPr marL="0" lvl="1" indent="0" eaLnBrk="1" hangingPunct="1">
              <a:lnSpc>
                <a:spcPct val="80000"/>
              </a:lnSpc>
              <a:buSzTx/>
            </a:pPr>
            <a:endParaRPr lang="en-US" sz="1500" dirty="0" smtClean="0">
              <a:solidFill>
                <a:srgbClr val="FFFFFF"/>
              </a:solidFill>
              <a:ea typeface="MS PGothic" pitchFamily="34" charset="-128"/>
            </a:endParaRPr>
          </a:p>
        </p:txBody>
      </p:sp>
      <p:sp>
        <p:nvSpPr>
          <p:cNvPr id="16387" name="Slide Number Placeholder 3"/>
          <p:cNvSpPr>
            <a:spLocks noGrp="1"/>
          </p:cNvSpPr>
          <p:nvPr>
            <p:ph type="sldNum" sz="quarter" idx="12"/>
          </p:nvPr>
        </p:nvSpPr>
        <p:spPr bwMode="auto">
          <a:xfrm>
            <a:off x="0" y="6435725"/>
            <a:ext cx="292100" cy="290513"/>
          </a:xfrm>
          <a:noFill/>
          <a:ln>
            <a:miter lim="800000"/>
            <a:headEnd/>
            <a:tailEnd/>
          </a:ln>
        </p:spPr>
        <p:txBody>
          <a:bodyPr wrap="square" lIns="91435" tIns="45718" rIns="91435" bIns="45718" numCol="1"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pitchFamily="18" charset="0"/>
              <a:buNone/>
            </a:pPr>
            <a:fld id="{42B82B2F-11A7-49CA-B0EE-17D21A9D6879}" type="slidenum">
              <a:rPr lang="en-US" sz="1000" smtClean="0">
                <a:solidFill>
                  <a:schemeClr val="bg1"/>
                </a:solidFill>
                <a:latin typeface="myriad"/>
                <a:ea typeface="MS PGothic" pitchFamily="34" charset="-128"/>
                <a:cs typeface="Arial Unicode MS" pitchFamily="34" charset="-128"/>
              </a:rPr>
              <a:pPr fontAlgn="base" hangingPunct="0">
                <a:lnSpc>
                  <a:spcPct val="93000"/>
                </a:lnSpc>
                <a:spcBef>
                  <a:spcPct val="0"/>
                </a:spcBef>
                <a:spcAft>
                  <a:spcPct val="0"/>
                </a:spcAft>
                <a:buClr>
                  <a:srgbClr val="000000"/>
                </a:buClr>
                <a:buSzPct val="100000"/>
                <a:buFont typeface="Times New Roman" pitchFamily="18" charset="0"/>
                <a:buNone/>
              </a:pPr>
              <a:t>2</a:t>
            </a:fld>
            <a:endParaRPr lang="en-US" sz="1000" smtClean="0">
              <a:solidFill>
                <a:schemeClr val="bg1"/>
              </a:solidFill>
              <a:latin typeface="myriad"/>
              <a:ea typeface="MS PGothic" pitchFamily="34" charset="-128"/>
              <a:cs typeface="Arial Unicode MS" pitchFamily="34" charset="-128"/>
            </a:endParaRPr>
          </a:p>
        </p:txBody>
      </p:sp>
      <p:sp>
        <p:nvSpPr>
          <p:cNvPr id="16388" name="Rectangle 4"/>
          <p:cNvSpPr txBox="1">
            <a:spLocks noChangeArrowheads="1"/>
          </p:cNvSpPr>
          <p:nvPr/>
        </p:nvSpPr>
        <p:spPr bwMode="auto">
          <a:xfrm>
            <a:off x="4953000" y="1295400"/>
            <a:ext cx="3962400" cy="5200650"/>
          </a:xfrm>
          <a:prstGeom prst="rect">
            <a:avLst/>
          </a:prstGeom>
          <a:noFill/>
          <a:ln w="9525">
            <a:noFill/>
            <a:miter lim="800000"/>
            <a:headEnd/>
            <a:tailEnd/>
          </a:ln>
        </p:spPr>
        <p:txBody>
          <a:bodyPr lIns="64008" tIns="32004" rIns="64008" bIns="32004"/>
          <a:lstStyle/>
          <a:p>
            <a:pPr marL="0" lvl="1">
              <a:lnSpc>
                <a:spcPct val="80000"/>
              </a:lnSpc>
              <a:spcBef>
                <a:spcPct val="20000"/>
              </a:spcBef>
              <a:buClr>
                <a:schemeClr val="tx1"/>
              </a:buClr>
              <a:buFont typeface="Wingdings 2" pitchFamily="18" charset="2"/>
              <a:buNone/>
            </a:pPr>
            <a:r>
              <a:rPr lang="en-US" sz="1800" b="1">
                <a:ea typeface="MS PGothic" pitchFamily="34" charset="-128"/>
                <a:sym typeface="Lucida Grande"/>
              </a:rPr>
              <a:t>Chief Curmudgeon for attrition.org</a:t>
            </a:r>
            <a:endParaRPr lang="en-US" sz="1600">
              <a:ea typeface="MS PGothic" pitchFamily="34" charset="-128"/>
              <a:sym typeface="Lucida Grande"/>
            </a:endParaRPr>
          </a:p>
          <a:p>
            <a:pPr marL="0" lvl="1">
              <a:lnSpc>
                <a:spcPct val="80000"/>
              </a:lnSpc>
              <a:spcBef>
                <a:spcPct val="20000"/>
              </a:spcBef>
              <a:buClr>
                <a:schemeClr val="tx1"/>
              </a:buClr>
              <a:buFont typeface="Wingdings 2" pitchFamily="18" charset="2"/>
              <a:buChar char=""/>
            </a:pPr>
            <a:r>
              <a:rPr lang="en-US" sz="1600">
                <a:ea typeface="MS PGothic" pitchFamily="34" charset="-128"/>
                <a:sym typeface="Lucida Grande"/>
              </a:rPr>
              <a:t>  President/COO of Open Security </a:t>
            </a:r>
          </a:p>
          <a:p>
            <a:pPr marL="0" lvl="1">
              <a:lnSpc>
                <a:spcPct val="80000"/>
              </a:lnSpc>
              <a:spcBef>
                <a:spcPct val="20000"/>
              </a:spcBef>
              <a:buClr>
                <a:schemeClr val="tx1"/>
              </a:buClr>
              <a:buFont typeface="Wingdings 2" pitchFamily="18" charset="2"/>
              <a:buNone/>
            </a:pPr>
            <a:r>
              <a:rPr lang="en-US" sz="1600">
                <a:ea typeface="MS PGothic" pitchFamily="34" charset="-128"/>
                <a:sym typeface="Lucida Grande"/>
              </a:rPr>
              <a:t>    Foundation (OSF)</a:t>
            </a:r>
          </a:p>
          <a:p>
            <a:pPr marL="0" lvl="1">
              <a:lnSpc>
                <a:spcPct val="80000"/>
              </a:lnSpc>
              <a:spcBef>
                <a:spcPct val="20000"/>
              </a:spcBef>
              <a:buClr>
                <a:schemeClr val="tx1"/>
              </a:buClr>
              <a:buFont typeface="Wingdings 2" pitchFamily="18" charset="2"/>
              <a:buChar char=""/>
            </a:pPr>
            <a:r>
              <a:rPr lang="en-US" sz="1600">
                <a:ea typeface="MS PGothic" pitchFamily="34" charset="-128"/>
                <a:sym typeface="Lucida Grande"/>
              </a:rPr>
              <a:t>  Director of Non-profit Activity at Risk</a:t>
            </a:r>
          </a:p>
          <a:p>
            <a:pPr marL="0" lvl="1">
              <a:lnSpc>
                <a:spcPct val="80000"/>
              </a:lnSpc>
              <a:spcBef>
                <a:spcPct val="20000"/>
              </a:spcBef>
              <a:buClr>
                <a:schemeClr val="tx1"/>
              </a:buClr>
              <a:buFont typeface="Wingdings 2" pitchFamily="18" charset="2"/>
              <a:buNone/>
            </a:pPr>
            <a:r>
              <a:rPr lang="en-US" sz="1600">
                <a:ea typeface="MS PGothic" pitchFamily="34" charset="-128"/>
                <a:sym typeface="Lucida Grande"/>
              </a:rPr>
              <a:t>    Based Security</a:t>
            </a:r>
          </a:p>
          <a:p>
            <a:pPr marL="344488" lvl="2">
              <a:lnSpc>
                <a:spcPct val="80000"/>
              </a:lnSpc>
              <a:spcBef>
                <a:spcPct val="20000"/>
              </a:spcBef>
              <a:buClr>
                <a:schemeClr val="tx1"/>
              </a:buClr>
              <a:buFont typeface="Wingdings 2" pitchFamily="18" charset="2"/>
              <a:buChar char=""/>
            </a:pPr>
            <a:endParaRPr lang="en-US" sz="1600">
              <a:ea typeface="MS PGothic" pitchFamily="34" charset="-128"/>
              <a:sym typeface="Lucida Grande"/>
            </a:endParaRPr>
          </a:p>
          <a:p>
            <a:pPr marL="219075" indent="-228600">
              <a:lnSpc>
                <a:spcPct val="80000"/>
              </a:lnSpc>
              <a:spcBef>
                <a:spcPct val="20000"/>
              </a:spcBef>
              <a:buClr>
                <a:schemeClr val="tx1"/>
              </a:buClr>
              <a:buFont typeface="Wingdings 2" pitchFamily="18" charset="2"/>
              <a:buNone/>
            </a:pPr>
            <a:r>
              <a:rPr lang="en-US" sz="1800" b="1">
                <a:ea typeface="MS PGothic" pitchFamily="34" charset="-128"/>
                <a:sym typeface="Lucida Grande"/>
              </a:rPr>
              <a:t>Industry Experience</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Faculty: Honorary Professor @ University of Dayton School of Law 2000-2001, CyberCrime Curriculum</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2000 Vanity Fair Villain</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President  / COO of Open Security Foundation (OSF)</a:t>
            </a:r>
          </a:p>
          <a:p>
            <a:pPr marL="344488" lvl="2">
              <a:lnSpc>
                <a:spcPct val="80000"/>
              </a:lnSpc>
              <a:spcBef>
                <a:spcPct val="20000"/>
              </a:spcBef>
              <a:buClr>
                <a:schemeClr val="tx1"/>
              </a:buClr>
              <a:buFont typeface="Wingdings 2" pitchFamily="18" charset="2"/>
              <a:buChar char=""/>
            </a:pPr>
            <a:endParaRPr lang="en-US" sz="1600">
              <a:ea typeface="MS PGothic" pitchFamily="34" charset="-128"/>
              <a:sym typeface="Lucida Grande"/>
            </a:endParaRPr>
          </a:p>
          <a:p>
            <a:pPr marL="0" lvl="1">
              <a:lnSpc>
                <a:spcPct val="80000"/>
              </a:lnSpc>
              <a:spcBef>
                <a:spcPct val="20000"/>
              </a:spcBef>
              <a:buClr>
                <a:schemeClr val="tx1"/>
              </a:buClr>
              <a:buFont typeface="Wingdings 2" pitchFamily="18" charset="2"/>
              <a:buNone/>
            </a:pPr>
            <a:r>
              <a:rPr lang="en-US" sz="1800" b="1">
                <a:ea typeface="MS PGothic" pitchFamily="34" charset="-128"/>
                <a:sym typeface="Lucida Grande"/>
              </a:rPr>
              <a:t>Things I’ve been researching</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The Myth of Compliance &amp; Certification </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Disruptive Rants and Twitter Replies</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InfoSec Industry Errata</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Squirrels</a:t>
            </a:r>
          </a:p>
          <a:p>
            <a:pPr marL="219075" indent="-228600">
              <a:lnSpc>
                <a:spcPct val="80000"/>
              </a:lnSpc>
              <a:spcBef>
                <a:spcPct val="20000"/>
              </a:spcBef>
              <a:buClr>
                <a:schemeClr val="tx1"/>
              </a:buClr>
              <a:buFont typeface="Wingdings 2" pitchFamily="18" charset="2"/>
              <a:buChar char=""/>
            </a:pPr>
            <a:r>
              <a:rPr lang="en-US" sz="1600">
                <a:ea typeface="MS PGothic" pitchFamily="34" charset="-128"/>
                <a:sym typeface="Lucida Grande"/>
              </a:rPr>
              <a:t>Vulnerability Databases &amp; Metrics</a:t>
            </a:r>
            <a:endParaRPr lang="en-US" sz="2200">
              <a:ea typeface="MS PGothic" pitchFamily="34" charset="-128"/>
            </a:endParaRPr>
          </a:p>
        </p:txBody>
      </p:sp>
      <p:pic>
        <p:nvPicPr>
          <p:cNvPr id="16389" name="Picture 11" descr="squirrel"/>
          <p:cNvPicPr>
            <a:picLocks noChangeAspect="1" noChangeArrowheads="1"/>
          </p:cNvPicPr>
          <p:nvPr/>
        </p:nvPicPr>
        <p:blipFill>
          <a:blip r:embed="rId5" cstate="print"/>
          <a:srcRect/>
          <a:stretch>
            <a:fillRect/>
          </a:stretch>
        </p:blipFill>
        <p:spPr bwMode="auto">
          <a:xfrm>
            <a:off x="4876800" y="152400"/>
            <a:ext cx="1066800" cy="1049338"/>
          </a:xfrm>
          <a:prstGeom prst="rect">
            <a:avLst/>
          </a:prstGeom>
          <a:noFill/>
          <a:ln w="9525">
            <a:noFill/>
            <a:miter lim="800000"/>
            <a:headEnd/>
            <a:tailEnd/>
          </a:ln>
        </p:spPr>
      </p:pic>
      <p:sp>
        <p:nvSpPr>
          <p:cNvPr id="16390" name="Rectangle 4"/>
          <p:cNvSpPr txBox="1">
            <a:spLocks noChangeArrowheads="1"/>
          </p:cNvSpPr>
          <p:nvPr/>
        </p:nvSpPr>
        <p:spPr bwMode="auto">
          <a:xfrm>
            <a:off x="6019800" y="381000"/>
            <a:ext cx="2895600" cy="476250"/>
          </a:xfrm>
          <a:prstGeom prst="rect">
            <a:avLst/>
          </a:prstGeom>
          <a:noFill/>
          <a:ln w="9525">
            <a:noFill/>
            <a:miter lim="800000"/>
            <a:headEnd/>
            <a:tailEnd/>
          </a:ln>
        </p:spPr>
        <p:txBody>
          <a:bodyPr lIns="64008" tIns="32004" rIns="64008" bIns="32004"/>
          <a:lstStyle/>
          <a:p>
            <a:pPr marL="0" lvl="1">
              <a:lnSpc>
                <a:spcPct val="60000"/>
              </a:lnSpc>
              <a:spcBef>
                <a:spcPct val="20000"/>
              </a:spcBef>
              <a:buClr>
                <a:schemeClr val="tx1"/>
              </a:buClr>
              <a:buSzPct val="80000"/>
              <a:buFont typeface="Wingdings 2" pitchFamily="18" charset="2"/>
              <a:buNone/>
            </a:pPr>
            <a:r>
              <a:rPr lang="en-US" sz="4200">
                <a:latin typeface="Arial Narrow" pitchFamily="34" charset="0"/>
                <a:ea typeface="MS PGothic" pitchFamily="34" charset="-128"/>
                <a:sym typeface="Lucida Grande"/>
              </a:rPr>
              <a:t>Jericho</a:t>
            </a:r>
          </a:p>
        </p:txBody>
      </p:sp>
      <p:sp>
        <p:nvSpPr>
          <p:cNvPr id="3" name="Rectangle 4"/>
          <p:cNvSpPr txBox="1">
            <a:spLocks noChangeArrowheads="1"/>
          </p:cNvSpPr>
          <p:nvPr/>
        </p:nvSpPr>
        <p:spPr>
          <a:xfrm>
            <a:off x="228600" y="381000"/>
            <a:ext cx="3886200" cy="457200"/>
          </a:xfrm>
          <a:prstGeom prst="rect">
            <a:avLst/>
          </a:prstGeom>
        </p:spPr>
        <p:txBody>
          <a:bodyPr lIns="64008" tIns="32004" rIns="64008" bIns="32004">
            <a:normAutofit/>
          </a:bodyPr>
          <a:lstStyle/>
          <a:p>
            <a:pPr marL="0" lvl="1" algn="ctr">
              <a:lnSpc>
                <a:spcPct val="60000"/>
              </a:lnSpc>
              <a:spcBef>
                <a:spcPct val="20000"/>
              </a:spcBef>
              <a:buClr>
                <a:schemeClr val="tx1"/>
              </a:buClr>
              <a:buSzPct val="8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ea typeface="ＭＳ Ｐゴシック" pitchFamily="34" charset="-128"/>
                <a:sym typeface="Lucida Grande"/>
              </a:rPr>
              <a:t>Joshua Corman</a:t>
            </a:r>
          </a:p>
        </p:txBody>
      </p:sp>
      <p:pic>
        <p:nvPicPr>
          <p:cNvPr id="8" name="Picture 7" descr="corman.jpg"/>
          <p:cNvPicPr>
            <a:picLocks noChangeAspect="1"/>
          </p:cNvPicPr>
          <p:nvPr/>
        </p:nvPicPr>
        <p:blipFill>
          <a:blip r:embed="rId6" cstate="print"/>
          <a:stretch>
            <a:fillRect/>
          </a:stretch>
        </p:blipFill>
        <p:spPr>
          <a:xfrm>
            <a:off x="2971800" y="5334000"/>
            <a:ext cx="1270000" cy="1270000"/>
          </a:xfrm>
          <a:prstGeom prst="rect">
            <a:avLst/>
          </a:prstGeo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n>
                  <a:noFill/>
                </a:ln>
              </a:rPr>
              <a:t>Data on Anonymous</a:t>
            </a:r>
          </a:p>
        </p:txBody>
      </p:sp>
      <p:pic>
        <p:nvPicPr>
          <p:cNvPr id="4" name="Picture 3" descr="source-stats.png"/>
          <p:cNvPicPr>
            <a:picLocks noChangeAspect="1"/>
          </p:cNvPicPr>
          <p:nvPr/>
        </p:nvPicPr>
        <p:blipFill>
          <a:blip r:embed="rId3" cstate="print"/>
          <a:stretch>
            <a:fillRect/>
          </a:stretch>
        </p:blipFill>
        <p:spPr>
          <a:xfrm>
            <a:off x="1981200" y="1524000"/>
            <a:ext cx="5181600" cy="5181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a:spLocks noGrp="1"/>
          </p:cNvSpPr>
          <p:nvPr>
            <p:ph idx="1"/>
          </p:nvPr>
        </p:nvSpPr>
        <p:spPr>
          <a:xfrm>
            <a:off x="1600200" y="2286000"/>
            <a:ext cx="3810000" cy="3413125"/>
          </a:xfrm>
        </p:spPr>
        <p:txBody>
          <a:bodyPr/>
          <a:lstStyle/>
          <a:p>
            <a:pPr algn="r" eaLnBrk="1" hangingPunct="1">
              <a:buFont typeface="Wingdings 2" pitchFamily="18" charset="2"/>
              <a:buNone/>
            </a:pPr>
            <a:r>
              <a:rPr lang="en-US" smtClean="0">
                <a:solidFill>
                  <a:srgbClr val="4D4D4D"/>
                </a:solidFill>
              </a:rPr>
              <a:t>Name: Anonymous    </a:t>
            </a:r>
          </a:p>
          <a:p>
            <a:pPr algn="r" eaLnBrk="1" hangingPunct="1">
              <a:buFont typeface="Wingdings 2" pitchFamily="18" charset="2"/>
              <a:buNone/>
            </a:pPr>
            <a:r>
              <a:rPr lang="en-US" smtClean="0">
                <a:solidFill>
                  <a:srgbClr val="4D4D4D"/>
                </a:solidFill>
              </a:rPr>
              <a:t>Hacktivism </a:t>
            </a:r>
          </a:p>
          <a:p>
            <a:pPr algn="r" eaLnBrk="1" hangingPunct="1">
              <a:buFont typeface="Wingdings 2" pitchFamily="18" charset="2"/>
              <a:buNone/>
            </a:pPr>
            <a:r>
              <a:rPr lang="en-US" smtClean="0">
                <a:solidFill>
                  <a:srgbClr val="4D4D4D"/>
                </a:solidFill>
              </a:rPr>
              <a:t>Denial of Service</a:t>
            </a:r>
          </a:p>
          <a:p>
            <a:pPr algn="r" eaLnBrk="1" hangingPunct="1">
              <a:buFont typeface="Wingdings 2" pitchFamily="18" charset="2"/>
              <a:buNone/>
            </a:pPr>
            <a:r>
              <a:rPr lang="en-US" smtClean="0">
                <a:solidFill>
                  <a:srgbClr val="4D4D4D"/>
                </a:solidFill>
              </a:rPr>
              <a:t>Defacements </a:t>
            </a:r>
          </a:p>
          <a:p>
            <a:pPr algn="r" eaLnBrk="1" hangingPunct="1">
              <a:buFont typeface="Wingdings 2" pitchFamily="18" charset="2"/>
              <a:buNone/>
            </a:pPr>
            <a:r>
              <a:rPr lang="en-US" smtClean="0">
                <a:solidFill>
                  <a:srgbClr val="4D4D4D"/>
                </a:solidFill>
              </a:rPr>
              <a:t>Use of Iconography </a:t>
            </a:r>
          </a:p>
          <a:p>
            <a:pPr algn="r" eaLnBrk="1" hangingPunct="1">
              <a:buFont typeface="Wingdings 2" pitchFamily="18" charset="2"/>
              <a:buNone/>
            </a:pPr>
            <a:r>
              <a:rPr lang="en-US" smtClean="0">
                <a:solidFill>
                  <a:srgbClr val="4D4D4D"/>
                </a:solidFill>
              </a:rPr>
              <a:t>Decentralized Group</a:t>
            </a:r>
          </a:p>
        </p:txBody>
      </p:sp>
      <p:pic>
        <p:nvPicPr>
          <p:cNvPr id="48130" name="Picture 4" descr="x"/>
          <p:cNvPicPr>
            <a:picLocks noChangeAspect="1" noChangeArrowheads="1"/>
          </p:cNvPicPr>
          <p:nvPr/>
        </p:nvPicPr>
        <p:blipFill>
          <a:blip r:embed="rId3" cstate="print"/>
          <a:srcRect/>
          <a:stretch>
            <a:fillRect/>
          </a:stretch>
        </p:blipFill>
        <p:spPr bwMode="auto">
          <a:xfrm>
            <a:off x="5562600" y="2286000"/>
            <a:ext cx="457200" cy="457200"/>
          </a:xfrm>
          <a:prstGeom prst="rect">
            <a:avLst/>
          </a:prstGeom>
          <a:noFill/>
          <a:ln w="9525">
            <a:noFill/>
            <a:miter lim="800000"/>
            <a:headEnd/>
            <a:tailEnd/>
          </a:ln>
        </p:spPr>
      </p:pic>
      <p:pic>
        <p:nvPicPr>
          <p:cNvPr id="48131" name="Picture 10" descr="x"/>
          <p:cNvPicPr>
            <a:picLocks noChangeAspect="1" noChangeArrowheads="1"/>
          </p:cNvPicPr>
          <p:nvPr/>
        </p:nvPicPr>
        <p:blipFill>
          <a:blip r:embed="rId3" cstate="print"/>
          <a:srcRect/>
          <a:stretch>
            <a:fillRect/>
          </a:stretch>
        </p:blipFill>
        <p:spPr bwMode="auto">
          <a:xfrm>
            <a:off x="5562600" y="2819400"/>
            <a:ext cx="457200" cy="457200"/>
          </a:xfrm>
          <a:prstGeom prst="rect">
            <a:avLst/>
          </a:prstGeom>
          <a:noFill/>
          <a:ln w="9525">
            <a:noFill/>
            <a:miter lim="800000"/>
            <a:headEnd/>
            <a:tailEnd/>
          </a:ln>
        </p:spPr>
      </p:pic>
      <p:pic>
        <p:nvPicPr>
          <p:cNvPr id="48132" name="Picture 11" descr="x"/>
          <p:cNvPicPr>
            <a:picLocks noChangeAspect="1" noChangeArrowheads="1"/>
          </p:cNvPicPr>
          <p:nvPr/>
        </p:nvPicPr>
        <p:blipFill>
          <a:blip r:embed="rId3" cstate="print"/>
          <a:srcRect/>
          <a:stretch>
            <a:fillRect/>
          </a:stretch>
        </p:blipFill>
        <p:spPr bwMode="auto">
          <a:xfrm>
            <a:off x="5562600" y="3352800"/>
            <a:ext cx="457200" cy="457200"/>
          </a:xfrm>
          <a:prstGeom prst="rect">
            <a:avLst/>
          </a:prstGeom>
          <a:noFill/>
          <a:ln w="9525">
            <a:noFill/>
            <a:miter lim="800000"/>
            <a:headEnd/>
            <a:tailEnd/>
          </a:ln>
        </p:spPr>
      </p:pic>
      <p:pic>
        <p:nvPicPr>
          <p:cNvPr id="48133" name="Picture 12" descr="x"/>
          <p:cNvPicPr>
            <a:picLocks noChangeAspect="1" noChangeArrowheads="1"/>
          </p:cNvPicPr>
          <p:nvPr/>
        </p:nvPicPr>
        <p:blipFill>
          <a:blip r:embed="rId3" cstate="print"/>
          <a:srcRect/>
          <a:stretch>
            <a:fillRect/>
          </a:stretch>
        </p:blipFill>
        <p:spPr bwMode="auto">
          <a:xfrm>
            <a:off x="5562600" y="3902075"/>
            <a:ext cx="457200" cy="457200"/>
          </a:xfrm>
          <a:prstGeom prst="rect">
            <a:avLst/>
          </a:prstGeom>
          <a:noFill/>
          <a:ln w="9525">
            <a:noFill/>
            <a:miter lim="800000"/>
            <a:headEnd/>
            <a:tailEnd/>
          </a:ln>
        </p:spPr>
      </p:pic>
      <p:pic>
        <p:nvPicPr>
          <p:cNvPr id="48134" name="Picture 13" descr="x"/>
          <p:cNvPicPr>
            <a:picLocks noChangeAspect="1" noChangeArrowheads="1"/>
          </p:cNvPicPr>
          <p:nvPr/>
        </p:nvPicPr>
        <p:blipFill>
          <a:blip r:embed="rId3" cstate="print"/>
          <a:srcRect/>
          <a:stretch>
            <a:fillRect/>
          </a:stretch>
        </p:blipFill>
        <p:spPr bwMode="auto">
          <a:xfrm>
            <a:off x="5562600" y="4435475"/>
            <a:ext cx="457200" cy="457200"/>
          </a:xfrm>
          <a:prstGeom prst="rect">
            <a:avLst/>
          </a:prstGeom>
          <a:noFill/>
          <a:ln w="9525">
            <a:noFill/>
            <a:miter lim="800000"/>
            <a:headEnd/>
            <a:tailEnd/>
          </a:ln>
        </p:spPr>
      </p:pic>
      <p:pic>
        <p:nvPicPr>
          <p:cNvPr id="48135" name="Picture 14" descr="x"/>
          <p:cNvPicPr>
            <a:picLocks noChangeAspect="1" noChangeArrowheads="1"/>
          </p:cNvPicPr>
          <p:nvPr/>
        </p:nvPicPr>
        <p:blipFill>
          <a:blip r:embed="rId3" cstate="print"/>
          <a:srcRect/>
          <a:stretch>
            <a:fillRect/>
          </a:stretch>
        </p:blipFill>
        <p:spPr bwMode="auto">
          <a:xfrm>
            <a:off x="5562600" y="4968875"/>
            <a:ext cx="457200" cy="457200"/>
          </a:xfrm>
          <a:prstGeom prst="rect">
            <a:avLst/>
          </a:prstGeom>
          <a:noFill/>
          <a:ln w="9525">
            <a:noFill/>
            <a:miter lim="800000"/>
            <a:headEnd/>
            <a:tailEnd/>
          </a:ln>
        </p:spPr>
      </p:pic>
      <p:sp>
        <p:nvSpPr>
          <p:cNvPr id="39951" name="Rectangle 15"/>
          <p:cNvSpPr>
            <a:spLocks noChangeArrowheads="1"/>
          </p:cNvSpPr>
          <p:nvPr/>
        </p:nvSpPr>
        <p:spPr bwMode="auto">
          <a:xfrm>
            <a:off x="0" y="38100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What is really new?</a:t>
            </a:r>
            <a:endParaRPr lang="en-US" sz="600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ror2.png"/>
          <p:cNvPicPr>
            <a:picLocks noChangeAspect="1"/>
          </p:cNvPicPr>
          <p:nvPr/>
        </p:nvPicPr>
        <p:blipFill>
          <a:blip r:embed="rId3" cstate="print"/>
          <a:stretch>
            <a:fillRect/>
          </a:stretch>
        </p:blipFill>
        <p:spPr>
          <a:xfrm>
            <a:off x="2057400" y="1077686"/>
            <a:ext cx="5057775" cy="5780314"/>
          </a:xfrm>
          <a:prstGeom prst="rect">
            <a:avLst/>
          </a:prstGeom>
        </p:spPr>
      </p:pic>
      <p:sp>
        <p:nvSpPr>
          <p:cNvPr id="4" name="Rectangle 11"/>
          <p:cNvSpPr>
            <a:spLocks noChangeArrowheads="1"/>
          </p:cNvSpPr>
          <p:nvPr/>
        </p:nvSpPr>
        <p:spPr bwMode="auto">
          <a:xfrm>
            <a:off x="0" y="228600"/>
            <a:ext cx="9144000" cy="1006475"/>
          </a:xfrm>
          <a:prstGeom prst="rect">
            <a:avLst/>
          </a:prstGeom>
          <a:noFill/>
          <a:ln w="9525">
            <a:noFill/>
            <a:miter lim="800000"/>
            <a:headEnd/>
            <a:tailEnd/>
          </a:ln>
          <a:effectLst/>
        </p:spPr>
        <p:txBody>
          <a:bodyPr>
            <a:spAutoFit/>
          </a:bodyPr>
          <a:lstStyle/>
          <a:p>
            <a:pPr algn="ctr">
              <a:defRPr/>
            </a:pPr>
            <a:r>
              <a:rPr lang="en-US" sz="6000" dirty="0" smtClean="0">
                <a:solidFill>
                  <a:srgbClr val="FFFFFF"/>
                </a:solidFill>
                <a:effectLst>
                  <a:outerShdw blurRad="38100" dist="38100" dir="2700000" algn="tl">
                    <a:srgbClr val="000000"/>
                  </a:outerShdw>
                </a:effectLst>
                <a:latin typeface="Arial Narrow" pitchFamily="34" charset="0"/>
              </a:rPr>
              <a:t>A Mirror to </a:t>
            </a:r>
            <a:r>
              <a:rPr lang="en-US" sz="6000" dirty="0">
                <a:solidFill>
                  <a:srgbClr val="FFFFFF"/>
                </a:solidFill>
                <a:effectLst>
                  <a:outerShdw blurRad="38100" dist="38100" dir="2700000" algn="tl">
                    <a:srgbClr val="000000"/>
                  </a:outerShdw>
                </a:effectLst>
                <a:latin typeface="Arial Narrow" pitchFamily="34" charset="0"/>
              </a:rPr>
              <a:t>O</a:t>
            </a:r>
            <a:r>
              <a:rPr lang="en-US" sz="6000" dirty="0" smtClean="0">
                <a:solidFill>
                  <a:srgbClr val="FFFFFF"/>
                </a:solidFill>
                <a:effectLst>
                  <a:outerShdw blurRad="38100" dist="38100" dir="2700000" algn="tl">
                    <a:srgbClr val="000000"/>
                  </a:outerShdw>
                </a:effectLst>
                <a:latin typeface="Arial Narrow" pitchFamily="34" charset="0"/>
              </a:rPr>
              <a:t>ur </a:t>
            </a:r>
            <a:r>
              <a:rPr lang="en-US" sz="6000" dirty="0">
                <a:solidFill>
                  <a:srgbClr val="FFFFFF"/>
                </a:solidFill>
                <a:effectLst>
                  <a:outerShdw blurRad="38100" dist="38100" dir="2700000" algn="tl">
                    <a:srgbClr val="000000"/>
                  </a:outerShdw>
                </a:effectLst>
                <a:latin typeface="Arial Narrow" pitchFamily="34" charset="0"/>
              </a:rPr>
              <a:t>N</a:t>
            </a:r>
            <a:r>
              <a:rPr lang="en-US" sz="6000" dirty="0" smtClean="0">
                <a:solidFill>
                  <a:srgbClr val="FFFFFF"/>
                </a:solidFill>
                <a:effectLst>
                  <a:outerShdw blurRad="38100" dist="38100" dir="2700000" algn="tl">
                    <a:srgbClr val="000000"/>
                  </a:outerShdw>
                </a:effectLst>
                <a:latin typeface="Arial Narrow" pitchFamily="34" charset="0"/>
              </a:rPr>
              <a:t>eglect…</a:t>
            </a:r>
            <a:endParaRPr lang="en-US" sz="6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xmlns="" val="4158006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3" name="Picture 2" descr="Bear_Purchased.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8135" y="-15299"/>
            <a:ext cx="9838335" cy="6934200"/>
          </a:xfrm>
          <a:prstGeom prst="rect">
            <a:avLst/>
          </a:prstGeom>
        </p:spPr>
      </p:pic>
    </p:spTree>
    <p:extLst>
      <p:ext uri="{BB962C8B-B14F-4D97-AF65-F5344CB8AC3E}">
        <p14:creationId xmlns:p14="http://schemas.microsoft.com/office/powerpoint/2010/main" xmlns="" val="1148509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Modern Pantheon of Adversary Classes</a:t>
            </a:r>
            <a:endParaRPr lang="en-US" sz="4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2595663506"/>
              </p:ext>
            </p:extLst>
          </p:nvPr>
        </p:nvGraphicFramePr>
        <p:xfrm>
          <a:off x="457200" y="13414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57200" y="1778000"/>
            <a:ext cx="518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9" name="Rectangle 8"/>
          <p:cNvSpPr/>
          <p:nvPr/>
        </p:nvSpPr>
        <p:spPr>
          <a:xfrm>
            <a:off x="457200" y="3022600"/>
            <a:ext cx="41148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10" name="Rectangle 9"/>
          <p:cNvSpPr/>
          <p:nvPr/>
        </p:nvSpPr>
        <p:spPr>
          <a:xfrm>
            <a:off x="5410200" y="4254500"/>
            <a:ext cx="1676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11" name="Rectangle 10"/>
          <p:cNvSpPr/>
          <p:nvPr/>
        </p:nvSpPr>
        <p:spPr>
          <a:xfrm>
            <a:off x="3200400" y="5486400"/>
            <a:ext cx="5486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12" name="Rectangle 11"/>
          <p:cNvSpPr/>
          <p:nvPr/>
        </p:nvSpPr>
        <p:spPr>
          <a:xfrm>
            <a:off x="6629400" y="1778000"/>
            <a:ext cx="20574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13" name="Rectangle 12"/>
          <p:cNvSpPr/>
          <p:nvPr/>
        </p:nvSpPr>
        <p:spPr>
          <a:xfrm>
            <a:off x="7315200" y="3022600"/>
            <a:ext cx="137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
        <p:nvSpPr>
          <p:cNvPr id="14" name="Rectangle 13"/>
          <p:cNvSpPr/>
          <p:nvPr/>
        </p:nvSpPr>
        <p:spPr>
          <a:xfrm>
            <a:off x="457200" y="5486400"/>
            <a:ext cx="1371600" cy="381000"/>
          </a:xfrm>
          <a:prstGeom prst="rect">
            <a:avLst/>
          </a:prstGeom>
          <a:solidFill>
            <a:srgbClr val="FFFFFF">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fontAlgn="auto">
              <a:spcBef>
                <a:spcPts val="0"/>
              </a:spcBef>
              <a:spcAft>
                <a:spcPts val="0"/>
              </a:spcAft>
            </a:pPr>
            <a:endParaRPr lang="en-US" sz="1800">
              <a:solidFill>
                <a:prstClr val="white"/>
              </a:solidFill>
              <a:latin typeface="Calibri"/>
            </a:endParaRPr>
          </a:p>
        </p:txBody>
      </p:sp>
    </p:spTree>
    <p:extLst>
      <p:ext uri="{BB962C8B-B14F-4D97-AF65-F5344CB8AC3E}">
        <p14:creationId xmlns:p14="http://schemas.microsoft.com/office/powerpoint/2010/main" xmlns="" val="7130055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4" name="Picture 3" descr="broken_windows.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895517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pic>
        <p:nvPicPr>
          <p:cNvPr id="3" name="Picture 2" descr="d2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3700" y="0"/>
            <a:ext cx="5796910" cy="6857543"/>
          </a:xfrm>
          <a:prstGeom prst="rect">
            <a:avLst/>
          </a:prstGeom>
        </p:spPr>
      </p:pic>
    </p:spTree>
    <p:extLst>
      <p:ext uri="{BB962C8B-B14F-4D97-AF65-F5344CB8AC3E}">
        <p14:creationId xmlns:p14="http://schemas.microsoft.com/office/powerpoint/2010/main" xmlns="" val="1054738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anonvfed"/>
          <p:cNvPicPr>
            <a:picLocks noChangeAspect="1" noChangeArrowheads="1"/>
          </p:cNvPicPr>
          <p:nvPr/>
        </p:nvPicPr>
        <p:blipFill>
          <a:blip r:embed="rId3" cstate="print"/>
          <a:srcRect/>
          <a:stretch>
            <a:fillRect/>
          </a:stretch>
        </p:blipFill>
        <p:spPr bwMode="auto">
          <a:xfrm>
            <a:off x="1447800" y="1219200"/>
            <a:ext cx="6019800" cy="5210175"/>
          </a:xfrm>
          <a:prstGeom prst="rect">
            <a:avLst/>
          </a:prstGeom>
          <a:noFill/>
          <a:ln w="9525">
            <a:noFill/>
            <a:miter lim="800000"/>
            <a:headEnd/>
            <a:tailEnd/>
          </a:ln>
        </p:spPr>
      </p:pic>
      <p:sp>
        <p:nvSpPr>
          <p:cNvPr id="3" name="Rectangle 11"/>
          <p:cNvSpPr>
            <a:spLocks noChangeArrowheads="1"/>
          </p:cNvSpPr>
          <p:nvPr/>
        </p:nvSpPr>
        <p:spPr bwMode="auto">
          <a:xfrm>
            <a:off x="0" y="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Anonymous &amp; the Law</a:t>
            </a:r>
            <a:endParaRPr lang="en-US" sz="600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0" y="15240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Anonymous Activity</a:t>
            </a:r>
            <a:endParaRPr lang="en-US" sz="6000">
              <a:solidFill>
                <a:srgbClr val="FFFFFF"/>
              </a:solidFill>
              <a:effectLst>
                <a:outerShdw blurRad="38100" dist="38100" dir="2700000" algn="tl">
                  <a:srgbClr val="000000"/>
                </a:outerShdw>
              </a:effectLst>
            </a:endParaRPr>
          </a:p>
        </p:txBody>
      </p:sp>
      <p:pic>
        <p:nvPicPr>
          <p:cNvPr id="61442" name="Picture 5" descr="1"/>
          <p:cNvPicPr>
            <a:picLocks noChangeAspect="1" noChangeArrowheads="1"/>
          </p:cNvPicPr>
          <p:nvPr/>
        </p:nvPicPr>
        <p:blipFill>
          <a:blip r:embed="rId3" cstate="print"/>
          <a:srcRect/>
          <a:stretch>
            <a:fillRect/>
          </a:stretch>
        </p:blipFill>
        <p:spPr bwMode="auto">
          <a:xfrm>
            <a:off x="152400" y="1676400"/>
            <a:ext cx="8839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0" y="0"/>
            <a:ext cx="9144000" cy="1006475"/>
          </a:xfrm>
          <a:prstGeom prst="rect">
            <a:avLst/>
          </a:prstGeom>
          <a:noFill/>
          <a:ln w="9525">
            <a:noFill/>
            <a:miter lim="800000"/>
            <a:headEnd/>
            <a:tailEnd/>
          </a:ln>
          <a:effectLst/>
        </p:spPr>
        <p:txBody>
          <a:bodyPr>
            <a:spAutoFit/>
          </a:bodyPr>
          <a:lstStyle/>
          <a:p>
            <a:pPr algn="ctr">
              <a:defRPr/>
            </a:pPr>
            <a:r>
              <a:rPr lang="en-US" sz="6000">
                <a:solidFill>
                  <a:srgbClr val="FFFFFF"/>
                </a:solidFill>
                <a:effectLst>
                  <a:outerShdw blurRad="38100" dist="38100" dir="2700000" algn="tl">
                    <a:srgbClr val="000000"/>
                  </a:outerShdw>
                </a:effectLst>
                <a:latin typeface="Arial Narrow" pitchFamily="34" charset="0"/>
              </a:rPr>
              <a:t>Law Enforcement Activity</a:t>
            </a:r>
            <a:endParaRPr lang="en-US" sz="6000">
              <a:solidFill>
                <a:srgbClr val="FFFFFF"/>
              </a:solidFill>
              <a:effectLst>
                <a:outerShdw blurRad="38100" dist="38100" dir="2700000" algn="tl">
                  <a:srgbClr val="000000"/>
                </a:outerShdw>
              </a:effectLst>
            </a:endParaRPr>
          </a:p>
        </p:txBody>
      </p:sp>
      <p:pic>
        <p:nvPicPr>
          <p:cNvPr id="63490" name="Picture 4" descr="2"/>
          <p:cNvPicPr>
            <a:picLocks noChangeAspect="1" noChangeArrowheads="1"/>
          </p:cNvPicPr>
          <p:nvPr/>
        </p:nvPicPr>
        <p:blipFill>
          <a:blip r:embed="rId3" cstate="print"/>
          <a:srcRect/>
          <a:stretch>
            <a:fillRect/>
          </a:stretch>
        </p:blipFill>
        <p:spPr bwMode="auto">
          <a:xfrm>
            <a:off x="152400" y="1066800"/>
            <a:ext cx="89154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a:t>
            </a:r>
            <a:r>
              <a:rPr lang="en-US" dirty="0" err="1" smtClean="0"/>
              <a:t>Replaceability</a:t>
            </a:r>
            <a:endParaRPr lang="en-US" dirty="0"/>
          </a:p>
        </p:txBody>
      </p:sp>
      <p:sp>
        <p:nvSpPr>
          <p:cNvPr id="3" name="Slide Number Placeholder 2"/>
          <p:cNvSpPr>
            <a:spLocks noGrp="1"/>
          </p:cNvSpPr>
          <p:nvPr>
            <p:ph type="sldNum" sz="quarter" idx="10"/>
          </p:nvPr>
        </p:nvSpPr>
        <p:spPr/>
        <p:txBody>
          <a:bodyPr/>
          <a:lstStyle/>
          <a:p>
            <a:pPr>
              <a:defRPr/>
            </a:pPr>
            <a:fld id="{BB71355E-C0FF-4DA2-BD10-96A4E5EA01C4}" type="slidenum">
              <a:rPr lang="en-US" smtClean="0"/>
              <a:pPr>
                <a:defRPr/>
              </a:pPr>
              <a:t>3</a:t>
            </a:fld>
            <a:endParaRPr lang="en-US"/>
          </a:p>
        </p:txBody>
      </p:sp>
      <p:pic>
        <p:nvPicPr>
          <p:cNvPr id="4" name="Picture 3" descr="ReplaceabilityIndex.gif"/>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89945" y="1600200"/>
            <a:ext cx="8725455" cy="3136900"/>
          </a:xfrm>
          <a:prstGeom prst="rect">
            <a:avLst/>
          </a:prstGeom>
        </p:spPr>
      </p:pic>
      <p:sp>
        <p:nvSpPr>
          <p:cNvPr id="5" name="TextBox 4"/>
          <p:cNvSpPr txBox="1"/>
          <p:nvPr/>
        </p:nvSpPr>
        <p:spPr>
          <a:xfrm>
            <a:off x="304800" y="5105400"/>
            <a:ext cx="8534400" cy="646331"/>
          </a:xfrm>
          <a:prstGeom prst="rect">
            <a:avLst/>
          </a:prstGeom>
          <a:noFill/>
        </p:spPr>
        <p:txBody>
          <a:bodyPr wrap="square" rtlCol="0">
            <a:spAutoFit/>
          </a:bodyPr>
          <a:lstStyle/>
          <a:p>
            <a:pPr algn="ctr"/>
            <a:r>
              <a:rPr lang="en-US" dirty="0">
                <a:hlinkClick r:id="rId4"/>
              </a:rPr>
              <a:t>http://blog.cognitivedissidents.com/2011/10/24/a-replaceability-continuum</a:t>
            </a:r>
            <a:r>
              <a:rPr lang="en-US" dirty="0" smtClean="0">
                <a:hlinkClick r:id="rId4"/>
              </a:rPr>
              <a:t>/</a:t>
            </a:r>
            <a:endParaRPr lang="en-US" dirty="0" smtClean="0"/>
          </a:p>
          <a:p>
            <a:pPr algn="ctr"/>
            <a:endParaRPr lang="en-US" dirty="0"/>
          </a:p>
        </p:txBody>
      </p:sp>
    </p:spTree>
    <p:extLst>
      <p:ext uri="{BB962C8B-B14F-4D97-AF65-F5344CB8AC3E}">
        <p14:creationId xmlns:p14="http://schemas.microsoft.com/office/powerpoint/2010/main" xmlns="" val="301976376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4" descr="anonpile"/>
          <p:cNvPicPr>
            <a:picLocks noChangeAspect="1" noChangeArrowheads="1"/>
          </p:cNvPicPr>
          <p:nvPr/>
        </p:nvPicPr>
        <p:blipFill>
          <a:blip r:embed="rId3" cstate="print"/>
          <a:srcRect/>
          <a:stretch>
            <a:fillRect/>
          </a:stretch>
        </p:blipFill>
        <p:spPr bwMode="auto">
          <a:xfrm>
            <a:off x="0" y="-7938"/>
            <a:ext cx="9144000" cy="6865938"/>
          </a:xfrm>
          <a:prstGeom prst="rect">
            <a:avLst/>
          </a:prstGeom>
          <a:noFill/>
          <a:ln w="9525">
            <a:noFill/>
            <a:miter lim="800000"/>
            <a:headEnd/>
            <a:tailEnd/>
          </a:ln>
        </p:spPr>
      </p:pic>
      <p:sp>
        <p:nvSpPr>
          <p:cNvPr id="65539" name="Rectangle 11"/>
          <p:cNvSpPr>
            <a:spLocks noChangeArrowheads="1"/>
          </p:cNvSpPr>
          <p:nvPr/>
        </p:nvSpPr>
        <p:spPr bwMode="auto">
          <a:xfrm>
            <a:off x="0" y="0"/>
            <a:ext cx="9144000" cy="1006475"/>
          </a:xfrm>
          <a:prstGeom prst="rect">
            <a:avLst/>
          </a:prstGeom>
          <a:noFill/>
          <a:ln w="9525">
            <a:noFill/>
            <a:miter lim="800000"/>
            <a:headEnd/>
            <a:tailEnd/>
          </a:ln>
        </p:spPr>
        <p:txBody>
          <a:bodyPr>
            <a:spAutoFit/>
          </a:bodyPr>
          <a:lstStyle/>
          <a:p>
            <a:pPr algn="ctr"/>
            <a:r>
              <a:rPr lang="en-US" sz="6000" dirty="0">
                <a:latin typeface="Arial Narrow" pitchFamily="34" charset="0"/>
              </a:rPr>
              <a:t>The Face of </a:t>
            </a:r>
            <a:r>
              <a:rPr lang="en-US" sz="6000" dirty="0" smtClean="0">
                <a:latin typeface="Arial Narrow" pitchFamily="34" charset="0"/>
              </a:rPr>
              <a:t>Anonymous*</a:t>
            </a:r>
            <a:endParaRPr lang="en-US" sz="6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11"/>
          <p:cNvSpPr>
            <a:spLocks noChangeArrowheads="1"/>
          </p:cNvSpPr>
          <p:nvPr/>
        </p:nvSpPr>
        <p:spPr bwMode="auto">
          <a:xfrm>
            <a:off x="0" y="228600"/>
            <a:ext cx="9144000" cy="1006475"/>
          </a:xfrm>
          <a:prstGeom prst="rect">
            <a:avLst/>
          </a:prstGeom>
          <a:noFill/>
          <a:ln w="9525">
            <a:noFill/>
            <a:miter lim="800000"/>
            <a:headEnd/>
            <a:tailEnd/>
          </a:ln>
          <a:effectLst/>
        </p:spPr>
        <p:txBody>
          <a:bodyPr>
            <a:spAutoFit/>
          </a:bodyPr>
          <a:lstStyle/>
          <a:p>
            <a:pPr algn="ctr">
              <a:defRPr/>
            </a:pPr>
            <a:r>
              <a:rPr lang="en-US" sz="6000" dirty="0">
                <a:solidFill>
                  <a:srgbClr val="FFFFFF"/>
                </a:solidFill>
                <a:effectLst>
                  <a:outerShdw blurRad="38100" dist="38100" dir="2700000" algn="tl">
                    <a:srgbClr val="000000"/>
                  </a:outerShdw>
                </a:effectLst>
                <a:latin typeface="Arial Narrow" pitchFamily="34" charset="0"/>
              </a:rPr>
              <a:t>The </a:t>
            </a:r>
            <a:r>
              <a:rPr lang="en-US" sz="6000" dirty="0" smtClean="0">
                <a:solidFill>
                  <a:srgbClr val="FFFFFF"/>
                </a:solidFill>
                <a:effectLst>
                  <a:outerShdw blurRad="38100" dist="38100" dir="2700000" algn="tl">
                    <a:srgbClr val="000000"/>
                  </a:outerShdw>
                </a:effectLst>
                <a:latin typeface="Arial Narrow" pitchFamily="34" charset="0"/>
              </a:rPr>
              <a:t>Unknowns </a:t>
            </a:r>
            <a:r>
              <a:rPr lang="en-US" sz="6000" dirty="0">
                <a:solidFill>
                  <a:srgbClr val="FFFFFF"/>
                </a:solidFill>
                <a:effectLst>
                  <a:outerShdw blurRad="38100" dist="38100" dir="2700000" algn="tl">
                    <a:srgbClr val="000000"/>
                  </a:outerShdw>
                </a:effectLst>
                <a:latin typeface="Arial Narrow" pitchFamily="34" charset="0"/>
              </a:rPr>
              <a:t>of Anonymous</a:t>
            </a:r>
            <a:endParaRPr lang="en-US" sz="6000" dirty="0">
              <a:solidFill>
                <a:srgbClr val="FFFFFF"/>
              </a:solidFill>
              <a:effectLst>
                <a:outerShdw blurRad="38100" dist="38100" dir="2700000" algn="tl">
                  <a:srgbClr val="000000"/>
                </a:outerShdw>
              </a:effectLst>
            </a:endParaRPr>
          </a:p>
        </p:txBody>
      </p:sp>
      <p:sp>
        <p:nvSpPr>
          <p:cNvPr id="67587" name="Rectangle 11"/>
          <p:cNvSpPr>
            <a:spLocks noChangeArrowheads="1"/>
          </p:cNvSpPr>
          <p:nvPr/>
        </p:nvSpPr>
        <p:spPr bwMode="auto">
          <a:xfrm>
            <a:off x="0" y="2133600"/>
            <a:ext cx="8001000" cy="3902075"/>
          </a:xfrm>
          <a:prstGeom prst="rect">
            <a:avLst/>
          </a:prstGeom>
          <a:noFill/>
          <a:ln w="9525">
            <a:noFill/>
            <a:miter lim="800000"/>
            <a:headEnd/>
            <a:tailEnd/>
          </a:ln>
        </p:spPr>
        <p:txBody>
          <a:bodyPr>
            <a:spAutoFit/>
          </a:bodyPr>
          <a:lstStyle/>
          <a:p>
            <a:pPr algn="ctr"/>
            <a:r>
              <a:rPr lang="en-US" sz="25000" b="1" dirty="0" smtClean="0">
                <a:latin typeface="Arial Narrow" pitchFamily="34" charset="0"/>
              </a:rPr>
              <a:t>~270</a:t>
            </a:r>
            <a:endParaRPr lang="en-US" sz="25000" b="1" dirty="0">
              <a:latin typeface="Arial Narrow"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6"/>
          <p:cNvSpPr>
            <a:spLocks noChangeArrowheads="1"/>
          </p:cNvSpPr>
          <p:nvPr/>
        </p:nvSpPr>
        <p:spPr bwMode="auto">
          <a:xfrm>
            <a:off x="0" y="0"/>
            <a:ext cx="9144000" cy="6858000"/>
          </a:xfrm>
          <a:prstGeom prst="rect">
            <a:avLst/>
          </a:prstGeom>
          <a:solidFill>
            <a:srgbClr val="000000"/>
          </a:solidFill>
          <a:ln w="9525" algn="ctr">
            <a:solidFill>
              <a:schemeClr val="tx1"/>
            </a:solidFill>
            <a:round/>
            <a:headEnd/>
            <a:tailEnd/>
          </a:ln>
        </p:spPr>
        <p:txBody>
          <a:bodyPr lIns="64008" tIns="32004" rIns="64008" bIns="32004"/>
          <a:lstStyle/>
          <a:p>
            <a:pPr defTabSz="639763"/>
            <a:endParaRPr lang="en-US" sz="1300" b="1">
              <a:latin typeface="myriad"/>
            </a:endParaRPr>
          </a:p>
        </p:txBody>
      </p:sp>
      <p:pic>
        <p:nvPicPr>
          <p:cNvPr id="55298" name="Picture 4" descr="fffuuu_failed.jpg"/>
          <p:cNvPicPr>
            <a:picLocks noChangeAspect="1"/>
          </p:cNvPicPr>
          <p:nvPr/>
        </p:nvPicPr>
        <p:blipFill>
          <a:blip r:embed="rId3" cstate="print"/>
          <a:srcRect/>
          <a:stretch>
            <a:fillRect/>
          </a:stretch>
        </p:blipFill>
        <p:spPr bwMode="auto">
          <a:xfrm>
            <a:off x="0" y="87313"/>
            <a:ext cx="9144000" cy="6846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ross"/>
          <p:cNvPicPr>
            <a:picLocks noChangeAspect="1" noChangeArrowheads="1"/>
          </p:cNvPicPr>
          <p:nvPr/>
        </p:nvPicPr>
        <p:blipFill>
          <a:blip r:embed="rId3" cstate="print"/>
          <a:srcRect/>
          <a:stretch>
            <a:fillRect/>
          </a:stretch>
        </p:blipFill>
        <p:spPr bwMode="auto">
          <a:xfrm>
            <a:off x="0" y="-165100"/>
            <a:ext cx="9144000" cy="7023100"/>
          </a:xfrm>
          <a:prstGeom prst="rect">
            <a:avLst/>
          </a:prstGeom>
          <a:noFill/>
        </p:spPr>
      </p:pic>
      <p:sp>
        <p:nvSpPr>
          <p:cNvPr id="3" name="Rectangle 11"/>
          <p:cNvSpPr>
            <a:spLocks noChangeArrowheads="1"/>
          </p:cNvSpPr>
          <p:nvPr/>
        </p:nvSpPr>
        <p:spPr bwMode="auto">
          <a:xfrm>
            <a:off x="0" y="228600"/>
            <a:ext cx="9144000" cy="1006475"/>
          </a:xfrm>
          <a:prstGeom prst="rect">
            <a:avLst/>
          </a:prstGeom>
          <a:noFill/>
          <a:ln w="9525">
            <a:noFill/>
            <a:miter lim="800000"/>
            <a:headEnd/>
            <a:tailEnd/>
          </a:ln>
          <a:effectLst/>
        </p:spPr>
        <p:txBody>
          <a:bodyPr>
            <a:spAutoFit/>
          </a:bodyPr>
          <a:lstStyle/>
          <a:p>
            <a:pPr algn="ctr">
              <a:defRPr/>
            </a:pPr>
            <a:r>
              <a:rPr lang="en-US" sz="6000" dirty="0" smtClean="0">
                <a:solidFill>
                  <a:srgbClr val="FFFFFF"/>
                </a:solidFill>
                <a:effectLst>
                  <a:outerShdw blurRad="38100" dist="38100" dir="2700000" algn="tl">
                    <a:srgbClr val="000000"/>
                  </a:outerShdw>
                </a:effectLst>
                <a:latin typeface="Arial Narrow" pitchFamily="34" charset="0"/>
              </a:rPr>
              <a:t>Crossroads</a:t>
            </a:r>
            <a:endParaRPr lang="en-US" sz="60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lulz-transparent.png"/>
          <p:cNvPicPr>
            <a:picLocks noChangeAspect="1"/>
          </p:cNvPicPr>
          <p:nvPr/>
        </p:nvPicPr>
        <p:blipFill>
          <a:blip r:embed="rId3" cstate="print"/>
          <a:srcRect/>
          <a:stretch>
            <a:fillRect/>
          </a:stretch>
        </p:blipFill>
        <p:spPr bwMode="auto">
          <a:xfrm>
            <a:off x="228600" y="228600"/>
            <a:ext cx="1989138" cy="2057400"/>
          </a:xfrm>
          <a:prstGeom prst="rect">
            <a:avLst/>
          </a:prstGeom>
          <a:noFill/>
          <a:ln w="9525">
            <a:noFill/>
            <a:miter lim="800000"/>
            <a:headEnd/>
            <a:tailEnd/>
          </a:ln>
        </p:spPr>
      </p:pic>
      <p:pic>
        <p:nvPicPr>
          <p:cNvPr id="31746" name="Picture 4" descr="lulz-animation2.gif"/>
          <p:cNvPicPr>
            <a:picLocks noChangeAspect="1"/>
          </p:cNvPicPr>
          <p:nvPr/>
        </p:nvPicPr>
        <p:blipFill>
          <a:blip r:embed="rId4" cstate="print"/>
          <a:srcRect/>
          <a:stretch>
            <a:fillRect/>
          </a:stretch>
        </p:blipFill>
        <p:spPr bwMode="auto">
          <a:xfrm>
            <a:off x="2438400" y="228600"/>
            <a:ext cx="6400800" cy="62865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4" name="Picture 3" descr="cyborg_m.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057400" y="0"/>
            <a:ext cx="5232400" cy="6858000"/>
          </a:xfrm>
          <a:prstGeom prst="rect">
            <a:avLst/>
          </a:prstGeom>
        </p:spPr>
      </p:pic>
    </p:spTree>
    <p:extLst>
      <p:ext uri="{BB962C8B-B14F-4D97-AF65-F5344CB8AC3E}">
        <p14:creationId xmlns:p14="http://schemas.microsoft.com/office/powerpoint/2010/main" xmlns="" val="2171104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4876800" y="838200"/>
            <a:ext cx="2667000" cy="2362200"/>
          </a:xfrm>
          <a:prstGeom prst="upArrow">
            <a:avLst/>
          </a:prstGeom>
          <a:solidFill>
            <a:srgbClr val="00FF00"/>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333333"/>
                </a:solidFill>
              </a:rPr>
              <a:t>Chaotic Good</a:t>
            </a:r>
          </a:p>
          <a:p>
            <a:pPr algn="ctr"/>
            <a:endParaRPr lang="en-US" sz="1800" dirty="0">
              <a:solidFill>
                <a:srgbClr val="333333"/>
              </a:solidFill>
            </a:endParaRPr>
          </a:p>
          <a:p>
            <a:pPr algn="ctr"/>
            <a:r>
              <a:rPr lang="en-US" sz="1800" dirty="0" smtClean="0">
                <a:solidFill>
                  <a:srgbClr val="333333"/>
                </a:solidFill>
              </a:rPr>
              <a:t>Legislation Watchdog</a:t>
            </a:r>
            <a:endParaRPr lang="en-US" sz="1800" dirty="0">
              <a:solidFill>
                <a:srgbClr val="333333"/>
              </a:solidFill>
            </a:endParaRPr>
          </a:p>
        </p:txBody>
      </p:sp>
      <p:sp>
        <p:nvSpPr>
          <p:cNvPr id="6" name="Up Arrow 5"/>
          <p:cNvSpPr/>
          <p:nvPr/>
        </p:nvSpPr>
        <p:spPr>
          <a:xfrm>
            <a:off x="76200" y="838200"/>
            <a:ext cx="2362200" cy="2362200"/>
          </a:xfrm>
          <a:prstGeom prst="upArrow">
            <a:avLst/>
          </a:prstGeom>
          <a:solidFill>
            <a:srgbClr val="00FF00"/>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333333"/>
                </a:solidFill>
              </a:rPr>
              <a:t>Chaotic Good</a:t>
            </a:r>
          </a:p>
          <a:p>
            <a:pPr algn="ctr"/>
            <a:endParaRPr lang="en-US" sz="1800" dirty="0">
              <a:solidFill>
                <a:srgbClr val="333333"/>
              </a:solidFill>
            </a:endParaRPr>
          </a:p>
          <a:p>
            <a:pPr algn="ctr"/>
            <a:r>
              <a:rPr lang="en-US" sz="1800" dirty="0" smtClean="0">
                <a:solidFill>
                  <a:srgbClr val="333333"/>
                </a:solidFill>
              </a:rPr>
              <a:t>Free Speech</a:t>
            </a:r>
            <a:endParaRPr lang="en-US" sz="1800" dirty="0">
              <a:solidFill>
                <a:srgbClr val="333333"/>
              </a:solidFill>
            </a:endParaRPr>
          </a:p>
        </p:txBody>
      </p:sp>
      <p:sp>
        <p:nvSpPr>
          <p:cNvPr id="9" name="Up Arrow 8"/>
          <p:cNvSpPr/>
          <p:nvPr/>
        </p:nvSpPr>
        <p:spPr>
          <a:xfrm>
            <a:off x="2438400" y="838200"/>
            <a:ext cx="2514600" cy="2362200"/>
          </a:xfrm>
          <a:prstGeom prst="upArrow">
            <a:avLst/>
          </a:prstGeom>
          <a:solidFill>
            <a:srgbClr val="00FF00"/>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333333"/>
                </a:solidFill>
              </a:rPr>
              <a:t>Chaotic Good</a:t>
            </a:r>
          </a:p>
          <a:p>
            <a:pPr algn="ctr"/>
            <a:endParaRPr lang="en-US" sz="1800" dirty="0">
              <a:solidFill>
                <a:srgbClr val="333333"/>
              </a:solidFill>
            </a:endParaRPr>
          </a:p>
          <a:p>
            <a:pPr algn="ctr"/>
            <a:r>
              <a:rPr lang="en-US" sz="1800" dirty="0" smtClean="0">
                <a:solidFill>
                  <a:srgbClr val="333333"/>
                </a:solidFill>
              </a:rPr>
              <a:t>Moral Outrage</a:t>
            </a:r>
            <a:endParaRPr lang="en-US" sz="1800" dirty="0">
              <a:solidFill>
                <a:srgbClr val="333333"/>
              </a:solidFill>
            </a:endParaRPr>
          </a:p>
        </p:txBody>
      </p:sp>
      <p:sp>
        <p:nvSpPr>
          <p:cNvPr id="5" name="Rounded Rectangle 4"/>
          <p:cNvSpPr/>
          <p:nvPr/>
        </p:nvSpPr>
        <p:spPr>
          <a:xfrm>
            <a:off x="533400" y="3200400"/>
            <a:ext cx="6400800" cy="1219200"/>
          </a:xfrm>
          <a:prstGeom prst="roundRect">
            <a:avLst/>
          </a:prstGeom>
          <a:solidFill>
            <a:schemeClr val="accent4"/>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333333"/>
                </a:solidFill>
              </a:rPr>
              <a:t>Anonymous Identity/Meme</a:t>
            </a:r>
          </a:p>
          <a:p>
            <a:pPr algn="ctr"/>
            <a:r>
              <a:rPr lang="en-US" sz="2400" dirty="0" smtClean="0">
                <a:solidFill>
                  <a:srgbClr val="333333"/>
                </a:solidFill>
              </a:rPr>
              <a:t>“General Population”</a:t>
            </a:r>
            <a:endParaRPr lang="en-US" sz="2400" dirty="0">
              <a:solidFill>
                <a:srgbClr val="333333"/>
              </a:solidFill>
            </a:endParaRPr>
          </a:p>
        </p:txBody>
      </p:sp>
      <p:sp>
        <p:nvSpPr>
          <p:cNvPr id="7" name="Down Arrow 6"/>
          <p:cNvSpPr/>
          <p:nvPr/>
        </p:nvSpPr>
        <p:spPr>
          <a:xfrm>
            <a:off x="2514600" y="4419600"/>
            <a:ext cx="2362200" cy="2438400"/>
          </a:xfrm>
          <a:prstGeom prst="downArrow">
            <a:avLst>
              <a:gd name="adj1" fmla="val 54302"/>
              <a:gd name="adj2" fmla="val 54302"/>
            </a:avLst>
          </a:prstGeom>
          <a:solidFill>
            <a:srgbClr val="FF0000"/>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smtClean="0">
                <a:solidFill>
                  <a:srgbClr val="FFFFFF"/>
                </a:solidFill>
              </a:rPr>
              <a:t>MalSec</a:t>
            </a:r>
            <a:r>
              <a:rPr lang="en-US" sz="1800" dirty="0" smtClean="0">
                <a:solidFill>
                  <a:srgbClr val="FFFFFF"/>
                </a:solidFill>
              </a:rPr>
              <a:t>?</a:t>
            </a:r>
          </a:p>
          <a:p>
            <a:pPr algn="ctr"/>
            <a:endParaRPr lang="en-US" sz="1800" dirty="0">
              <a:solidFill>
                <a:srgbClr val="FFFFFF"/>
              </a:solidFill>
            </a:endParaRPr>
          </a:p>
          <a:p>
            <a:pPr algn="ctr"/>
            <a:r>
              <a:rPr lang="en-US" sz="1800" dirty="0" smtClean="0">
                <a:solidFill>
                  <a:srgbClr val="FFFFFF"/>
                </a:solidFill>
              </a:rPr>
              <a:t>Chaotic</a:t>
            </a:r>
          </a:p>
          <a:p>
            <a:pPr algn="ctr"/>
            <a:r>
              <a:rPr lang="en-US" sz="1800" dirty="0" smtClean="0">
                <a:solidFill>
                  <a:srgbClr val="FFFFFF"/>
                </a:solidFill>
              </a:rPr>
              <a:t>Good? or Evil?</a:t>
            </a:r>
            <a:endParaRPr lang="en-US" sz="1800" dirty="0">
              <a:solidFill>
                <a:srgbClr val="FFFFFF"/>
              </a:solidFill>
            </a:endParaRPr>
          </a:p>
        </p:txBody>
      </p:sp>
      <p:sp>
        <p:nvSpPr>
          <p:cNvPr id="8" name="Right Arrow 7"/>
          <p:cNvSpPr/>
          <p:nvPr/>
        </p:nvSpPr>
        <p:spPr>
          <a:xfrm>
            <a:off x="6858000" y="2590800"/>
            <a:ext cx="2209800" cy="2438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333333"/>
                </a:solidFill>
              </a:rPr>
              <a:t>Leave</a:t>
            </a:r>
            <a:endParaRPr lang="en-US" sz="1800" dirty="0">
              <a:solidFill>
                <a:srgbClr val="333333"/>
              </a:solidFill>
            </a:endParaRPr>
          </a:p>
        </p:txBody>
      </p:sp>
      <p:sp>
        <p:nvSpPr>
          <p:cNvPr id="13" name="Down Arrow 12"/>
          <p:cNvSpPr/>
          <p:nvPr/>
        </p:nvSpPr>
        <p:spPr>
          <a:xfrm>
            <a:off x="76200" y="4419600"/>
            <a:ext cx="2362200" cy="2438400"/>
          </a:xfrm>
          <a:prstGeom prst="downArrow">
            <a:avLst>
              <a:gd name="adj1" fmla="val 54302"/>
              <a:gd name="adj2" fmla="val 54302"/>
            </a:avLst>
          </a:prstGeom>
          <a:solidFill>
            <a:schemeClr val="accent1"/>
          </a:solidFill>
          <a:ln>
            <a:solidFill>
              <a:srgbClr val="B2B2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err="1" smtClean="0">
                <a:solidFill>
                  <a:srgbClr val="FFFFFF"/>
                </a:solidFill>
              </a:rPr>
              <a:t>LulzSec</a:t>
            </a:r>
            <a:endParaRPr lang="en-US" sz="1800" dirty="0" smtClean="0">
              <a:solidFill>
                <a:srgbClr val="FFFFFF"/>
              </a:solidFill>
            </a:endParaRPr>
          </a:p>
          <a:p>
            <a:pPr algn="ctr"/>
            <a:endParaRPr lang="en-US" sz="1800" dirty="0">
              <a:solidFill>
                <a:srgbClr val="FFFFFF"/>
              </a:solidFill>
            </a:endParaRPr>
          </a:p>
          <a:p>
            <a:pPr algn="ctr"/>
            <a:r>
              <a:rPr lang="en-US" sz="1800" dirty="0" smtClean="0">
                <a:solidFill>
                  <a:srgbClr val="FFFFFF"/>
                </a:solidFill>
              </a:rPr>
              <a:t>Chaotic</a:t>
            </a:r>
          </a:p>
          <a:p>
            <a:pPr algn="ctr"/>
            <a:r>
              <a:rPr lang="en-US" sz="1800" dirty="0" smtClean="0">
                <a:solidFill>
                  <a:srgbClr val="FFFFFF"/>
                </a:solidFill>
              </a:rPr>
              <a:t>Evil</a:t>
            </a:r>
            <a:endParaRPr lang="en-US" sz="1800" dirty="0">
              <a:solidFill>
                <a:srgbClr val="FFFFFF"/>
              </a:solidFill>
            </a:endParaRPr>
          </a:p>
        </p:txBody>
      </p:sp>
    </p:spTree>
    <p:extLst>
      <p:ext uri="{BB962C8B-B14F-4D97-AF65-F5344CB8AC3E}">
        <p14:creationId xmlns:p14="http://schemas.microsoft.com/office/powerpoint/2010/main" xmlns="" val="223877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9" grpId="0" animBg="1"/>
      <p:bldP spid="7" grpId="0" animBg="1"/>
      <p:bldP spid="8"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008" tIns="32004" rIns="64008" bIns="32004"/>
          <a:lstStyle/>
          <a:p>
            <a:pPr eaLnBrk="1" hangingPunct="1">
              <a:defRPr/>
            </a:pPr>
            <a:r>
              <a:rPr lang="en-US" dirty="0" smtClean="0">
                <a:ln>
                  <a:noFill/>
                </a:ln>
              </a:rPr>
              <a:t>“If you believe something…”</a:t>
            </a:r>
          </a:p>
        </p:txBody>
      </p:sp>
      <p:pic>
        <p:nvPicPr>
          <p:cNvPr id="3" name="Picture 2"/>
          <p:cNvPicPr>
            <a:picLocks noChangeAspect="1"/>
          </p:cNvPicPr>
          <p:nvPr/>
        </p:nvPicPr>
        <p:blipFill>
          <a:blip r:embed="rId3" cstate="print"/>
          <a:stretch>
            <a:fillRect/>
          </a:stretch>
        </p:blipFill>
        <p:spPr>
          <a:xfrm>
            <a:off x="2438400" y="1600200"/>
            <a:ext cx="4280395" cy="4888105"/>
          </a:xfrm>
          <a:prstGeom prst="rect">
            <a:avLst/>
          </a:prstGeom>
        </p:spPr>
      </p:pic>
    </p:spTree>
    <p:extLst>
      <p:ext uri="{BB962C8B-B14F-4D97-AF65-F5344CB8AC3E}">
        <p14:creationId xmlns:p14="http://schemas.microsoft.com/office/powerpoint/2010/main" xmlns="" val="32661553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008" tIns="32004" rIns="64008" bIns="32004"/>
          <a:lstStyle/>
          <a:p>
            <a:pPr eaLnBrk="1" hangingPunct="1">
              <a:defRPr/>
            </a:pPr>
            <a:endParaRPr lang="en-US" smtClean="0">
              <a:ln>
                <a:noFill/>
              </a:ln>
            </a:endParaRPr>
          </a:p>
        </p:txBody>
      </p:sp>
      <p:pic>
        <p:nvPicPr>
          <p:cNvPr id="37890" name="Picture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4070718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eaLnBrk="1" hangingPunct="1">
              <a:defRPr/>
            </a:pPr>
            <a:r>
              <a:rPr lang="en-US" dirty="0" smtClean="0">
                <a:ln>
                  <a:noFill/>
                </a:ln>
              </a:rPr>
              <a:t>Finger on the Pulse</a:t>
            </a:r>
          </a:p>
        </p:txBody>
      </p:sp>
      <p:pic>
        <p:nvPicPr>
          <p:cNvPr id="5" name="Picture 4" descr="source-pulse.png"/>
          <p:cNvPicPr>
            <a:picLocks noChangeAspect="1"/>
          </p:cNvPicPr>
          <p:nvPr/>
        </p:nvPicPr>
        <p:blipFill>
          <a:blip r:embed="rId3" cstate="print"/>
          <a:stretch>
            <a:fillRect/>
          </a:stretch>
        </p:blipFill>
        <p:spPr>
          <a:xfrm>
            <a:off x="609600" y="838200"/>
            <a:ext cx="8036719" cy="5867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4point"/>
          <p:cNvPicPr>
            <a:picLocks noChangeAspect="1" noChangeArrowheads="1"/>
          </p:cNvPicPr>
          <p:nvPr/>
        </p:nvPicPr>
        <p:blipFill>
          <a:blip r:embed="rId3" cstate="print"/>
          <a:srcRect/>
          <a:stretch>
            <a:fillRect/>
          </a:stretch>
        </p:blipFill>
        <p:spPr bwMode="auto">
          <a:xfrm>
            <a:off x="1447800" y="457200"/>
            <a:ext cx="6251575" cy="6019800"/>
          </a:xfrm>
          <a:prstGeom prst="rect">
            <a:avLst/>
          </a:prstGeom>
          <a:noFill/>
          <a:ln w="9525">
            <a:noFill/>
            <a:miter lim="800000"/>
            <a:headEnd/>
            <a:tailEnd/>
          </a:ln>
        </p:spPr>
      </p:pic>
      <p:sp>
        <p:nvSpPr>
          <p:cNvPr id="22533" name="Content Placeholder 2"/>
          <p:cNvSpPr>
            <a:spLocks/>
          </p:cNvSpPr>
          <p:nvPr/>
        </p:nvSpPr>
        <p:spPr bwMode="auto">
          <a:xfrm>
            <a:off x="381000" y="3124200"/>
            <a:ext cx="1447800" cy="990600"/>
          </a:xfrm>
          <a:prstGeom prst="rect">
            <a:avLst/>
          </a:prstGeom>
          <a:noFill/>
          <a:ln w="9525">
            <a:noFill/>
            <a:miter lim="800000"/>
            <a:headEnd/>
            <a:tailEnd/>
          </a:ln>
        </p:spPr>
        <p:txBody>
          <a:bodyPr/>
          <a:lstStyle/>
          <a:p>
            <a:pPr marL="547688" indent="-411163">
              <a:spcBef>
                <a:spcPct val="20000"/>
              </a:spcBef>
              <a:buClr>
                <a:srgbClr val="777777"/>
              </a:buClr>
              <a:buSzPct val="5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rPr>
              <a:t>Anon</a:t>
            </a:r>
          </a:p>
        </p:txBody>
      </p:sp>
      <p:sp>
        <p:nvSpPr>
          <p:cNvPr id="22535" name="Content Placeholder 2"/>
          <p:cNvSpPr>
            <a:spLocks/>
          </p:cNvSpPr>
          <p:nvPr/>
        </p:nvSpPr>
        <p:spPr bwMode="auto">
          <a:xfrm>
            <a:off x="2819400" y="0"/>
            <a:ext cx="3124200" cy="457200"/>
          </a:xfrm>
          <a:prstGeom prst="rect">
            <a:avLst/>
          </a:prstGeom>
          <a:noFill/>
          <a:ln w="9525">
            <a:noFill/>
            <a:miter lim="800000"/>
            <a:headEnd/>
            <a:tailEnd/>
          </a:ln>
        </p:spPr>
        <p:txBody>
          <a:bodyPr/>
          <a:lstStyle/>
          <a:p>
            <a:pPr marL="547688" indent="-411163" algn="ctr">
              <a:spcBef>
                <a:spcPct val="20000"/>
              </a:spcBef>
              <a:buClr>
                <a:srgbClr val="777777"/>
              </a:buClr>
              <a:buSzPct val="5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rPr>
              <a:t>“Good Guys”</a:t>
            </a:r>
          </a:p>
        </p:txBody>
      </p:sp>
      <p:sp>
        <p:nvSpPr>
          <p:cNvPr id="22536" name="Content Placeholder 2"/>
          <p:cNvSpPr>
            <a:spLocks/>
          </p:cNvSpPr>
          <p:nvPr/>
        </p:nvSpPr>
        <p:spPr bwMode="auto">
          <a:xfrm>
            <a:off x="3276600" y="6019800"/>
            <a:ext cx="2438400" cy="533400"/>
          </a:xfrm>
          <a:prstGeom prst="rect">
            <a:avLst/>
          </a:prstGeom>
          <a:noFill/>
          <a:ln w="9525">
            <a:noFill/>
            <a:miter lim="800000"/>
            <a:headEnd/>
            <a:tailEnd/>
          </a:ln>
        </p:spPr>
        <p:txBody>
          <a:bodyPr/>
          <a:lstStyle/>
          <a:p>
            <a:pPr marL="547688" indent="-411163" algn="ctr">
              <a:spcBef>
                <a:spcPct val="20000"/>
              </a:spcBef>
              <a:buClr>
                <a:srgbClr val="777777"/>
              </a:buClr>
              <a:buSzPct val="5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rPr>
              <a:t>Analysts</a:t>
            </a:r>
          </a:p>
        </p:txBody>
      </p:sp>
      <p:sp>
        <p:nvSpPr>
          <p:cNvPr id="22537" name="Content Placeholder 2"/>
          <p:cNvSpPr>
            <a:spLocks/>
          </p:cNvSpPr>
          <p:nvPr/>
        </p:nvSpPr>
        <p:spPr bwMode="auto">
          <a:xfrm>
            <a:off x="3276600" y="3124200"/>
            <a:ext cx="2438400" cy="533400"/>
          </a:xfrm>
          <a:prstGeom prst="rect">
            <a:avLst/>
          </a:prstGeom>
          <a:noFill/>
          <a:ln w="9525">
            <a:noFill/>
            <a:miter lim="800000"/>
            <a:headEnd/>
            <a:tailEnd/>
          </a:ln>
        </p:spPr>
        <p:txBody>
          <a:bodyPr/>
          <a:lstStyle/>
          <a:p>
            <a:pPr marL="547688" indent="-411163" algn="ctr">
              <a:spcBef>
                <a:spcPct val="20000"/>
              </a:spcBef>
              <a:buClr>
                <a:srgbClr val="777777"/>
              </a:buClr>
              <a:buSzPct val="5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rPr>
              <a:t>Civilians</a:t>
            </a:r>
          </a:p>
        </p:txBody>
      </p:sp>
      <p:sp>
        <p:nvSpPr>
          <p:cNvPr id="22538" name="Content Placeholder 2"/>
          <p:cNvSpPr>
            <a:spLocks/>
          </p:cNvSpPr>
          <p:nvPr/>
        </p:nvSpPr>
        <p:spPr bwMode="auto">
          <a:xfrm>
            <a:off x="7391400" y="3124200"/>
            <a:ext cx="1447800" cy="990600"/>
          </a:xfrm>
          <a:prstGeom prst="rect">
            <a:avLst/>
          </a:prstGeom>
          <a:noFill/>
          <a:ln w="9525">
            <a:noFill/>
            <a:miter lim="800000"/>
            <a:headEnd/>
            <a:tailEnd/>
          </a:ln>
        </p:spPr>
        <p:txBody>
          <a:bodyPr/>
          <a:lstStyle/>
          <a:p>
            <a:pPr marL="547688" indent="-411163">
              <a:spcBef>
                <a:spcPct val="20000"/>
              </a:spcBef>
              <a:buClr>
                <a:srgbClr val="777777"/>
              </a:buClr>
              <a:buSzPct val="50000"/>
              <a:buFont typeface="Wingdings 2" pitchFamily="18" charset="2"/>
              <a:buNone/>
              <a:defRPr/>
            </a:pPr>
            <a:r>
              <a:rPr lang="en-US" sz="4200">
                <a:solidFill>
                  <a:srgbClr val="FFFFFF"/>
                </a:solidFill>
                <a:effectLst>
                  <a:outerShdw blurRad="38100" dist="38100" dir="2700000" algn="tl">
                    <a:srgbClr val="000000"/>
                  </a:outerShdw>
                </a:effectLst>
                <a:latin typeface="Arial Narrow" pitchFamily="34" charset="0"/>
              </a:rPr>
              <a:t>LEO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n>
                  <a:noFill/>
                </a:ln>
              </a:rPr>
              <a:t>Vigilantism?</a:t>
            </a:r>
          </a:p>
        </p:txBody>
      </p:sp>
      <p:pic>
        <p:nvPicPr>
          <p:cNvPr id="4" name="Picture 3" descr="Spartan-Helmet_red_reasonably_small.jp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7239000" y="4647698"/>
            <a:ext cx="1933496" cy="2210302"/>
          </a:xfrm>
          <a:prstGeom prst="rect">
            <a:avLst/>
          </a:prstGeom>
        </p:spPr>
      </p:pic>
      <p:pic>
        <p:nvPicPr>
          <p:cNvPr id="5" name="Picture 4"/>
          <p:cNvPicPr>
            <a:picLocks noChangeAspect="1"/>
          </p:cNvPicPr>
          <p:nvPr/>
        </p:nvPicPr>
        <p:blipFill>
          <a:blip r:embed="rId4" cstate="print"/>
          <a:stretch>
            <a:fillRect/>
          </a:stretch>
        </p:blipFill>
        <p:spPr>
          <a:xfrm>
            <a:off x="1981200" y="1371600"/>
            <a:ext cx="5080000" cy="3251200"/>
          </a:xfrm>
          <a:prstGeom prst="rect">
            <a:avLst/>
          </a:prstGeom>
        </p:spPr>
      </p:pic>
      <p:pic>
        <p:nvPicPr>
          <p:cNvPr id="3" name="Picture 6" descr="jester"/>
          <p:cNvPicPr>
            <a:picLocks noChangeAspect="1" noChangeArrowheads="1"/>
          </p:cNvPicPr>
          <p:nvPr/>
        </p:nvPicPr>
        <p:blipFill>
          <a:blip r:embed="rId5" cstate="print"/>
          <a:srcRect/>
          <a:stretch>
            <a:fillRect/>
          </a:stretch>
        </p:blipFill>
        <p:spPr bwMode="auto">
          <a:xfrm>
            <a:off x="-228600" y="4565254"/>
            <a:ext cx="5334000" cy="2521346"/>
          </a:xfrm>
          <a:prstGeom prst="rect">
            <a:avLst/>
          </a:prstGeom>
          <a:noFill/>
          <a:ln w="9525">
            <a:noFill/>
            <a:miter lim="800000"/>
            <a:headEnd/>
            <a:tailEnd/>
          </a:ln>
        </p:spPr>
      </p:pic>
    </p:spTree>
    <p:extLst>
      <p:ext uri="{BB962C8B-B14F-4D97-AF65-F5344CB8AC3E}">
        <p14:creationId xmlns:p14="http://schemas.microsoft.com/office/powerpoint/2010/main" xmlns="" val="14763419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457200" y="3124200"/>
            <a:ext cx="8229600" cy="3184525"/>
          </a:xfrm>
        </p:spPr>
        <p:txBody>
          <a:bodyPr/>
          <a:lstStyle/>
          <a:p>
            <a:pPr eaLnBrk="1" hangingPunct="1">
              <a:buFont typeface="Wingdings 2" pitchFamily="18" charset="2"/>
              <a:buChar char="Ä"/>
            </a:pPr>
            <a:r>
              <a:rPr lang="en-US" dirty="0" smtClean="0">
                <a:solidFill>
                  <a:srgbClr val="4D4D4D"/>
                </a:solidFill>
              </a:rPr>
              <a:t>Predictions about Anonymous are [</a:t>
            </a:r>
            <a:r>
              <a:rPr lang="en-US" dirty="0" err="1" smtClean="0">
                <a:solidFill>
                  <a:srgbClr val="4D4D4D"/>
                </a:solidFill>
              </a:rPr>
              <a:t>interesting|amusing|ridiculous</a:t>
            </a:r>
            <a:r>
              <a:rPr lang="en-US" dirty="0" smtClean="0">
                <a:solidFill>
                  <a:srgbClr val="4D4D4D"/>
                </a:solidFill>
              </a:rPr>
              <a:t>]</a:t>
            </a:r>
          </a:p>
          <a:p>
            <a:pPr eaLnBrk="1" hangingPunct="1"/>
            <a:r>
              <a:rPr lang="en-US" sz="2000" dirty="0" smtClean="0"/>
              <a:t>“Will this mean the end of Anonymous? No. It will mean the end of </a:t>
            </a:r>
            <a:r>
              <a:rPr lang="en-US" sz="2000" dirty="0" err="1" smtClean="0"/>
              <a:t>LulzSec</a:t>
            </a:r>
            <a:r>
              <a:rPr lang="en-US" sz="2000" dirty="0" smtClean="0"/>
              <a:t>, but Anonymous existed before </a:t>
            </a:r>
            <a:r>
              <a:rPr lang="en-US" sz="2000" dirty="0" err="1" smtClean="0"/>
              <a:t>LulzSec</a:t>
            </a:r>
            <a:r>
              <a:rPr lang="en-US" sz="2000" dirty="0" smtClean="0"/>
              <a:t> and will continue existing. However we probably won't see any more hacks as the ones </a:t>
            </a:r>
            <a:r>
              <a:rPr lang="en-US" sz="2000" dirty="0" err="1" smtClean="0"/>
              <a:t>LulzSec</a:t>
            </a:r>
            <a:r>
              <a:rPr lang="en-US" sz="2000" dirty="0" smtClean="0"/>
              <a:t> had been perpetrating, and Anonymous will only use their known childish tactic of </a:t>
            </a:r>
            <a:r>
              <a:rPr lang="en-US" sz="2000" dirty="0" err="1" smtClean="0"/>
              <a:t>DDoS</a:t>
            </a:r>
            <a:r>
              <a:rPr lang="en-US" sz="2000" dirty="0" smtClean="0"/>
              <a:t> using their LOIC tool.” -- Luis </a:t>
            </a:r>
            <a:r>
              <a:rPr lang="en-US" sz="2000" dirty="0" err="1" smtClean="0"/>
              <a:t>Corrons</a:t>
            </a:r>
            <a:r>
              <a:rPr lang="en-US" sz="2000" dirty="0" smtClean="0"/>
              <a:t>, Panda Security.</a:t>
            </a:r>
            <a:endParaRPr lang="en-US" sz="2000" dirty="0" smtClean="0">
              <a:solidFill>
                <a:srgbClr val="4D4D4D"/>
              </a:solidFill>
            </a:endParaRPr>
          </a:p>
        </p:txBody>
      </p:sp>
      <p:pic>
        <p:nvPicPr>
          <p:cNvPr id="3" name="Picture 2" descr="sec-co.png"/>
          <p:cNvPicPr>
            <a:picLocks noChangeAspect="1"/>
          </p:cNvPicPr>
          <p:nvPr/>
        </p:nvPicPr>
        <p:blipFill>
          <a:blip r:embed="rId3" cstate="print"/>
          <a:stretch>
            <a:fillRect/>
          </a:stretch>
        </p:blipFill>
        <p:spPr>
          <a:xfrm>
            <a:off x="2971800" y="0"/>
            <a:ext cx="3047873" cy="3048000"/>
          </a:xfrm>
          <a:prstGeom prst="rect">
            <a:avLst/>
          </a:prstGeom>
        </p:spPr>
      </p:pic>
    </p:spTree>
    <p:extLst>
      <p:ext uri="{BB962C8B-B14F-4D97-AF65-F5344CB8AC3E}">
        <p14:creationId xmlns:p14="http://schemas.microsoft.com/office/powerpoint/2010/main" xmlns="" val="2478133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r>
              <a:rPr lang="en-US" smtClean="0">
                <a:ln>
                  <a:noFill/>
                </a:ln>
              </a:rPr>
              <a:t>Anonymous as an Industry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wargames"/>
          <p:cNvPicPr>
            <a:picLocks noChangeAspect="1" noChangeArrowheads="1"/>
          </p:cNvPicPr>
          <p:nvPr/>
        </p:nvPicPr>
        <p:blipFill>
          <a:blip r:embed="rId3" cstate="print"/>
          <a:srcRect/>
          <a:stretch>
            <a:fillRect/>
          </a:stretch>
        </p:blipFill>
        <p:spPr bwMode="auto">
          <a:xfrm>
            <a:off x="284163" y="152400"/>
            <a:ext cx="8555037" cy="657066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pPr eaLnBrk="1" hangingPunct="1">
              <a:defRPr/>
            </a:pPr>
            <a:r>
              <a:rPr lang="en-US" dirty="0" smtClean="0">
                <a:ln>
                  <a:noFill/>
                </a:ln>
              </a:rPr>
              <a:t>Control and Chaos</a:t>
            </a:r>
            <a:br>
              <a:rPr lang="en-US" dirty="0" smtClean="0">
                <a:ln>
                  <a:noFill/>
                </a:ln>
              </a:rPr>
            </a:br>
            <a:r>
              <a:rPr lang="en-US" sz="2200" dirty="0" smtClean="0">
                <a:ln>
                  <a:noFill/>
                </a:ln>
              </a:rPr>
              <a:t>”World War 3.0” by Michael Joseph Gross</a:t>
            </a:r>
            <a:br>
              <a:rPr lang="en-US" sz="2200" dirty="0" smtClean="0">
                <a:ln>
                  <a:noFill/>
                </a:ln>
              </a:rPr>
            </a:br>
            <a:r>
              <a:rPr lang="en-US" sz="2200" dirty="0" smtClean="0">
                <a:ln>
                  <a:noFill/>
                </a:ln>
              </a:rPr>
              <a:t>Vanity Fair - May 2012</a:t>
            </a:r>
          </a:p>
        </p:txBody>
      </p:sp>
      <p:pic>
        <p:nvPicPr>
          <p:cNvPr id="5" name="Picture 4" descr="VF_cn_image.size.internet-war-RIGHT-CHAO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4835" y="3276600"/>
            <a:ext cx="2415719" cy="3581400"/>
          </a:xfrm>
          <a:prstGeom prst="rect">
            <a:avLst/>
          </a:prstGeom>
        </p:spPr>
      </p:pic>
      <p:pic>
        <p:nvPicPr>
          <p:cNvPr id="6" name="Picture 5" descr="VF_cn_image.size.internet-war-LEFT.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99437" y="3276600"/>
            <a:ext cx="2492409" cy="3581400"/>
          </a:xfrm>
          <a:prstGeom prst="rect">
            <a:avLst/>
          </a:prstGeom>
        </p:spPr>
      </p:pic>
    </p:spTree>
    <p:extLst>
      <p:ext uri="{BB962C8B-B14F-4D97-AF65-F5344CB8AC3E}">
        <p14:creationId xmlns:p14="http://schemas.microsoft.com/office/powerpoint/2010/main" xmlns="" val="307694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0982E-6 -4.68208E-6 L -0.24068 0.00555 " pathEditMode="relative" rAng="0" ptsTypes="AA">
                                      <p:cBhvr>
                                        <p:cTn id="6" dur="2000" fill="hold"/>
                                        <p:tgtEl>
                                          <p:spTgt spid="6"/>
                                        </p:tgtEl>
                                        <p:attrNameLst>
                                          <p:attrName>ppt_x</p:attrName>
                                          <p:attrName>ppt_y</p:attrName>
                                        </p:attrNameLst>
                                      </p:cBhvr>
                                      <p:rCtr x="-12042" y="277"/>
                                    </p:animMotion>
                                  </p:childTnLst>
                                </p:cTn>
                              </p:par>
                              <p:par>
                                <p:cTn id="7" presetID="0" presetClass="path" presetSubtype="0" accel="50000" decel="50000" fill="hold" nodeType="withEffect">
                                  <p:stCondLst>
                                    <p:cond delay="0"/>
                                  </p:stCondLst>
                                  <p:childTnLst>
                                    <p:animMotion origin="layout" path="M -1.12441E-6 9.13295E-6 L 0.23322 9.13295E-6 " pathEditMode="relative" ptsTypes="AA">
                                      <p:cBhvr>
                                        <p:cTn id="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04800"/>
            <a:ext cx="8229600" cy="1524000"/>
          </a:xfrm>
        </p:spPr>
        <p:txBody>
          <a:bodyPr>
            <a:normAutofit fontScale="90000"/>
          </a:bodyPr>
          <a:lstStyle/>
          <a:p>
            <a:pPr eaLnBrk="1" hangingPunct="1">
              <a:defRPr/>
            </a:pPr>
            <a:r>
              <a:rPr lang="en-US" dirty="0" smtClean="0">
                <a:ln>
                  <a:noFill/>
                </a:ln>
              </a:rPr>
              <a:t>Does not one cause the other?</a:t>
            </a:r>
            <a:br>
              <a:rPr lang="en-US" dirty="0" smtClean="0">
                <a:ln>
                  <a:noFill/>
                </a:ln>
              </a:rPr>
            </a:br>
            <a:r>
              <a:rPr lang="en-US" sz="2200" dirty="0" smtClean="0">
                <a:ln>
                  <a:noFill/>
                </a:ln>
              </a:rPr>
              <a:t>”World War 3.0” by Michael Joseph Gross</a:t>
            </a:r>
            <a:br>
              <a:rPr lang="en-US" sz="2200" dirty="0" smtClean="0">
                <a:ln>
                  <a:noFill/>
                </a:ln>
              </a:rPr>
            </a:br>
            <a:r>
              <a:rPr lang="en-US" sz="2200" dirty="0" smtClean="0">
                <a:ln>
                  <a:noFill/>
                </a:ln>
              </a:rPr>
              <a:t>Vanity Fair - May 2012</a:t>
            </a:r>
            <a:br>
              <a:rPr lang="en-US" sz="2200" dirty="0" smtClean="0">
                <a:ln>
                  <a:noFill/>
                </a:ln>
              </a:rPr>
            </a:br>
            <a:r>
              <a:rPr lang="en-US" sz="2200" dirty="0" smtClean="0">
                <a:ln>
                  <a:noFill/>
                </a:ln>
              </a:rPr>
              <a:t/>
            </a:r>
            <a:br>
              <a:rPr lang="en-US" sz="2200" dirty="0" smtClean="0">
                <a:ln>
                  <a:noFill/>
                </a:ln>
              </a:rPr>
            </a:br>
            <a:r>
              <a:rPr lang="en-US" sz="2200" dirty="0" smtClean="0">
                <a:ln>
                  <a:noFill/>
                </a:ln>
              </a:rPr>
              <a:t>“It’s a Trap” on </a:t>
            </a:r>
            <a:r>
              <a:rPr lang="en-US" sz="2200" dirty="0" err="1" smtClean="0">
                <a:ln>
                  <a:noFill/>
                </a:ln>
              </a:rPr>
              <a:t>shirt.woot.com</a:t>
            </a:r>
            <a:endParaRPr lang="en-US" sz="2200" dirty="0" smtClean="0">
              <a:ln>
                <a:noFill/>
              </a:ln>
            </a:endParaRPr>
          </a:p>
        </p:txBody>
      </p:sp>
      <p:pic>
        <p:nvPicPr>
          <p:cNvPr id="11" name="Picture 10" descr="VF_cn_image.size.internet-war-RIGHT-CHAOS.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89438" y="5257800"/>
            <a:ext cx="1130762" cy="1676400"/>
          </a:xfrm>
          <a:prstGeom prst="rect">
            <a:avLst/>
          </a:prstGeom>
        </p:spPr>
      </p:pic>
      <p:pic>
        <p:nvPicPr>
          <p:cNvPr id="12" name="Picture 11" descr="VF_cn_image.size.internet-war-LEFT.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247879"/>
            <a:ext cx="1166659" cy="1676400"/>
          </a:xfrm>
          <a:prstGeom prst="rect">
            <a:avLst/>
          </a:prstGeom>
        </p:spPr>
      </p:pic>
      <p:pic>
        <p:nvPicPr>
          <p:cNvPr id="6" name="Picture 5"/>
          <p:cNvPicPr>
            <a:picLocks noChangeAspect="1"/>
          </p:cNvPicPr>
          <p:nvPr/>
        </p:nvPicPr>
        <p:blipFill>
          <a:blip r:embed="rId5" cstate="print"/>
          <a:stretch>
            <a:fillRect/>
          </a:stretch>
        </p:blipFill>
        <p:spPr>
          <a:xfrm>
            <a:off x="1676400" y="2476500"/>
            <a:ext cx="5943600" cy="4457700"/>
          </a:xfrm>
          <a:prstGeom prst="rect">
            <a:avLst/>
          </a:prstGeom>
        </p:spPr>
      </p:pic>
    </p:spTree>
    <p:extLst>
      <p:ext uri="{BB962C8B-B14F-4D97-AF65-F5344CB8AC3E}">
        <p14:creationId xmlns:p14="http://schemas.microsoft.com/office/powerpoint/2010/main" xmlns="" val="22043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eaLnBrk="1" hangingPunct="1">
              <a:defRPr/>
            </a:pPr>
            <a:r>
              <a:rPr lang="en-US" dirty="0" smtClean="0">
                <a:ln>
                  <a:noFill/>
                </a:ln>
              </a:rPr>
              <a:t>1914</a:t>
            </a:r>
          </a:p>
        </p:txBody>
      </p:sp>
      <p:pic>
        <p:nvPicPr>
          <p:cNvPr id="7" name="Picture 6" descr="BlackHand_iStockPurchase TRAN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1143000"/>
            <a:ext cx="5512106" cy="5791200"/>
          </a:xfrm>
          <a:prstGeom prst="rect">
            <a:avLst/>
          </a:prstGeom>
        </p:spPr>
      </p:pic>
    </p:spTree>
    <p:extLst>
      <p:ext uri="{BB962C8B-B14F-4D97-AF65-F5344CB8AC3E}">
        <p14:creationId xmlns:p14="http://schemas.microsoft.com/office/powerpoint/2010/main" xmlns="" val="2277048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n>
                  <a:noFill/>
                </a:ln>
              </a:rPr>
              <a:t>With </a:t>
            </a:r>
            <a:r>
              <a:rPr lang="en-US" dirty="0">
                <a:ln>
                  <a:noFill/>
                </a:ln>
              </a:rPr>
              <a:t>G</a:t>
            </a:r>
            <a:r>
              <a:rPr lang="en-US" dirty="0" smtClean="0">
                <a:ln>
                  <a:noFill/>
                </a:ln>
              </a:rPr>
              <a:t>reat </a:t>
            </a:r>
            <a:r>
              <a:rPr lang="en-US" dirty="0">
                <a:ln>
                  <a:noFill/>
                </a:ln>
              </a:rPr>
              <a:t>P</a:t>
            </a:r>
            <a:r>
              <a:rPr lang="en-US" dirty="0" smtClean="0">
                <a:ln>
                  <a:noFill/>
                </a:ln>
              </a:rPr>
              <a:t>ower?</a:t>
            </a:r>
          </a:p>
        </p:txBody>
      </p:sp>
      <p:sp>
        <p:nvSpPr>
          <p:cNvPr id="83970" name="Content Placeholder 2"/>
          <p:cNvSpPr>
            <a:spLocks noGrp="1"/>
          </p:cNvSpPr>
          <p:nvPr>
            <p:ph idx="1"/>
          </p:nvPr>
        </p:nvSpPr>
        <p:spPr/>
        <p:txBody>
          <a:bodyPr anchor="ctr"/>
          <a:lstStyle/>
          <a:p>
            <a:pPr marL="136525" indent="0" algn="ctr" eaLnBrk="1" hangingPunct="1">
              <a:buNone/>
            </a:pPr>
            <a:r>
              <a:rPr lang="en-US" sz="4000" i="1" dirty="0"/>
              <a:t>"When you don't have centralized leadership, it doesn't matter what </a:t>
            </a:r>
            <a:r>
              <a:rPr lang="en-US" sz="4000" b="1" i="1" dirty="0"/>
              <a:t>most</a:t>
            </a:r>
            <a:r>
              <a:rPr lang="en-US" sz="4000" i="1" dirty="0"/>
              <a:t> will do, it matters what </a:t>
            </a:r>
            <a:r>
              <a:rPr lang="en-US" sz="4000" b="1" i="1" dirty="0"/>
              <a:t>one</a:t>
            </a:r>
            <a:r>
              <a:rPr lang="en-US" sz="4000" i="1" dirty="0"/>
              <a:t> of them will do," Corman said</a:t>
            </a:r>
            <a:r>
              <a:rPr lang="en-US" sz="4000" i="1" dirty="0" smtClean="0"/>
              <a:t>.</a:t>
            </a:r>
          </a:p>
        </p:txBody>
      </p:sp>
    </p:spTree>
    <p:extLst>
      <p:ext uri="{BB962C8B-B14F-4D97-AF65-F5344CB8AC3E}">
        <p14:creationId xmlns:p14="http://schemas.microsoft.com/office/powerpoint/2010/main" xmlns="" val="937731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pPr eaLnBrk="1" hangingPunct="1">
              <a:defRPr/>
            </a:pPr>
            <a:r>
              <a:rPr lang="en-US" dirty="0" smtClean="0">
                <a:ln>
                  <a:noFill/>
                </a:ln>
              </a:rPr>
              <a:t>Back to Anonymous 2020</a:t>
            </a:r>
          </a:p>
        </p:txBody>
      </p:sp>
      <p:pic>
        <p:nvPicPr>
          <p:cNvPr id="88066" name="Picture 4" descr="political"/>
          <p:cNvPicPr>
            <a:picLocks noChangeAspect="1" noChangeArrowheads="1"/>
          </p:cNvPicPr>
          <p:nvPr/>
        </p:nvPicPr>
        <p:blipFill>
          <a:blip r:embed="rId3" cstate="print"/>
          <a:srcRect/>
          <a:stretch>
            <a:fillRect/>
          </a:stretch>
        </p:blipFill>
        <p:spPr bwMode="auto">
          <a:xfrm>
            <a:off x="1219200" y="1447800"/>
            <a:ext cx="6719888" cy="5160963"/>
          </a:xfrm>
          <a:prstGeom prst="rect">
            <a:avLst/>
          </a:prstGeom>
          <a:noFill/>
          <a:ln w="9525">
            <a:noFill/>
            <a:miter lim="800000"/>
            <a:headEnd/>
            <a:tailEnd/>
          </a:ln>
        </p:spPr>
      </p:pic>
    </p:spTree>
    <p:extLst>
      <p:ext uri="{BB962C8B-B14F-4D97-AF65-F5344CB8AC3E}">
        <p14:creationId xmlns:p14="http://schemas.microsoft.com/office/powerpoint/2010/main" xmlns="" val="2109285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jetsons"/>
          <p:cNvPicPr>
            <a:picLocks noChangeAspect="1" noChangeArrowheads="1"/>
          </p:cNvPicPr>
          <p:nvPr/>
        </p:nvPicPr>
        <p:blipFill>
          <a:blip r:embed="rId3" cstate="print"/>
          <a:srcRect/>
          <a:stretch>
            <a:fillRect/>
          </a:stretch>
        </p:blipFill>
        <p:spPr bwMode="auto">
          <a:xfrm>
            <a:off x="871538" y="1143000"/>
            <a:ext cx="7400925" cy="5410200"/>
          </a:xfrm>
          <a:prstGeom prst="rect">
            <a:avLst/>
          </a:prstGeom>
          <a:noFill/>
        </p:spPr>
      </p:pic>
      <p:sp>
        <p:nvSpPr>
          <p:cNvPr id="3" name="Rectangle 11"/>
          <p:cNvSpPr>
            <a:spLocks noChangeArrowheads="1"/>
          </p:cNvSpPr>
          <p:nvPr/>
        </p:nvSpPr>
        <p:spPr bwMode="auto">
          <a:xfrm>
            <a:off x="0" y="228600"/>
            <a:ext cx="9144000" cy="1006475"/>
          </a:xfrm>
          <a:prstGeom prst="rect">
            <a:avLst/>
          </a:prstGeom>
          <a:noFill/>
          <a:ln w="9525">
            <a:noFill/>
            <a:miter lim="800000"/>
            <a:headEnd/>
            <a:tailEnd/>
          </a:ln>
          <a:effectLst/>
        </p:spPr>
        <p:txBody>
          <a:bodyPr>
            <a:spAutoFit/>
          </a:bodyPr>
          <a:lstStyle/>
          <a:p>
            <a:pPr algn="ctr">
              <a:defRPr/>
            </a:pPr>
            <a:r>
              <a:rPr lang="en-US" sz="6000" dirty="0">
                <a:solidFill>
                  <a:srgbClr val="FFFFFF"/>
                </a:solidFill>
                <a:effectLst>
                  <a:outerShdw blurRad="38100" dist="38100" dir="2700000" algn="tl">
                    <a:srgbClr val="000000"/>
                  </a:outerShdw>
                </a:effectLst>
                <a:latin typeface="Arial Narrow" pitchFamily="34" charset="0"/>
              </a:rPr>
              <a:t>The </a:t>
            </a:r>
            <a:r>
              <a:rPr lang="en-US" sz="6000" dirty="0" smtClean="0">
                <a:solidFill>
                  <a:srgbClr val="FFFFFF"/>
                </a:solidFill>
                <a:effectLst>
                  <a:outerShdw blurRad="38100" dist="38100" dir="2700000" algn="tl">
                    <a:srgbClr val="000000"/>
                  </a:outerShdw>
                </a:effectLst>
                <a:latin typeface="Arial Narrow" pitchFamily="34" charset="0"/>
              </a:rPr>
              <a:t>Future </a:t>
            </a:r>
            <a:r>
              <a:rPr lang="en-US" sz="6000" dirty="0">
                <a:solidFill>
                  <a:srgbClr val="FFFFFF"/>
                </a:solidFill>
                <a:effectLst>
                  <a:outerShdw blurRad="38100" dist="38100" dir="2700000" algn="tl">
                    <a:srgbClr val="000000"/>
                  </a:outerShdw>
                </a:effectLst>
                <a:latin typeface="Arial Narrow" pitchFamily="34" charset="0"/>
              </a:rPr>
              <a:t>of Anonymous</a:t>
            </a:r>
            <a:endParaRPr lang="en-US" sz="6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xmlns="" val="1482500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black_pirates-flag-wallpapers.jpg"/>
          <p:cNvPicPr>
            <a:picLocks noChangeAspect="1"/>
          </p:cNvPicPr>
          <p:nvPr/>
        </p:nvPicPr>
        <p:blipFill>
          <a:blip r:embed="rId3" cstate="print"/>
          <a:srcRect/>
          <a:stretch>
            <a:fillRect/>
          </a:stretch>
        </p:blipFill>
        <p:spPr bwMode="auto">
          <a:xfrm rot="374068">
            <a:off x="5562600" y="2057400"/>
            <a:ext cx="2686050" cy="2686050"/>
          </a:xfrm>
          <a:prstGeom prst="rect">
            <a:avLst/>
          </a:prstGeom>
          <a:noFill/>
          <a:ln w="9525">
            <a:noFill/>
            <a:miter lim="800000"/>
            <a:headEnd/>
            <a:tailEnd/>
          </a:ln>
        </p:spPr>
      </p:pic>
      <p:sp>
        <p:nvSpPr>
          <p:cNvPr id="25602" name="TextBox 6"/>
          <p:cNvSpPr txBox="1">
            <a:spLocks noChangeArrowheads="1"/>
          </p:cNvSpPr>
          <p:nvPr/>
        </p:nvSpPr>
        <p:spPr bwMode="auto">
          <a:xfrm>
            <a:off x="3962400" y="2286000"/>
            <a:ext cx="969963" cy="1555750"/>
          </a:xfrm>
          <a:prstGeom prst="rect">
            <a:avLst/>
          </a:prstGeom>
          <a:noFill/>
          <a:ln w="9525">
            <a:noFill/>
            <a:miter lim="800000"/>
            <a:headEnd/>
            <a:tailEnd/>
          </a:ln>
        </p:spPr>
        <p:txBody>
          <a:bodyPr>
            <a:spAutoFit/>
          </a:bodyPr>
          <a:lstStyle/>
          <a:p>
            <a:r>
              <a:rPr lang="en-US" sz="9600">
                <a:latin typeface="Book Antiqua" pitchFamily="18" charset="0"/>
              </a:rPr>
              <a:t>=</a:t>
            </a:r>
          </a:p>
        </p:txBody>
      </p:sp>
      <p:pic>
        <p:nvPicPr>
          <p:cNvPr id="25603" name="Picture 5" descr="anon"/>
          <p:cNvPicPr>
            <a:picLocks noChangeAspect="1" noChangeArrowheads="1"/>
          </p:cNvPicPr>
          <p:nvPr/>
        </p:nvPicPr>
        <p:blipFill>
          <a:blip r:embed="rId4" cstate="print"/>
          <a:srcRect/>
          <a:stretch>
            <a:fillRect/>
          </a:stretch>
        </p:blipFill>
        <p:spPr bwMode="auto">
          <a:xfrm>
            <a:off x="990600" y="1447800"/>
            <a:ext cx="2409825" cy="3702050"/>
          </a:xfrm>
          <a:prstGeom prst="rect">
            <a:avLst/>
          </a:prstGeom>
          <a:noFill/>
          <a:ln w="9525">
            <a:noFill/>
            <a:miter lim="800000"/>
            <a:headEnd/>
            <a:tailEnd/>
          </a:ln>
        </p:spPr>
      </p:pic>
    </p:spTree>
    <p:extLst>
      <p:ext uri="{BB962C8B-B14F-4D97-AF65-F5344CB8AC3E}">
        <p14:creationId xmlns:p14="http://schemas.microsoft.com/office/powerpoint/2010/main" xmlns="" val="2885237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0115" name="Picture 1"/>
          <p:cNvPicPr>
            <a:picLocks noChangeAspect="1"/>
          </p:cNvPicPr>
          <p:nvPr/>
        </p:nvPicPr>
        <p:blipFill>
          <a:blip r:embed="rId3" cstate="print"/>
          <a:srcRect/>
          <a:stretch>
            <a:fillRect/>
          </a:stretch>
        </p:blipFill>
        <p:spPr bwMode="auto">
          <a:xfrm>
            <a:off x="1219200" y="762000"/>
            <a:ext cx="6629400" cy="4972050"/>
          </a:xfrm>
          <a:prstGeom prst="rect">
            <a:avLst/>
          </a:prstGeom>
          <a:solidFill>
            <a:srgbClr val="000000"/>
          </a:solidFill>
          <a:ln w="9525">
            <a:noFill/>
            <a:miter lim="800000"/>
            <a:headEnd/>
            <a:tailEnd/>
          </a:ln>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n>
                  <a:noFill/>
                </a:ln>
              </a:rPr>
              <a:t>Thank You &amp; Contact</a:t>
            </a:r>
          </a:p>
        </p:txBody>
      </p:sp>
      <p:sp>
        <p:nvSpPr>
          <p:cNvPr id="83970" name="Content Placeholder 2"/>
          <p:cNvSpPr>
            <a:spLocks noGrp="1"/>
          </p:cNvSpPr>
          <p:nvPr>
            <p:ph idx="1"/>
          </p:nvPr>
        </p:nvSpPr>
        <p:spPr/>
        <p:txBody>
          <a:bodyPr/>
          <a:lstStyle/>
          <a:p>
            <a:pPr eaLnBrk="1" hangingPunct="1"/>
            <a:r>
              <a:rPr lang="en-US" dirty="0" smtClean="0"/>
              <a:t>Mar @ </a:t>
            </a:r>
            <a:r>
              <a:rPr lang="en-US" dirty="0" err="1" smtClean="0"/>
              <a:t>sudux.com</a:t>
            </a:r>
            <a:endParaRPr lang="en-US" dirty="0" smtClean="0"/>
          </a:p>
          <a:p>
            <a:pPr eaLnBrk="1" hangingPunct="1"/>
            <a:r>
              <a:rPr lang="en-US" dirty="0" smtClean="0"/>
              <a:t>@krypt3ia</a:t>
            </a:r>
          </a:p>
          <a:p>
            <a:pPr eaLnBrk="1" hangingPunct="1"/>
            <a:r>
              <a:rPr lang="en-US" dirty="0" smtClean="0"/>
              <a:t>“anonymous” contributors</a:t>
            </a:r>
          </a:p>
          <a:p>
            <a:pPr eaLnBrk="1" hangingPunct="1"/>
            <a:r>
              <a:rPr lang="en-US" dirty="0" smtClean="0"/>
              <a:t>“unspecified” contributors</a:t>
            </a:r>
          </a:p>
          <a:p>
            <a:pPr eaLnBrk="1" hangingPunct="1"/>
            <a:endParaRPr lang="en-US" dirty="0"/>
          </a:p>
          <a:p>
            <a:pPr eaLnBrk="1" hangingPunct="1"/>
            <a:r>
              <a:rPr lang="en-US" dirty="0" smtClean="0"/>
              <a:t>@</a:t>
            </a:r>
            <a:r>
              <a:rPr lang="en-US" dirty="0" err="1" smtClean="0"/>
              <a:t>attritionorg</a:t>
            </a:r>
            <a:endParaRPr lang="en-US" dirty="0" smtClean="0"/>
          </a:p>
          <a:p>
            <a:pPr eaLnBrk="1" hangingPunct="1"/>
            <a:r>
              <a:rPr lang="en-US" dirty="0" smtClean="0"/>
              <a:t>@</a:t>
            </a:r>
            <a:r>
              <a:rPr lang="en-US" dirty="0" err="1" smtClean="0"/>
              <a:t>JoshCorman</a:t>
            </a:r>
            <a:endParaRPr lang="en-US" dirty="0" smtClean="0"/>
          </a:p>
          <a:p>
            <a:pPr eaLnBrk="1" hangingPunct="1"/>
            <a:endParaRPr lang="en-US" dirty="0"/>
          </a:p>
          <a:p>
            <a:pPr eaLnBrk="1" hangingPunct="1"/>
            <a:r>
              <a:rPr lang="en-US" sz="1400" dirty="0">
                <a:hlinkClick r:id="rId3"/>
              </a:rPr>
              <a:t>http://blog.cognitivedissidents.com/2011/12/20/building-a-better-anonymous-series-part-0</a:t>
            </a:r>
            <a:r>
              <a:rPr lang="en-US" sz="1400" dirty="0" smtClean="0">
                <a:hlinkClick r:id="rId3"/>
              </a:rPr>
              <a:t>/</a:t>
            </a:r>
            <a:endParaRPr lang="en-US" sz="1400" dirty="0" smtClean="0"/>
          </a:p>
          <a:p>
            <a:pPr eaLnBrk="1" hangingPunct="1"/>
            <a:endParaRPr lang="en-US" sz="1800" dirty="0" smtClean="0"/>
          </a:p>
        </p:txBody>
      </p:sp>
      <p:pic>
        <p:nvPicPr>
          <p:cNvPr id="4" name="Picture 5" descr="anon2"/>
          <p:cNvPicPr>
            <a:picLocks noChangeAspect="1" noChangeArrowheads="1"/>
          </p:cNvPicPr>
          <p:nvPr/>
        </p:nvPicPr>
        <p:blipFill>
          <a:blip r:embed="rId4" cstate="print"/>
          <a:srcRect/>
          <a:stretch>
            <a:fillRect/>
          </a:stretch>
        </p:blipFill>
        <p:spPr bwMode="auto">
          <a:xfrm>
            <a:off x="5562600" y="1752600"/>
            <a:ext cx="3581400" cy="3446167"/>
          </a:xfrm>
          <a:prstGeom prst="rect">
            <a:avLst/>
          </a:prstGeom>
          <a:noFill/>
          <a:ln w="9525">
            <a:noFill/>
            <a:miter lim="800000"/>
            <a:headEnd/>
            <a:tailEnd/>
          </a:ln>
        </p:spPr>
      </p:pic>
    </p:spTree>
    <p:extLst>
      <p:ext uri="{BB962C8B-B14F-4D97-AF65-F5344CB8AC3E}">
        <p14:creationId xmlns:p14="http://schemas.microsoft.com/office/powerpoint/2010/main" xmlns="" val="37075076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WeAreLegion.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749300"/>
            <a:ext cx="9144000" cy="5337000"/>
          </a:xfrm>
          <a:prstGeom prst="rect">
            <a:avLst/>
          </a:prstGeom>
        </p:spPr>
      </p:pic>
    </p:spTree>
    <p:extLst>
      <p:ext uri="{BB962C8B-B14F-4D97-AF65-F5344CB8AC3E}">
        <p14:creationId xmlns:p14="http://schemas.microsoft.com/office/powerpoint/2010/main" xmlns="" val="218828406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8" descr="DEFCON19_WhoeverFightsMonsters_QA.jpg"/>
          <p:cNvPicPr>
            <a:picLocks noChangeAspect="1"/>
          </p:cNvPicPr>
          <p:nvPr/>
        </p:nvPicPr>
        <p:blipFill>
          <a:blip r:embed="rId3" cstate="print"/>
          <a:srcRect/>
          <a:stretch>
            <a:fillRect/>
          </a:stretch>
        </p:blipFill>
        <p:spPr bwMode="auto">
          <a:xfrm>
            <a:off x="228600" y="69850"/>
            <a:ext cx="8763000" cy="678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3794" name="Picture 5" descr="blue"/>
          <p:cNvPicPr>
            <a:picLocks noChangeAspect="1" noChangeArrowheads="1"/>
          </p:cNvPicPr>
          <p:nvPr/>
        </p:nvPicPr>
        <p:blipFill>
          <a:blip r:embed="rId4" cstate="print"/>
          <a:srcRect/>
          <a:stretch>
            <a:fillRect/>
          </a:stretch>
        </p:blipFill>
        <p:spPr bwMode="auto">
          <a:xfrm>
            <a:off x="1333500" y="476250"/>
            <a:ext cx="6477000" cy="59055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anon2"/>
          <p:cNvPicPr>
            <a:picLocks noChangeAspect="1" noChangeArrowheads="1"/>
          </p:cNvPicPr>
          <p:nvPr/>
        </p:nvPicPr>
        <p:blipFill>
          <a:blip r:embed="rId3" cstate="print"/>
          <a:srcRect/>
          <a:stretch>
            <a:fillRect/>
          </a:stretch>
        </p:blipFill>
        <p:spPr bwMode="auto">
          <a:xfrm>
            <a:off x="1371600" y="292100"/>
            <a:ext cx="6348413" cy="61087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6200" y="-19843"/>
            <a:ext cx="9307729" cy="6984495"/>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AnonTextFawkes_HiRes.jpg"/>
          <p:cNvPicPr>
            <a:picLocks noChangeAspect="1"/>
          </p:cNvPicPr>
          <p:nvPr/>
        </p:nvPicPr>
        <p:blipFill>
          <a:blip r:embed="rId3" cstate="print"/>
          <a:srcRect/>
          <a:stretch>
            <a:fillRect/>
          </a:stretch>
        </p:blipFill>
        <p:spPr bwMode="auto">
          <a:xfrm>
            <a:off x="0" y="609600"/>
            <a:ext cx="9144000" cy="5715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ppt_w</p:attrName>
                                        </p:attrNameLst>
                                      </p:cBhvr>
                                      <p:tavLst>
                                        <p:tav tm="0">
                                          <p:val>
                                            <p:strVal val="4*#ppt_w"/>
                                          </p:val>
                                        </p:tav>
                                        <p:tav tm="100000">
                                          <p:val>
                                            <p:strVal val="#ppt_w"/>
                                          </p:val>
                                        </p:tav>
                                      </p:tavLst>
                                    </p:anim>
                                    <p:anim calcmode="lin" valueType="num">
                                      <p:cBhvr>
                                        <p:cTn id="8" dur="150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raClrScheme>
      <a:clrScheme name="Apex 1">
        <a:dk1>
          <a:srgbClr val="000000"/>
        </a:dk1>
        <a:lt1>
          <a:srgbClr val="FFFFFF"/>
        </a:lt1>
        <a:dk2>
          <a:srgbClr val="69676D"/>
        </a:dk2>
        <a:lt2>
          <a:srgbClr val="C9C2D1"/>
        </a:lt2>
        <a:accent1>
          <a:srgbClr val="CEB966"/>
        </a:accent1>
        <a:accent2>
          <a:srgbClr val="9CB084"/>
        </a:accent2>
        <a:accent3>
          <a:srgbClr val="FFFFFF"/>
        </a:accent3>
        <a:accent4>
          <a:srgbClr val="000000"/>
        </a:accent4>
        <a:accent5>
          <a:srgbClr val="E3D9B8"/>
        </a:accent5>
        <a:accent6>
          <a:srgbClr val="8D9F77"/>
        </a:accent6>
        <a:hlink>
          <a:srgbClr val="410082"/>
        </a:hlink>
        <a:folHlink>
          <a:srgbClr val="932968"/>
        </a:folHlink>
      </a:clrScheme>
      <a:clrMap bg1="lt1" tx1="dk1" bg2="lt2" tx2="dk2" accent1="accent1" accent2="accent2" accent3="accent3" accent4="accent4" accent5="accent5" accent6="accent6" hlink="hlink" folHlink="folHlink"/>
    </a:extraClrScheme>
    <a:extraClrScheme>
      <a:clrScheme name="Apex 2">
        <a:dk1>
          <a:srgbClr val="000000"/>
        </a:dk1>
        <a:lt1>
          <a:srgbClr val="B2B2B2"/>
        </a:lt1>
        <a:dk2>
          <a:srgbClr val="69676D"/>
        </a:dk2>
        <a:lt2>
          <a:srgbClr val="C9C2D1"/>
        </a:lt2>
        <a:accent1>
          <a:srgbClr val="CEB966"/>
        </a:accent1>
        <a:accent2>
          <a:srgbClr val="9CB084"/>
        </a:accent2>
        <a:accent3>
          <a:srgbClr val="D5D5D5"/>
        </a:accent3>
        <a:accent4>
          <a:srgbClr val="000000"/>
        </a:accent4>
        <a:accent5>
          <a:srgbClr val="E3D9B8"/>
        </a:accent5>
        <a:accent6>
          <a:srgbClr val="8D9F77"/>
        </a:accent6>
        <a:hlink>
          <a:srgbClr val="410082"/>
        </a:hlink>
        <a:folHlink>
          <a:srgbClr val="9329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tx1">
                <a:lumMod val="50000"/>
                <a:lumOff val="50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5199</TotalTime>
  <Words>5226</Words>
  <Application>Microsoft Office PowerPoint</Application>
  <PresentationFormat>On-screen Show (4:3)</PresentationFormat>
  <Paragraphs>376</Paragraphs>
  <Slides>52</Slides>
  <Notes>52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Apex</vt:lpstr>
      <vt:lpstr>Custom Design</vt:lpstr>
      <vt:lpstr>Image</vt:lpstr>
      <vt:lpstr>Slide 1</vt:lpstr>
      <vt:lpstr>Slide 2</vt:lpstr>
      <vt:lpstr>Consequences: Replaceability</vt:lpstr>
      <vt:lpstr>Slide 4</vt:lpstr>
      <vt:lpstr>Slide 5</vt:lpstr>
      <vt:lpstr>Slide 6</vt:lpstr>
      <vt:lpstr>Slide 7</vt:lpstr>
      <vt:lpstr>Slide 8</vt:lpstr>
      <vt:lpstr>Slide 9</vt:lpstr>
      <vt:lpstr>Slide 10</vt:lpstr>
      <vt:lpstr>Slide 11</vt:lpstr>
      <vt:lpstr>Slide 12</vt:lpstr>
      <vt:lpstr>Lots &amp; Lots of Anonymous Sects</vt:lpstr>
      <vt:lpstr>Slide 14</vt:lpstr>
      <vt:lpstr>Slide 15</vt:lpstr>
      <vt:lpstr>Slide 16</vt:lpstr>
      <vt:lpstr>Slide 17</vt:lpstr>
      <vt:lpstr>Slide 18</vt:lpstr>
      <vt:lpstr>Slide 19</vt:lpstr>
      <vt:lpstr>Data on Anonymous</vt:lpstr>
      <vt:lpstr>Slide 21</vt:lpstr>
      <vt:lpstr>Slide 22</vt:lpstr>
      <vt:lpstr>Slide 23</vt:lpstr>
      <vt:lpstr>Modern Pantheon of Adversary Classes</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“If you believe something…”</vt:lpstr>
      <vt:lpstr>Slide 38</vt:lpstr>
      <vt:lpstr>Finger on the Pulse</vt:lpstr>
      <vt:lpstr>Vigilantism?</vt:lpstr>
      <vt:lpstr>Slide 41</vt:lpstr>
      <vt:lpstr>Anonymous as an Industry</vt:lpstr>
      <vt:lpstr>Slide 43</vt:lpstr>
      <vt:lpstr>Control and Chaos ”World War 3.0” by Michael Joseph Gross Vanity Fair - May 2012</vt:lpstr>
      <vt:lpstr>Does not one cause the other? ”World War 3.0” by Michael Joseph Gross Vanity Fair - May 2012  “It’s a Trap” on shirt.woot.com</vt:lpstr>
      <vt:lpstr>1914</vt:lpstr>
      <vt:lpstr>With Great Power?</vt:lpstr>
      <vt:lpstr>Back to Anonymous 2020</vt:lpstr>
      <vt:lpstr>Slide 49</vt:lpstr>
      <vt:lpstr>Slide 50</vt:lpstr>
      <vt:lpstr>Thank You &amp; Contact</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jericho</dc:creator>
  <cp:lastModifiedBy>jericho</cp:lastModifiedBy>
  <cp:revision>565</cp:revision>
  <dcterms:created xsi:type="dcterms:W3CDTF">2006-08-16T00:00:00Z</dcterms:created>
  <dcterms:modified xsi:type="dcterms:W3CDTF">2012-04-24T23:03:46Z</dcterms:modified>
</cp:coreProperties>
</file>