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56" r:id="rId2"/>
    <p:sldId id="274" r:id="rId3"/>
    <p:sldId id="295" r:id="rId4"/>
    <p:sldId id="321" r:id="rId5"/>
    <p:sldId id="297" r:id="rId6"/>
    <p:sldId id="258" r:id="rId7"/>
    <p:sldId id="298" r:id="rId8"/>
    <p:sldId id="257" r:id="rId9"/>
    <p:sldId id="259" r:id="rId10"/>
    <p:sldId id="268" r:id="rId11"/>
    <p:sldId id="269" r:id="rId12"/>
    <p:sldId id="270" r:id="rId13"/>
    <p:sldId id="273" r:id="rId14"/>
    <p:sldId id="290" r:id="rId15"/>
    <p:sldId id="271" r:id="rId16"/>
    <p:sldId id="302" r:id="rId17"/>
    <p:sldId id="303" r:id="rId18"/>
    <p:sldId id="318" r:id="rId19"/>
    <p:sldId id="305" r:id="rId20"/>
    <p:sldId id="319" r:id="rId21"/>
    <p:sldId id="307" r:id="rId22"/>
    <p:sldId id="308" r:id="rId23"/>
    <p:sldId id="309" r:id="rId24"/>
    <p:sldId id="289" r:id="rId25"/>
    <p:sldId id="310" r:id="rId26"/>
    <p:sldId id="312" r:id="rId27"/>
    <p:sldId id="317" r:id="rId28"/>
    <p:sldId id="262" r:id="rId29"/>
    <p:sldId id="263" r:id="rId30"/>
    <p:sldId id="313" r:id="rId31"/>
    <p:sldId id="294" r:id="rId32"/>
    <p:sldId id="267" r:id="rId33"/>
    <p:sldId id="277" r:id="rId34"/>
    <p:sldId id="279" r:id="rId35"/>
    <p:sldId id="322" r:id="rId36"/>
    <p:sldId id="276" r:id="rId37"/>
    <p:sldId id="315" r:id="rId38"/>
    <p:sldId id="278" r:id="rId39"/>
    <p:sldId id="281" r:id="rId40"/>
    <p:sldId id="284" r:id="rId41"/>
    <p:sldId id="316" r:id="rId42"/>
    <p:sldId id="280" r:id="rId43"/>
    <p:sldId id="282" r:id="rId44"/>
    <p:sldId id="320" r:id="rId45"/>
    <p:sldId id="260" r:id="rId46"/>
    <p:sldId id="296" r:id="rId47"/>
    <p:sldId id="293" r:id="rId48"/>
    <p:sldId id="300" r:id="rId49"/>
    <p:sldId id="291" r:id="rId50"/>
    <p:sldId id="285" r:id="rId51"/>
    <p:sldId id="288" r:id="rId52"/>
    <p:sldId id="265" r:id="rId53"/>
    <p:sldId id="275" r:id="rId54"/>
    <p:sldId id="26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16" autoAdjust="0"/>
  </p:normalViewPr>
  <p:slideViewPr>
    <p:cSldViewPr>
      <p:cViewPr varScale="1">
        <p:scale>
          <a:sx n="81" d="100"/>
          <a:sy n="81" d="100"/>
        </p:scale>
        <p:origin x="-24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04706-6BFE-4A12-BABA-9D300F77C629}" type="datetimeFigureOut">
              <a:rPr lang="en-US" smtClean="0"/>
              <a:pPr/>
              <a:t>12/26/2013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FA861-D70A-4DA5-A1CA-A9EB6D5B74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hild"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en.wikipedia.org/wiki/Ejaculation" TargetMode="External"/><Relationship Id="rId5" Type="http://schemas.openxmlformats.org/officeDocument/2006/relationships/hyperlink" Target="http://en.wikipedia.org/wiki/Adult" TargetMode="External"/><Relationship Id="rId4" Type="http://schemas.openxmlformats.org/officeDocument/2006/relationships/hyperlink" Target="http://en.wikipedia.org/wiki/Bod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oot@attrition.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Chagrin: A keen feeling of mental unease, as of annoyance or embarrassment, caused by failure, disappointment, or a disconcerting event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Puberty</a:t>
            </a:r>
            <a:r>
              <a:rPr lang="en-US" dirty="0" smtClean="0"/>
              <a:t> is the process of physical changes by which a </a:t>
            </a:r>
            <a:r>
              <a:rPr lang="en-US" dirty="0" smtClean="0">
                <a:hlinkClick r:id="rId3" tooltip="Child"/>
              </a:rPr>
              <a:t>child</a:t>
            </a:r>
            <a:r>
              <a:rPr lang="en-US" dirty="0" smtClean="0"/>
              <a:t>'s </a:t>
            </a:r>
            <a:r>
              <a:rPr lang="en-US" dirty="0" smtClean="0">
                <a:hlinkClick r:id="rId4" tooltip="Body"/>
              </a:rPr>
              <a:t>body</a:t>
            </a:r>
            <a:r>
              <a:rPr lang="en-US" dirty="0" smtClean="0"/>
              <a:t> matures into an </a:t>
            </a:r>
            <a:r>
              <a:rPr lang="en-US" dirty="0" smtClean="0">
                <a:hlinkClick r:id="rId5" tooltip="Adult"/>
              </a:rPr>
              <a:t>adult</a:t>
            </a:r>
            <a:r>
              <a:rPr lang="en-US" dirty="0" smtClean="0"/>
              <a:t> body.</a:t>
            </a:r>
            <a:r>
              <a:rPr lang="en-US" baseline="0" dirty="0" smtClean="0"/>
              <a:t> </a:t>
            </a:r>
            <a:r>
              <a:rPr lang="en-US" dirty="0" smtClean="0"/>
              <a:t>The major landmark of puberty for males is the first </a:t>
            </a:r>
            <a:r>
              <a:rPr lang="en-US" dirty="0" smtClean="0">
                <a:hlinkClick r:id="rId6" tooltip="Ejaculation"/>
              </a:rPr>
              <a:t>ejaculation</a:t>
            </a:r>
            <a:r>
              <a:rPr lang="en-US" dirty="0" smtClean="0"/>
              <a:t>, which occurs on average at age 13.</a:t>
            </a:r>
            <a:r>
              <a:rPr lang="en-US" baseline="0" dirty="0" smtClean="0"/>
              <a:t> (This somehow seems quite appropriate for us.)</a:t>
            </a:r>
          </a:p>
          <a:p>
            <a:endParaRPr lang="en-US" dirty="0" smtClean="0"/>
          </a:p>
          <a:p>
            <a:r>
              <a:rPr lang="en-US" dirty="0" smtClean="0"/>
              <a:t>This is the first attrition talk since 2001</a:t>
            </a:r>
            <a:r>
              <a:rPr lang="en-US" baseline="0" dirty="0" smtClean="0"/>
              <a:t> (our talk at </a:t>
            </a:r>
            <a:r>
              <a:rPr lang="en-US" baseline="0" dirty="0" err="1" smtClean="0"/>
              <a:t>BlackHat</a:t>
            </a:r>
            <a:r>
              <a:rPr lang="en-US" baseline="0" dirty="0" smtClean="0"/>
              <a:t> on the defacement mirror). We applied for BH/DC in 2005 for </a:t>
            </a:r>
            <a:r>
              <a:rPr lang="en-US" baseline="0" dirty="0" err="1" smtClean="0"/>
              <a:t>Dataloss</a:t>
            </a:r>
            <a:r>
              <a:rPr lang="en-US" baseline="0" dirty="0" smtClean="0"/>
              <a:t>, but the review board apparently didn’t think that it was a hot topic. I guess we were ahead of the time.</a:t>
            </a:r>
          </a:p>
          <a:p>
            <a:endParaRPr lang="en-US" baseline="0" dirty="0" smtClean="0"/>
          </a:p>
          <a:p>
            <a:r>
              <a:rPr lang="en-US" baseline="0" dirty="0" smtClean="0"/>
              <a:t>Alternate title idea: Crawling Through the Mud of </a:t>
            </a:r>
            <a:r>
              <a:rPr lang="en-US" baseline="0" dirty="0" err="1" smtClean="0"/>
              <a:t>InfoSec</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 the other hand, there are more involved Errata projects. Take for example one of my local beggars. Any given day, seems ordinary. But if you stand back and look at the bigger picture, you see that he is clearly not homeless, just lazy. This is more akin to our bigger write-ups like Charlatans; time consuming, can’t go off a single picture (article).</a:t>
            </a:r>
          </a:p>
          <a:p>
            <a:endParaRPr lang="en-US" baseline="0" dirty="0" smtClean="0"/>
          </a:p>
          <a:p>
            <a:r>
              <a:rPr lang="en-US" baseline="0" dirty="0" smtClean="0"/>
              <a:t>Jackets: Yellow, blue, red/black, green/white, grey, corduroy == at least 6 total</a:t>
            </a:r>
          </a:p>
          <a:p>
            <a:r>
              <a:rPr lang="en-US" baseline="0" dirty="0" smtClean="0"/>
              <a:t>Hats: fisherman, blue/white baseball, grey baseball, black baseball == at least 4 total</a:t>
            </a:r>
          </a:p>
          <a:p>
            <a:r>
              <a:rPr lang="en-US" baseline="0" dirty="0" smtClean="0"/>
              <a:t>Daily drink: Starbucks == can’t be hurting too bad</a:t>
            </a:r>
          </a:p>
          <a:p>
            <a:r>
              <a:rPr lang="en-US" baseline="0" dirty="0" smtClean="0"/>
              <a:t>Not pictured: Key ring hanging off his left hip, with keys to an apartment 6 blocks away == “anything helps (me avoid real work)”</a:t>
            </a:r>
          </a:p>
          <a:p>
            <a:endParaRPr lang="en-US" baseline="0" dirty="0" smtClean="0"/>
          </a:p>
          <a:p>
            <a:r>
              <a:rPr lang="en-US" dirty="0" smtClean="0"/>
              <a:t>Good things happen to bad people. (Charlatans, via deceit)</a:t>
            </a:r>
          </a:p>
          <a:p>
            <a:r>
              <a:rPr lang="en-US" dirty="0" smtClean="0"/>
              <a:t>Bad things happen to good people. (Legitimate industry, via charlatans)</a:t>
            </a:r>
          </a:p>
          <a:p>
            <a:r>
              <a:rPr lang="en-US" dirty="0" smtClean="0"/>
              <a:t>Bad things happen to bad people. (Where Errata comes in)</a:t>
            </a:r>
          </a:p>
        </p:txBody>
      </p:sp>
      <p:sp>
        <p:nvSpPr>
          <p:cNvPr id="4" name="Slide Number Placeholder 3"/>
          <p:cNvSpPr>
            <a:spLocks noGrp="1"/>
          </p:cNvSpPr>
          <p:nvPr>
            <p:ph type="sldNum" sz="quarter" idx="10"/>
          </p:nvPr>
        </p:nvSpPr>
        <p:spPr/>
        <p:txBody>
          <a:bodyPr/>
          <a:lstStyle/>
          <a:p>
            <a:fld id="{9F3FA861-D70A-4DA5-A1CA-A9EB6D5B74F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joke, working</a:t>
            </a:r>
            <a:r>
              <a:rPr lang="en-US" baseline="0" dirty="0" smtClean="0"/>
              <a:t> on Errata is not good for mental health. Steadily builds stress and feelings of depression, leads to unhealthy levels of anger. Those long periods of no updates are a result of this.</a:t>
            </a:r>
          </a:p>
          <a:p>
            <a:endParaRPr lang="en-US" baseline="0" dirty="0" smtClean="0"/>
          </a:p>
          <a:p>
            <a:r>
              <a:rPr lang="en-US" baseline="0" dirty="0" smtClean="0"/>
              <a:t>Imagine spending this much time pointing out the horrible shortcomings of an industry you once believed in. Reading article after article that highlights a lack of integrity or level of hypocrisy that eat at your soul. Spending time on a project that is largely ignored, even when thrust in the face of someone who should take note (e.g. the media when deciding if a charlatan should be quoted or used on TV). Every few months, it takes some soul searching to renew the resolve to work on the project. The desire to drop it completely is stronger than anyone realizes. Add to that, legal and physical threats, libel and slander in return for doing what is right. It wears you down, fast. Drunken rage fests on Twitter? Only follow a night of updating Errata.</a:t>
            </a:r>
          </a:p>
        </p:txBody>
      </p:sp>
      <p:sp>
        <p:nvSpPr>
          <p:cNvPr id="4" name="Slide Number Placeholder 3"/>
          <p:cNvSpPr>
            <a:spLocks noGrp="1"/>
          </p:cNvSpPr>
          <p:nvPr>
            <p:ph type="sldNum" sz="quarter" idx="10"/>
          </p:nvPr>
        </p:nvSpPr>
        <p:spPr/>
        <p:txBody>
          <a:bodyPr/>
          <a:lstStyle/>
          <a:p>
            <a:fld id="{9F3FA861-D70A-4DA5-A1CA-A9EB6D5B74F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different sections of Errata and respective start dates:</a:t>
            </a:r>
          </a:p>
          <a:p>
            <a:r>
              <a:rPr lang="en-US" dirty="0" smtClean="0"/>
              <a:t>Literature 09.12.98 [FIN]</a:t>
            </a:r>
          </a:p>
          <a:p>
            <a:r>
              <a:rPr lang="en-US" dirty="0" smtClean="0"/>
              <a:t>Media 09.12.98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Charlatans 09.12.98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Statistics (v1.0) 09.12.98   (v2.0) 07.28.05 </a:t>
            </a:r>
            <a:r>
              <a:rPr lang="en-US" baseline="0" dirty="0" smtClean="0"/>
              <a:t>  </a:t>
            </a:r>
            <a:r>
              <a:rPr lang="en-US" dirty="0" smtClean="0"/>
              <a:t>(v3.0) 04.29.10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Companies 08.15.01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Companies 11.17.01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DataLoss</a:t>
            </a:r>
            <a:r>
              <a:rPr lang="en-US" dirty="0" smtClean="0"/>
              <a:t> 07.05.05</a:t>
            </a:r>
            <a:r>
              <a:rPr lang="en-US" baseline="0" dirty="0" smtClean="0"/>
              <a:t> -&gt; 07.15.08 (moved to OSF, ran on both sites for ~ 2months during migration)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Certified Pre-0wned 10.27.08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Legal Threats 01.19.09 </a:t>
            </a:r>
          </a:p>
          <a:p>
            <a:r>
              <a:rPr lang="en-US" dirty="0" err="1" smtClean="0"/>
              <a:t>AutoFail</a:t>
            </a:r>
            <a:r>
              <a:rPr lang="en-US" dirty="0" smtClean="0"/>
              <a:t> 08.27.09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Securities Companies that Spam 10.19.09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Plagiarism 03.03.11</a:t>
            </a:r>
          </a:p>
          <a:p>
            <a:r>
              <a:rPr lang="en-US" dirty="0" smtClean="0"/>
              <a:t>Charlatan Watch List 03.28.11</a:t>
            </a:r>
          </a:p>
          <a:p>
            <a:endParaRPr lang="en-US" dirty="0" smtClean="0"/>
          </a:p>
          <a:p>
            <a:r>
              <a:rPr lang="en-US" dirty="0" smtClean="0"/>
              <a:t>Errata project started 12.9.98. attrition.org registered on 10.7.98.</a:t>
            </a:r>
            <a:r>
              <a:rPr lang="en-US" baseline="0" dirty="0" smtClean="0"/>
              <a:t> Think we staged it on sekurity.org, my previous domain, then made it public with attrition.org launch. SecurityErrata.org was launched 11.24.11.</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of Aug 2000 page says:  [After a recent comment, I'd like to solicit ideas on a better name for the site. Feel free to mail </a:t>
            </a:r>
            <a:r>
              <a:rPr lang="en-US" dirty="0" smtClean="0">
                <a:hlinkClick r:id="rId3"/>
              </a:rPr>
              <a:t>root@attrition.org</a:t>
            </a:r>
            <a:r>
              <a:rPr lang="en-US" dirty="0" smtClean="0"/>
              <a:t> with ideas.]</a:t>
            </a:r>
          </a:p>
          <a:p>
            <a:r>
              <a:rPr lang="en-US" dirty="0" smtClean="0"/>
              <a:t>Guess no one came up with a better idea, us included. (Archive.org only has as far back as Aug 2000)</a:t>
            </a:r>
          </a:p>
          <a:p>
            <a:endParaRPr lang="en-US" dirty="0" smtClean="0"/>
          </a:p>
          <a:p>
            <a:r>
              <a:rPr lang="en-US" dirty="0" smtClean="0"/>
              <a:t>As with the entire site, we firmly believe</a:t>
            </a:r>
            <a:r>
              <a:rPr lang="en-US" baseline="0" dirty="0" smtClean="0"/>
              <a:t> in substance over appearance. This gets mixed reviews every few weeks.</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http://attrition.org/errata/ledger.html – Started this (too)</a:t>
            </a:r>
            <a:r>
              <a:rPr lang="en-US" baseline="0" dirty="0" smtClean="0"/>
              <a:t> late in the game. At some point I realized the donations coming in were picking up, primarily with the attention of the plagiarism articles. Started tracking all donations for Errata work, and all expenses related to it. Before this, donations were to the site in general (frequently for postal), and pretty rare. Created the ledger for transparency since many recent donations were specifically for Errata.</a:t>
            </a:r>
            <a:endParaRPr lang="en-US" dirty="0" smtClean="0"/>
          </a:p>
          <a:p>
            <a:endParaRPr lang="en-US" dirty="0" smtClean="0"/>
          </a:p>
          <a:p>
            <a:r>
              <a:rPr lang="en-US" dirty="0" smtClean="0"/>
              <a:t>Hardware &amp; Hosting:</a:t>
            </a:r>
          </a:p>
          <a:p>
            <a:r>
              <a:rPr lang="en-US" dirty="0" smtClean="0"/>
              <a:t>Box #1</a:t>
            </a:r>
            <a:r>
              <a:rPr lang="en-US" baseline="0" dirty="0" smtClean="0"/>
              <a:t> – 1998 - ?</a:t>
            </a:r>
            <a:endParaRPr lang="en-US" dirty="0" smtClean="0"/>
          </a:p>
          <a:p>
            <a:r>
              <a:rPr lang="en-US" dirty="0" smtClean="0"/>
              <a:t>Box #2 - 12/14/05 $561.00</a:t>
            </a:r>
          </a:p>
          <a:p>
            <a:r>
              <a:rPr lang="en-US" dirty="0" smtClean="0"/>
              <a:t>Box #3 – 3/17/10 $586.36 </a:t>
            </a:r>
          </a:p>
          <a:p>
            <a:r>
              <a:rPr lang="en-US" dirty="0" smtClean="0"/>
              <a:t>New router for </a:t>
            </a:r>
            <a:r>
              <a:rPr lang="en-US" dirty="0" err="1" smtClean="0"/>
              <a:t>DDoS</a:t>
            </a:r>
            <a:r>
              <a:rPr lang="en-US" dirty="0" smtClean="0"/>
              <a:t> = ~ $180</a:t>
            </a:r>
          </a:p>
          <a:p>
            <a:r>
              <a:rPr lang="en-US" dirty="0" smtClean="0"/>
              <a:t>Hosting in DC =</a:t>
            </a:r>
            <a:r>
              <a:rPr lang="en-US" baseline="0" dirty="0" smtClean="0"/>
              <a:t> ~ $2,000 (we received a *lot* of donated bandwidth)</a:t>
            </a:r>
            <a:endParaRPr lang="en-US" dirty="0" smtClean="0"/>
          </a:p>
          <a:p>
            <a:endParaRPr lang="en-US" dirty="0" smtClean="0"/>
          </a:p>
          <a:p>
            <a:r>
              <a:rPr lang="en-US" dirty="0" err="1" smtClean="0"/>
              <a:t>Schwag</a:t>
            </a:r>
            <a:r>
              <a:rPr lang="en-US" dirty="0" smtClean="0"/>
              <a:t>:</a:t>
            </a:r>
          </a:p>
          <a:p>
            <a:r>
              <a:rPr lang="en-US" dirty="0" smtClean="0"/>
              <a:t>Flasks $733 for 50 (but, I sold most of those to recover cost) - 11/18/09</a:t>
            </a:r>
          </a:p>
          <a:p>
            <a:r>
              <a:rPr lang="en-US" dirty="0" smtClean="0"/>
              <a:t>Lazlo stickers $120 for 1000 - 7/8/11</a:t>
            </a:r>
          </a:p>
          <a:p>
            <a:r>
              <a:rPr lang="en-US" dirty="0" smtClean="0"/>
              <a:t>Lazlo stickers re-up $112</a:t>
            </a:r>
            <a:r>
              <a:rPr lang="en-US" baseline="0" dirty="0" smtClean="0"/>
              <a:t> for 1000 – 5/22/12</a:t>
            </a:r>
            <a:endParaRPr lang="en-US" dirty="0" smtClean="0"/>
          </a:p>
          <a:p>
            <a:r>
              <a:rPr lang="en-US" dirty="0" smtClean="0"/>
              <a:t>Wristbands were $235 for 400 - 2/22/12</a:t>
            </a:r>
          </a:p>
          <a:p>
            <a:r>
              <a:rPr lang="en-US" dirty="0" err="1" smtClean="0"/>
              <a:t>Lyger’s</a:t>
            </a:r>
            <a:r>
              <a:rPr lang="en-US" dirty="0" smtClean="0"/>
              <a:t> first run of shirts $410.95 for 20 - 1/29/08</a:t>
            </a:r>
          </a:p>
          <a:p>
            <a:r>
              <a:rPr lang="en-US" dirty="0" err="1" smtClean="0"/>
              <a:t>Lyger’s</a:t>
            </a:r>
            <a:r>
              <a:rPr lang="en-US" dirty="0" smtClean="0"/>
              <a:t> second run of</a:t>
            </a:r>
            <a:r>
              <a:rPr lang="en-US" baseline="0" dirty="0" smtClean="0"/>
              <a:t> shirts $430.90 for 20 - 6/22/08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Jericho’s first run of shirts $233 for 20 - 7/18/11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Jericho’s</a:t>
            </a:r>
            <a:r>
              <a:rPr lang="en-US" baseline="0" dirty="0" smtClean="0"/>
              <a:t> second run of shirts $690 for 50 – 7/6/12</a:t>
            </a:r>
            <a:endParaRPr lang="en-US" dirty="0" smtClean="0"/>
          </a:p>
          <a:p>
            <a:r>
              <a:rPr lang="en-US" dirty="0" smtClean="0"/>
              <a:t>Earrings, lapel pins, etc -&gt; Make It</a:t>
            </a:r>
            <a:r>
              <a:rPr lang="en-US" baseline="0" dirty="0" smtClean="0"/>
              <a:t> </a:t>
            </a:r>
            <a:r>
              <a:rPr lang="en-US" baseline="0" dirty="0" err="1" smtClean="0"/>
              <a:t>Urz</a:t>
            </a:r>
            <a:r>
              <a:rPr lang="en-US" baseline="0" dirty="0" smtClean="0"/>
              <a:t> (we don’t sell or profit)</a:t>
            </a:r>
          </a:p>
          <a:p>
            <a:r>
              <a:rPr lang="en-US" baseline="0" dirty="0" smtClean="0"/>
              <a:t>Con badges -&gt; (not listed)</a:t>
            </a:r>
          </a:p>
          <a:p>
            <a:endParaRPr lang="en-US" baseline="0" dirty="0" smtClean="0"/>
          </a:p>
          <a:p>
            <a:r>
              <a:rPr lang="en-US" baseline="0" dirty="0" smtClean="0"/>
              <a:t>Donations for errata: $1180.14</a:t>
            </a:r>
          </a:p>
          <a:p>
            <a:r>
              <a:rPr lang="en-US" baseline="0" dirty="0" smtClean="0"/>
              <a:t>Book purchases for plagiarism review: $425.38</a:t>
            </a:r>
          </a:p>
          <a:p>
            <a:r>
              <a:rPr lang="en-US" baseline="0" dirty="0" smtClean="0"/>
              <a:t>Evans legal defense: $1100.00</a:t>
            </a:r>
          </a:p>
          <a:p>
            <a:r>
              <a:rPr lang="en-US" baseline="0" dirty="0" smtClean="0"/>
              <a:t>Securityerrata.org domain / hosting (1 year) during </a:t>
            </a:r>
            <a:r>
              <a:rPr lang="en-US" baseline="0" dirty="0" err="1" smtClean="0"/>
              <a:t>DDoS</a:t>
            </a:r>
            <a:r>
              <a:rPr lang="en-US" baseline="0" dirty="0" smtClean="0"/>
              <a:t>: $122</a:t>
            </a:r>
          </a:p>
        </p:txBody>
      </p:sp>
      <p:sp>
        <p:nvSpPr>
          <p:cNvPr id="4" name="Slide Number Placeholder 3"/>
          <p:cNvSpPr>
            <a:spLocks noGrp="1"/>
          </p:cNvSpPr>
          <p:nvPr>
            <p:ph type="sldNum" sz="quarter" idx="10"/>
          </p:nvPr>
        </p:nvSpPr>
        <p:spPr/>
        <p:txBody>
          <a:bodyPr/>
          <a:lstStyle/>
          <a:p>
            <a:fld id="{9F3FA861-D70A-4DA5-A1CA-A9EB6D5B74F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Random Stats as of May 16, 2012:</a:t>
            </a:r>
          </a:p>
          <a:p>
            <a:endParaRPr lang="en-US" baseline="0" dirty="0" smtClean="0"/>
          </a:p>
          <a:p>
            <a:r>
              <a:rPr lang="en-US" dirty="0" smtClean="0"/>
              <a:t>Total archived Errata mails – 4,360 (~ 25% related to a single charlatan)</a:t>
            </a:r>
          </a:p>
          <a:p>
            <a:r>
              <a:rPr lang="en-US" dirty="0" smtClean="0"/>
              <a:t>Total files in /errata web space – 3,418 (in 201 directories)</a:t>
            </a:r>
          </a:p>
          <a:p>
            <a:r>
              <a:rPr lang="en-US" dirty="0" smtClean="0"/>
              <a:t>Total space taken by /errata web space – 532 megs (additionally, 199 megs for email)</a:t>
            </a:r>
          </a:p>
          <a:p>
            <a:r>
              <a:rPr lang="en-US" dirty="0" smtClean="0"/>
              <a:t>Current number of charlatans – 22</a:t>
            </a:r>
          </a:p>
          <a:p>
            <a:r>
              <a:rPr lang="en-US" dirty="0" smtClean="0"/>
              <a:t>Current number of public watch list charlatans - 14</a:t>
            </a:r>
          </a:p>
          <a:p>
            <a:r>
              <a:rPr lang="en-US" dirty="0" smtClean="0"/>
              <a:t>Current number of “to research” charlatans – 83</a:t>
            </a:r>
          </a:p>
          <a:p>
            <a:r>
              <a:rPr lang="en-US" dirty="0" smtClean="0"/>
              <a:t>Current number of print plagiarists – 12</a:t>
            </a:r>
          </a:p>
          <a:p>
            <a:r>
              <a:rPr lang="en-US" dirty="0" smtClean="0"/>
              <a:t>Current number of digital plagiarists - 26</a:t>
            </a:r>
          </a:p>
          <a:p>
            <a:r>
              <a:rPr lang="en-US" dirty="0" smtClean="0"/>
              <a:t>Current number of watch list charlatans removed - 1 (IT CAN HAPPEN)</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CPO: When a vendor ships any form of media with malware already installed. (Term "certified pre-owned" courtesy of Dan Geer.)</a:t>
            </a:r>
          </a:p>
          <a:p>
            <a:r>
              <a:rPr lang="en-US" dirty="0" smtClean="0"/>
              <a:t>http://attrition.org/errata/cpo/ - Stats as of July 11</a:t>
            </a:r>
            <a:r>
              <a:rPr lang="en-US" baseline="0" dirty="0" smtClean="0"/>
              <a:t>, 2012</a:t>
            </a:r>
            <a:endParaRPr lang="en-US" dirty="0" smtClean="0"/>
          </a:p>
          <a:p>
            <a:r>
              <a:rPr lang="en-US" dirty="0" smtClean="0"/>
              <a:t>2012 – 2</a:t>
            </a:r>
          </a:p>
          <a:p>
            <a:r>
              <a:rPr lang="en-US" dirty="0" smtClean="0"/>
              <a:t>2011 – 3</a:t>
            </a:r>
          </a:p>
          <a:p>
            <a:r>
              <a:rPr lang="en-US" dirty="0" smtClean="0"/>
              <a:t>2010 – 6</a:t>
            </a:r>
          </a:p>
          <a:p>
            <a:r>
              <a:rPr lang="en-US" dirty="0" smtClean="0"/>
              <a:t>2009 – 4</a:t>
            </a:r>
          </a:p>
          <a:p>
            <a:r>
              <a:rPr lang="en-US" dirty="0" smtClean="0"/>
              <a:t>2008 – 12</a:t>
            </a:r>
          </a:p>
          <a:p>
            <a:r>
              <a:rPr lang="en-US" dirty="0" smtClean="0"/>
              <a:t>2007 – 5</a:t>
            </a:r>
          </a:p>
          <a:p>
            <a:r>
              <a:rPr lang="en-US" dirty="0" smtClean="0"/>
              <a:t>2006 – 4</a:t>
            </a:r>
          </a:p>
          <a:p>
            <a:r>
              <a:rPr lang="en-US" dirty="0" smtClean="0"/>
              <a:t>2005 – 3</a:t>
            </a:r>
          </a:p>
          <a:p>
            <a:r>
              <a:rPr lang="en-US" dirty="0" smtClean="0"/>
              <a:t>2004 – 1</a:t>
            </a:r>
          </a:p>
          <a:p>
            <a:r>
              <a:rPr lang="en-US" dirty="0" smtClean="0"/>
              <a:t>2003 – 1</a:t>
            </a:r>
          </a:p>
          <a:p>
            <a:r>
              <a:rPr lang="en-US" dirty="0" smtClean="0"/>
              <a:t>2002 – 1</a:t>
            </a:r>
          </a:p>
          <a:p>
            <a:r>
              <a:rPr lang="en-US" dirty="0" smtClean="0"/>
              <a:t>2001 – 2</a:t>
            </a:r>
          </a:p>
          <a:p>
            <a:r>
              <a:rPr lang="en-US" dirty="0" smtClean="0"/>
              <a:t>2000 – 1</a:t>
            </a:r>
          </a:p>
          <a:p>
            <a:r>
              <a:rPr lang="en-US" dirty="0" smtClean="0"/>
              <a:t>1999 – 2</a:t>
            </a:r>
          </a:p>
          <a:p>
            <a:r>
              <a:rPr lang="en-US" dirty="0" smtClean="0"/>
              <a:t>1998 – 3</a:t>
            </a:r>
          </a:p>
          <a:p>
            <a:r>
              <a:rPr lang="en-US" dirty="0" smtClean="0"/>
              <a:t>1997 –</a:t>
            </a:r>
            <a:r>
              <a:rPr lang="en-US" baseline="0" dirty="0" smtClean="0"/>
              <a:t> 2</a:t>
            </a:r>
          </a:p>
          <a:p>
            <a:r>
              <a:rPr lang="en-US" baseline="0" dirty="0" smtClean="0"/>
              <a:t>1996 – 11</a:t>
            </a:r>
          </a:p>
          <a:p>
            <a:r>
              <a:rPr lang="en-US" baseline="0" dirty="0" smtClean="0"/>
              <a:t>1995 – 12</a:t>
            </a:r>
          </a:p>
          <a:p>
            <a:r>
              <a:rPr lang="en-US" baseline="0" dirty="0" smtClean="0"/>
              <a:t>1994 – 5</a:t>
            </a:r>
          </a:p>
          <a:p>
            <a:r>
              <a:rPr lang="en-US" baseline="0" dirty="0" smtClean="0"/>
              <a:t>1993 – 7</a:t>
            </a:r>
          </a:p>
          <a:p>
            <a:r>
              <a:rPr lang="en-US" baseline="0" dirty="0" smtClean="0"/>
              <a:t>1992 – 22</a:t>
            </a:r>
          </a:p>
          <a:p>
            <a:r>
              <a:rPr lang="en-US" baseline="0" dirty="0" smtClean="0"/>
              <a:t>1991 – 14</a:t>
            </a:r>
          </a:p>
          <a:p>
            <a:r>
              <a:rPr lang="en-US" baseline="0" dirty="0" smtClean="0"/>
              <a:t>1990 - 10</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AutoFail</a:t>
            </a:r>
            <a:r>
              <a:rPr lang="en-US" dirty="0" smtClean="0"/>
              <a:t>: Automatic Update Mechanism </a:t>
            </a:r>
            <a:r>
              <a:rPr lang="en-US" dirty="0" err="1" smtClean="0"/>
              <a:t>Failre</a:t>
            </a:r>
            <a:r>
              <a:rPr lang="en-US" dirty="0" smtClean="0"/>
              <a:t>. Cases where automatic patches</a:t>
            </a:r>
            <a:r>
              <a:rPr lang="en-US" baseline="0" dirty="0" smtClean="0"/>
              <a:t> or </a:t>
            </a:r>
            <a:r>
              <a:rPr lang="en-US" dirty="0" smtClean="0"/>
              <a:t>automatic virus signature</a:t>
            </a:r>
            <a:r>
              <a:rPr lang="en-US" baseline="0" dirty="0" smtClean="0"/>
              <a:t> updates (etc) fail to work correctly, often having disastrous side effects. These are the companies that “protect” you.</a:t>
            </a:r>
            <a:endParaRPr lang="en-US" dirty="0" smtClean="0"/>
          </a:p>
          <a:p>
            <a:r>
              <a:rPr lang="en-US" dirty="0" smtClean="0"/>
              <a:t>http://attrition.org/errata/autofail/ - Stats as of July 11, 2012</a:t>
            </a:r>
          </a:p>
          <a:p>
            <a:r>
              <a:rPr lang="en-US" dirty="0" smtClean="0"/>
              <a:t>2012 – 2</a:t>
            </a:r>
          </a:p>
          <a:p>
            <a:r>
              <a:rPr lang="en-US" dirty="0" smtClean="0"/>
              <a:t>2011 – 4</a:t>
            </a:r>
          </a:p>
          <a:p>
            <a:r>
              <a:rPr lang="en-US" dirty="0" smtClean="0"/>
              <a:t>2010 – 9</a:t>
            </a:r>
          </a:p>
          <a:p>
            <a:r>
              <a:rPr lang="en-US" dirty="0" smtClean="0"/>
              <a:t>2009 – 7</a:t>
            </a:r>
          </a:p>
          <a:p>
            <a:r>
              <a:rPr lang="en-US" dirty="0" smtClean="0"/>
              <a:t>2008 – 9</a:t>
            </a:r>
          </a:p>
          <a:p>
            <a:r>
              <a:rPr lang="en-US" dirty="0" smtClean="0"/>
              <a:t>2007 – 8</a:t>
            </a:r>
          </a:p>
          <a:p>
            <a:r>
              <a:rPr lang="en-US" dirty="0" smtClean="0"/>
              <a:t>2006 – 5</a:t>
            </a:r>
          </a:p>
          <a:p>
            <a:r>
              <a:rPr lang="en-US" dirty="0" smtClean="0"/>
              <a:t>2005 – 1</a:t>
            </a:r>
          </a:p>
          <a:p>
            <a:r>
              <a:rPr lang="en-US" dirty="0" smtClean="0"/>
              <a:t>2004 – 1</a:t>
            </a:r>
          </a:p>
          <a:p>
            <a:r>
              <a:rPr lang="en-US" dirty="0" smtClean="0"/>
              <a:t>2003 – 2</a:t>
            </a:r>
          </a:p>
          <a:p>
            <a:r>
              <a:rPr lang="en-US" dirty="0" smtClean="0"/>
              <a:t>2002 – 1</a:t>
            </a:r>
          </a:p>
          <a:p>
            <a:r>
              <a:rPr lang="en-US" dirty="0" smtClean="0"/>
              <a:t>- </a:t>
            </a:r>
            <a:r>
              <a:rPr lang="en-US" dirty="0" err="1" smtClean="0"/>
              <a:t>Autofail</a:t>
            </a:r>
            <a:endParaRPr lang="en-US" dirty="0" smtClean="0"/>
          </a:p>
          <a:p>
            <a:r>
              <a:rPr lang="en-US" dirty="0" smtClean="0"/>
              <a:t>	How many days/hours lost productivity, as </a:t>
            </a:r>
            <a:r>
              <a:rPr lang="en-US" dirty="0" err="1" smtClean="0"/>
              <a:t>admins</a:t>
            </a:r>
            <a:r>
              <a:rPr lang="en-US" dirty="0" smtClean="0"/>
              <a:t> recover from these vendor screw-ups? If 1 incident takes 1 hour, x customer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http://attrition.org/errata/autofail/ - Constantly</a:t>
            </a:r>
            <a:r>
              <a:rPr lang="en-US" baseline="0" dirty="0" smtClean="0"/>
              <a:t> amazed that companies that sell integrity and bend your machine over faster than a hacker. The cases where $</a:t>
            </a:r>
            <a:r>
              <a:rPr lang="en-US" baseline="0" dirty="0" err="1" smtClean="0"/>
              <a:t>vendorA</a:t>
            </a:r>
            <a:r>
              <a:rPr lang="en-US" baseline="0" dirty="0" smtClean="0"/>
              <a:t> flags $</a:t>
            </a:r>
            <a:r>
              <a:rPr lang="en-US" baseline="0" dirty="0" err="1" smtClean="0"/>
              <a:t>vendorB</a:t>
            </a:r>
            <a:r>
              <a:rPr lang="en-US" baseline="0" dirty="0" smtClean="0"/>
              <a:t> (their competition) as malware.</a:t>
            </a:r>
            <a:endParaRPr lang="en-US" dirty="0" smtClean="0"/>
          </a:p>
          <a:p>
            <a:pPr eaLnBrk="1" hangingPunct="1">
              <a:spcBef>
                <a:spcPct val="0"/>
              </a:spcBef>
            </a:pPr>
            <a:r>
              <a:rPr lang="en-US" dirty="0" smtClean="0"/>
              <a:t>Stats – </a:t>
            </a:r>
            <a:r>
              <a:rPr lang="en-US" dirty="0" err="1" smtClean="0"/>
              <a:t>AutoFail</a:t>
            </a:r>
            <a:r>
              <a:rPr lang="en-US" dirty="0" smtClean="0"/>
              <a:t> (as of July 11, 2012). Some ‘fails’ worse than others</a:t>
            </a:r>
            <a:r>
              <a:rPr lang="en-US" baseline="0" dirty="0" smtClean="0"/>
              <a:t> (a few highlights below). As you can imagine, the software EULA protect these companies from this flagrant abuse and stupidity.</a:t>
            </a:r>
            <a:endParaRPr lang="en-US" dirty="0" smtClean="0"/>
          </a:p>
          <a:p>
            <a:pPr eaLnBrk="1" hangingPunct="1">
              <a:spcBef>
                <a:spcPct val="0"/>
              </a:spcBef>
            </a:pPr>
            <a:endParaRPr lang="en-US" dirty="0" smtClean="0"/>
          </a:p>
          <a:p>
            <a:pPr eaLnBrk="1" hangingPunct="1">
              <a:spcBef>
                <a:spcPct val="0"/>
              </a:spcBef>
            </a:pPr>
            <a:r>
              <a:rPr lang="en-US" dirty="0" err="1" smtClean="0"/>
              <a:t>Astaro</a:t>
            </a:r>
            <a:r>
              <a:rPr lang="en-US" dirty="0" smtClean="0"/>
              <a:t> – 1 (bad update blocked legit network traffic)</a:t>
            </a:r>
          </a:p>
          <a:p>
            <a:pPr eaLnBrk="1" hangingPunct="1">
              <a:spcBef>
                <a:spcPct val="0"/>
              </a:spcBef>
            </a:pPr>
            <a:r>
              <a:rPr lang="en-US" dirty="0" smtClean="0"/>
              <a:t>AVG – 7 (1 update put Win7 into reboot loop, 1 FP for iTunes, 1 FP for Adobe Flash, 1 FP on Windows, 1 FP on </a:t>
            </a:r>
            <a:r>
              <a:rPr lang="en-US" dirty="0" err="1" smtClean="0"/>
              <a:t>ZoneAlarm</a:t>
            </a:r>
            <a:r>
              <a:rPr lang="en-US" dirty="0" smtClean="0"/>
              <a:t>, 1 FP on Adobe Reader)</a:t>
            </a:r>
          </a:p>
          <a:p>
            <a:pPr eaLnBrk="1" hangingPunct="1">
              <a:spcBef>
                <a:spcPct val="0"/>
              </a:spcBef>
            </a:pPr>
            <a:r>
              <a:rPr lang="en-US" dirty="0" err="1" smtClean="0"/>
              <a:t>Avira</a:t>
            </a:r>
            <a:r>
              <a:rPr lang="en-US" dirty="0" smtClean="0"/>
              <a:t> – 2 (1 update cripples millions of PCs)</a:t>
            </a:r>
          </a:p>
          <a:p>
            <a:pPr eaLnBrk="1" hangingPunct="1">
              <a:spcBef>
                <a:spcPct val="0"/>
              </a:spcBef>
            </a:pPr>
            <a:r>
              <a:rPr lang="en-US" dirty="0" err="1" smtClean="0"/>
              <a:t>BitDefender</a:t>
            </a:r>
            <a:r>
              <a:rPr lang="en-US" dirty="0" smtClean="0"/>
              <a:t> – 1 (FP on Windows)</a:t>
            </a:r>
          </a:p>
          <a:p>
            <a:pPr eaLnBrk="1" hangingPunct="1">
              <a:spcBef>
                <a:spcPct val="0"/>
              </a:spcBef>
            </a:pPr>
            <a:r>
              <a:rPr lang="en-US" dirty="0" smtClean="0"/>
              <a:t>CA – 3 (2x update bricks Windows, FP on legit JavaScript)</a:t>
            </a:r>
          </a:p>
          <a:p>
            <a:pPr eaLnBrk="1" hangingPunct="1">
              <a:spcBef>
                <a:spcPct val="0"/>
              </a:spcBef>
            </a:pPr>
            <a:r>
              <a:rPr lang="en-US" dirty="0" smtClean="0"/>
              <a:t>F-Secure – 1 (1 FP deleted some clean files)</a:t>
            </a:r>
          </a:p>
          <a:p>
            <a:pPr eaLnBrk="1" hangingPunct="1">
              <a:spcBef>
                <a:spcPct val="0"/>
              </a:spcBef>
            </a:pPr>
            <a:r>
              <a:rPr lang="en-US" dirty="0" err="1" smtClean="0"/>
              <a:t>Kaspersky</a:t>
            </a:r>
            <a:r>
              <a:rPr lang="en-US" dirty="0" smtClean="0"/>
              <a:t> – 2 (FP on Google </a:t>
            </a:r>
            <a:r>
              <a:rPr lang="en-US" dirty="0" err="1" smtClean="0"/>
              <a:t>Adwords</a:t>
            </a:r>
            <a:r>
              <a:rPr lang="en-US" dirty="0" smtClean="0"/>
              <a:t>, FP on MSIE)</a:t>
            </a:r>
          </a:p>
          <a:p>
            <a:pPr eaLnBrk="1" hangingPunct="1">
              <a:spcBef>
                <a:spcPct val="0"/>
              </a:spcBef>
            </a:pPr>
            <a:r>
              <a:rPr lang="en-US" dirty="0" smtClean="0"/>
              <a:t>McAfee – 11 (stopped many users from receiving mail one weekend, bad update put XP in reboot loop, 2x update bricks more windows, FP on </a:t>
            </a:r>
            <a:r>
              <a:rPr lang="en-US" dirty="0" err="1" smtClean="0"/>
              <a:t>Spotify</a:t>
            </a:r>
            <a:r>
              <a:rPr lang="en-US" dirty="0" smtClean="0"/>
              <a:t>, FP on Vista, FP on legit JavaScript)</a:t>
            </a:r>
          </a:p>
          <a:p>
            <a:pPr eaLnBrk="1" hangingPunct="1">
              <a:spcBef>
                <a:spcPct val="0"/>
              </a:spcBef>
            </a:pPr>
            <a:r>
              <a:rPr lang="en-US" dirty="0" smtClean="0"/>
              <a:t>Microsoft – 8 (1 FP deleted Google Chrome, 1 MS update </a:t>
            </a:r>
            <a:r>
              <a:rPr lang="en-US" dirty="0" err="1" smtClean="0"/>
              <a:t>BSoD’s</a:t>
            </a:r>
            <a:r>
              <a:rPr lang="en-US" dirty="0" smtClean="0"/>
              <a:t> XP, update breaks Office, Piracy check flags legit copies, 1 FP on Gmail, 1 FP on Symantec)</a:t>
            </a:r>
          </a:p>
          <a:p>
            <a:pPr eaLnBrk="1" hangingPunct="1">
              <a:spcBef>
                <a:spcPct val="0"/>
              </a:spcBef>
            </a:pPr>
            <a:r>
              <a:rPr lang="en-US" dirty="0" err="1" smtClean="0"/>
              <a:t>SonicWall</a:t>
            </a:r>
            <a:r>
              <a:rPr lang="en-US" dirty="0" smtClean="0"/>
              <a:t> – 1 (update disables firewall/email scanning)</a:t>
            </a:r>
          </a:p>
          <a:p>
            <a:pPr eaLnBrk="1" hangingPunct="1">
              <a:spcBef>
                <a:spcPct val="0"/>
              </a:spcBef>
            </a:pPr>
            <a:r>
              <a:rPr lang="en-US" dirty="0" err="1" smtClean="0"/>
              <a:t>Sophos</a:t>
            </a:r>
            <a:r>
              <a:rPr lang="en-US" dirty="0" smtClean="0"/>
              <a:t> – 1 (1 FP on Mac OS X)</a:t>
            </a:r>
          </a:p>
          <a:p>
            <a:pPr eaLnBrk="1" hangingPunct="1">
              <a:spcBef>
                <a:spcPct val="0"/>
              </a:spcBef>
            </a:pPr>
            <a:r>
              <a:rPr lang="en-US" dirty="0" smtClean="0"/>
              <a:t>Symantec – 8 (1 FP on </a:t>
            </a:r>
            <a:r>
              <a:rPr lang="en-US" dirty="0" err="1" smtClean="0"/>
              <a:t>WoW</a:t>
            </a:r>
            <a:r>
              <a:rPr lang="en-US" dirty="0" smtClean="0"/>
              <a:t>, FP on </a:t>
            </a:r>
            <a:r>
              <a:rPr lang="en-US" dirty="0" err="1" smtClean="0"/>
              <a:t>Spotify</a:t>
            </a:r>
            <a:r>
              <a:rPr lang="en-US" dirty="0" smtClean="0"/>
              <a:t>, bug where updates couldn’t be dated correctly for them to keep working, 1 FP on </a:t>
            </a:r>
            <a:r>
              <a:rPr lang="en-US" dirty="0" err="1" smtClean="0"/>
              <a:t>CyberSitter</a:t>
            </a:r>
            <a:r>
              <a:rPr lang="en-US" dirty="0" smtClean="0"/>
              <a:t>, 1 FP on a NASA app, blocks AOL user internet access, bricks Macs)</a:t>
            </a:r>
          </a:p>
          <a:p>
            <a:pPr eaLnBrk="1" hangingPunct="1">
              <a:spcBef>
                <a:spcPct val="0"/>
              </a:spcBef>
            </a:pPr>
            <a:r>
              <a:rPr lang="en-US" dirty="0" smtClean="0"/>
              <a:t>Trend Micro – 1 (update freezes some PCs)</a:t>
            </a:r>
          </a:p>
          <a:p>
            <a:pPr eaLnBrk="1" hangingPunct="1">
              <a:spcBef>
                <a:spcPct val="0"/>
              </a:spcBef>
              <a:buFontTx/>
              <a:buChar char="-"/>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68158-783C-4838-8A5E-6EAC45868BDB}"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Legal Threats: Cases of vendors using the threat of legal action (e.g.,</a:t>
            </a:r>
            <a:r>
              <a:rPr lang="en-US" baseline="0" dirty="0" smtClean="0"/>
              <a:t> lawsuit</a:t>
            </a:r>
            <a:r>
              <a:rPr lang="en-US" dirty="0" smtClean="0"/>
              <a:t>, DMCA) to stifle or suppress security research.</a:t>
            </a:r>
          </a:p>
          <a:p>
            <a:r>
              <a:rPr lang="en-US" dirty="0" smtClean="0"/>
              <a:t>http://attrition.org/errata/legal_threats/ - Stats as of July 11, 2012</a:t>
            </a:r>
          </a:p>
          <a:p>
            <a:r>
              <a:rPr lang="en-US" dirty="0" smtClean="0"/>
              <a:t>2012 – 0</a:t>
            </a:r>
          </a:p>
          <a:p>
            <a:r>
              <a:rPr lang="en-US" dirty="0" smtClean="0"/>
              <a:t>2011 – 5</a:t>
            </a:r>
          </a:p>
          <a:p>
            <a:r>
              <a:rPr lang="en-US" dirty="0" smtClean="0"/>
              <a:t>2010 – 0</a:t>
            </a:r>
          </a:p>
          <a:p>
            <a:r>
              <a:rPr lang="en-US" dirty="0" smtClean="0"/>
              <a:t>2009 – 2</a:t>
            </a:r>
          </a:p>
          <a:p>
            <a:r>
              <a:rPr lang="en-US" dirty="0" smtClean="0"/>
              <a:t>2008 – 3</a:t>
            </a:r>
          </a:p>
          <a:p>
            <a:r>
              <a:rPr lang="en-US" dirty="0" smtClean="0"/>
              <a:t>2007 – 5</a:t>
            </a:r>
          </a:p>
          <a:p>
            <a:r>
              <a:rPr lang="en-US" dirty="0" smtClean="0"/>
              <a:t>2006 – 0</a:t>
            </a:r>
          </a:p>
          <a:p>
            <a:r>
              <a:rPr lang="en-US" dirty="0" smtClean="0"/>
              <a:t>2005 – 2</a:t>
            </a:r>
          </a:p>
          <a:p>
            <a:r>
              <a:rPr lang="en-US" dirty="0" smtClean="0"/>
              <a:t>2004 – 0</a:t>
            </a:r>
          </a:p>
          <a:p>
            <a:r>
              <a:rPr lang="en-US" dirty="0" smtClean="0"/>
              <a:t>2003 – 1</a:t>
            </a:r>
          </a:p>
          <a:p>
            <a:r>
              <a:rPr lang="en-US" dirty="0" smtClean="0"/>
              <a:t>2002 – 1</a:t>
            </a:r>
          </a:p>
          <a:p>
            <a:r>
              <a:rPr lang="en-US" dirty="0" smtClean="0"/>
              <a:t>2001 – 3</a:t>
            </a:r>
          </a:p>
          <a:p>
            <a:r>
              <a:rPr lang="en-US" dirty="0" smtClean="0"/>
              <a:t>2000 – 1</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value of not having corporate sponsors is</a:t>
            </a:r>
            <a:r>
              <a:rPr lang="en-US" baseline="0" dirty="0" smtClean="0"/>
              <a:t> that we can say what we please without fear of censorship or financial pressure, and we frequently do.</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http://attrition.org/errata/legal_threats/ - How many of these companies do you support by using or buying their software?</a:t>
            </a:r>
          </a:p>
          <a:p>
            <a:pPr eaLnBrk="1" hangingPunct="1">
              <a:spcBef>
                <a:spcPct val="0"/>
              </a:spcBef>
            </a:pPr>
            <a:r>
              <a:rPr lang="en-US" dirty="0" smtClean="0"/>
              <a:t>24 threats: 15 ultimately did not stop publication of research. 8 resulted in cancellation of talk/publication. 1 unknown (details not published)</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E072D-65FB-4939-96B0-9599D0327E33}"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2002 – HP uses DMCA to threaten </a:t>
            </a:r>
            <a:r>
              <a:rPr lang="en-US" baseline="0" dirty="0" err="1" smtClean="0"/>
              <a:t>SNOsoft</a:t>
            </a:r>
            <a:r>
              <a:rPr lang="en-US" baseline="0" dirty="0" smtClean="0"/>
              <a:t> over Tru64 Unix </a:t>
            </a:r>
            <a:r>
              <a:rPr lang="en-US" baseline="0" dirty="0" err="1" smtClean="0"/>
              <a:t>vuln</a:t>
            </a:r>
            <a:r>
              <a:rPr lang="en-US" baseline="0" dirty="0" smtClean="0"/>
              <a:t>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2005 (Jan) – 3COM acquires Tipping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2005 (Jul) – </a:t>
            </a:r>
            <a:r>
              <a:rPr lang="en-US" baseline="0" dirty="0" err="1" smtClean="0"/>
              <a:t>TippingPoint</a:t>
            </a:r>
            <a:r>
              <a:rPr lang="en-US" baseline="0" dirty="0" smtClean="0"/>
              <a:t> founds Zero Day Initiative (ZDI) http://www.hpenterprisesecurity.com/products/hp-dvlabs/zero-day-initiative-zdi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2007</a:t>
            </a:r>
            <a:r>
              <a:rPr lang="en-US" baseline="0" dirty="0" smtClean="0"/>
              <a:t> – </a:t>
            </a:r>
            <a:r>
              <a:rPr lang="en-US" baseline="0" dirty="0" err="1" smtClean="0"/>
              <a:t>TippingPoint</a:t>
            </a:r>
            <a:r>
              <a:rPr lang="en-US" baseline="0" dirty="0" smtClean="0"/>
              <a:t> tries to quiet David </a:t>
            </a:r>
            <a:r>
              <a:rPr lang="en-US" baseline="0" dirty="0" err="1" smtClean="0"/>
              <a:t>Maynor</a:t>
            </a:r>
            <a:r>
              <a:rPr lang="en-US" baseline="0" dirty="0" smtClean="0"/>
              <a:t> / </a:t>
            </a:r>
            <a:r>
              <a:rPr lang="en-US" baseline="0" dirty="0" err="1" smtClean="0"/>
              <a:t>ErrataSec</a:t>
            </a:r>
            <a:r>
              <a:rPr lang="en-US" baseline="0" dirty="0" smtClean="0"/>
              <a:t> for reversing TP IDS signatures. Pressured Errata to cancel talk, had FBI show up at their office.</a:t>
            </a:r>
          </a:p>
          <a:p>
            <a:r>
              <a:rPr lang="en-US" dirty="0" smtClean="0"/>
              <a:t>2009 – HP acquires 3COM - http://www.hp.com/hpinfo/newsroom/press/2009/091111xa.html</a:t>
            </a:r>
          </a:p>
          <a:p>
            <a:endParaRPr lang="en-US" baseline="0" dirty="0" smtClean="0"/>
          </a:p>
          <a:p>
            <a:r>
              <a:rPr lang="en-US" baseline="0" dirty="0" smtClean="0"/>
              <a:t>So HP tries to DMCA </a:t>
            </a:r>
            <a:r>
              <a:rPr lang="en-US" baseline="0" dirty="0" err="1" smtClean="0"/>
              <a:t>vuln</a:t>
            </a:r>
            <a:r>
              <a:rPr lang="en-US" baseline="0" dirty="0" smtClean="0"/>
              <a:t> research, then buys 3COM which owns </a:t>
            </a:r>
            <a:r>
              <a:rPr lang="en-US" baseline="0" dirty="0" err="1" smtClean="0"/>
              <a:t>TippingPoint</a:t>
            </a:r>
            <a:r>
              <a:rPr lang="en-US" baseline="0" dirty="0" smtClean="0"/>
              <a:t>, which founded ZDI who buys exploits from researchers and will release information w/o a vendor fix between 15 days (no </a:t>
            </a:r>
            <a:r>
              <a:rPr lang="en-US" baseline="0" dirty="0" err="1" smtClean="0"/>
              <a:t>ack</a:t>
            </a:r>
            <a:r>
              <a:rPr lang="en-US" baseline="0" dirty="0" smtClean="0"/>
              <a:t>) and 6 months (max). And HP is known for ~ 1000 days w/o patching, even simple XSS. - </a:t>
            </a:r>
            <a:r>
              <a:rPr lang="en-US" dirty="0" smtClean="0"/>
              <a:t>http://www.zerodayinitiative.com/advisories/disclosure_policy/</a:t>
            </a:r>
          </a:p>
          <a:p>
            <a:endParaRPr lang="en-US" dirty="0" smtClean="0"/>
          </a:p>
          <a:p>
            <a:r>
              <a:rPr lang="en-US" dirty="0" smtClean="0"/>
              <a:t>ZDI-CAN-206 Hewlett-Packard High 2007-07-17, 848 days ago </a:t>
            </a:r>
          </a:p>
          <a:p>
            <a:r>
              <a:rPr lang="en-US" dirty="0" smtClean="0"/>
              <a:t>ZDI-CAN-177 Hewlett-Packard High 2007-03-19, 968 days ago </a:t>
            </a:r>
          </a:p>
          <a:p>
            <a:r>
              <a:rPr lang="en-US" dirty="0" smtClean="0"/>
              <a:t>ZDI-CAN-105 Hewlett-Packard High 2006-10-10, 1128 days ago</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http://attrition.org/errata/charlatan/ (as of July 11, 2012)</a:t>
            </a:r>
          </a:p>
          <a:p>
            <a:r>
              <a:rPr lang="en-US" dirty="0" smtClean="0"/>
              <a:t>Charlatans: 15 individuals, 2</a:t>
            </a:r>
            <a:r>
              <a:rPr lang="en-US" baseline="0" dirty="0" smtClean="0"/>
              <a:t> journalists, 5 companies</a:t>
            </a:r>
          </a:p>
          <a:p>
            <a:r>
              <a:rPr lang="en-US" baseline="0" dirty="0" smtClean="0"/>
              <a:t>Watch list: 14 individuals (2 fringe)</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http://attrition.org/errata/plagiarism/</a:t>
            </a:r>
          </a:p>
          <a:p>
            <a:r>
              <a:rPr lang="en-US" dirty="0" smtClean="0"/>
              <a:t>13 print authors for 19 books (19 pictured but 2 being</a:t>
            </a:r>
            <a:r>
              <a:rPr lang="en-US" baseline="0" dirty="0" smtClean="0"/>
              <a:t> held back [see blowback], and 1</a:t>
            </a:r>
            <a:r>
              <a:rPr lang="en-US" dirty="0" smtClean="0"/>
              <a:t> written</a:t>
            </a:r>
            <a:r>
              <a:rPr lang="en-US" baseline="0" dirty="0" smtClean="0"/>
              <a:t> up since picture taken</a:t>
            </a:r>
            <a:r>
              <a:rPr lang="en-US" dirty="0" smtClean="0"/>
              <a:t>)</a:t>
            </a:r>
          </a:p>
          <a:p>
            <a:r>
              <a:rPr lang="en-US" dirty="0" smtClean="0"/>
              <a:t>18 online (some cross over to print).</a:t>
            </a:r>
            <a:r>
              <a:rPr lang="en-US" baseline="0" dirty="0" smtClean="0"/>
              <a:t> 8 of them companies, 10 individuals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http://attrition.org/errata/plagiarism/</a:t>
            </a:r>
          </a:p>
          <a:p>
            <a:endParaRPr lang="en-US" dirty="0" smtClean="0"/>
          </a:p>
          <a:p>
            <a:r>
              <a:rPr lang="en-US" dirty="0" smtClean="0"/>
              <a:t>Plagiarism review – Typically the most time consuming, but also the fastest/easiest win.</a:t>
            </a:r>
          </a:p>
          <a:p>
            <a:r>
              <a:rPr lang="en-US" dirty="0" smtClean="0"/>
              <a:t>Amazon et al have no provision to report books, so they keep getting sold. Even academic research sites tend not to have an obvious complaint procedure, while</a:t>
            </a:r>
            <a:r>
              <a:rPr lang="en-US" baseline="0" dirty="0" smtClean="0"/>
              <a:t> selling questionable works.</a:t>
            </a:r>
            <a:endParaRPr lang="en-US" dirty="0" smtClean="0"/>
          </a:p>
          <a:p>
            <a:r>
              <a:rPr lang="en-US" dirty="0" smtClean="0"/>
              <a:t>The biggest problem is that most books w/ plagiarism are self published, or vendors don't seem to care (e.g., </a:t>
            </a:r>
            <a:r>
              <a:rPr lang="en-US" dirty="0" err="1" smtClean="0"/>
              <a:t>Cengage</a:t>
            </a:r>
            <a:r>
              <a:rPr lang="en-US" dirty="0" smtClean="0"/>
              <a:t>). This problem will only get worse with Print-On-Demand.</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Companies: Cases where security companies botched security, often in an</a:t>
            </a:r>
            <a:r>
              <a:rPr lang="en-US" baseline="0" dirty="0" smtClean="0"/>
              <a:t> ironic and embarrassing fashion.</a:t>
            </a:r>
            <a:endParaRPr lang="en-US" dirty="0" smtClean="0"/>
          </a:p>
          <a:p>
            <a:r>
              <a:rPr lang="en-US" dirty="0" smtClean="0"/>
              <a:t>http://attrition.org/errata/sec-co/ - Stats as of July 11, 2012</a:t>
            </a:r>
          </a:p>
          <a:p>
            <a:endParaRPr lang="en-US" dirty="0" smtClean="0"/>
          </a:p>
          <a:p>
            <a:r>
              <a:rPr lang="en-US" baseline="0" dirty="0" smtClean="0"/>
              <a:t>Attrition.org on there twice! (for defacements: Fluffy Bunny in 2001, PHC in 2003)</a:t>
            </a:r>
          </a:p>
          <a:p>
            <a:r>
              <a:rPr lang="en-US" baseline="0" dirty="0" smtClean="0"/>
              <a:t>Biggest offenders: Microsoft (52), McAfee (19 or 21), Symantec (28)</a:t>
            </a:r>
          </a:p>
          <a:p>
            <a:endParaRPr lang="en-US" dirty="0" smtClean="0"/>
          </a:p>
          <a:p>
            <a:r>
              <a:rPr lang="en-US" dirty="0" smtClean="0"/>
              <a:t>2012 – 18</a:t>
            </a:r>
          </a:p>
          <a:p>
            <a:r>
              <a:rPr lang="en-US" dirty="0" smtClean="0"/>
              <a:t>2011 – 48</a:t>
            </a:r>
          </a:p>
          <a:p>
            <a:r>
              <a:rPr lang="en-US" dirty="0" smtClean="0"/>
              <a:t>2010 – 50 </a:t>
            </a:r>
          </a:p>
          <a:p>
            <a:r>
              <a:rPr lang="en-US" dirty="0" smtClean="0"/>
              <a:t>2009 – 47</a:t>
            </a:r>
          </a:p>
          <a:p>
            <a:r>
              <a:rPr lang="en-US" dirty="0" smtClean="0"/>
              <a:t>2008 – 19</a:t>
            </a:r>
          </a:p>
          <a:p>
            <a:r>
              <a:rPr lang="en-US" dirty="0" smtClean="0"/>
              <a:t>2007</a:t>
            </a:r>
            <a:r>
              <a:rPr lang="en-US" baseline="0" dirty="0" smtClean="0"/>
              <a:t> – 21</a:t>
            </a:r>
          </a:p>
          <a:p>
            <a:r>
              <a:rPr lang="en-US" baseline="0" dirty="0" smtClean="0"/>
              <a:t>2006 – 31</a:t>
            </a:r>
          </a:p>
          <a:p>
            <a:r>
              <a:rPr lang="en-US" baseline="0" dirty="0" smtClean="0"/>
              <a:t>2005 – 13</a:t>
            </a:r>
          </a:p>
          <a:p>
            <a:r>
              <a:rPr lang="en-US" baseline="0" dirty="0" smtClean="0"/>
              <a:t>2004 -7</a:t>
            </a:r>
          </a:p>
          <a:p>
            <a:r>
              <a:rPr lang="en-US" baseline="0" dirty="0" smtClean="0"/>
              <a:t>2003 – 46</a:t>
            </a:r>
          </a:p>
          <a:p>
            <a:r>
              <a:rPr lang="en-US" baseline="0" dirty="0" smtClean="0"/>
              <a:t>2002 – 20</a:t>
            </a:r>
          </a:p>
          <a:p>
            <a:r>
              <a:rPr lang="en-US" baseline="0" dirty="0" smtClean="0"/>
              <a:t>2001 – 104  (why? Defacements.)</a:t>
            </a:r>
          </a:p>
          <a:p>
            <a:r>
              <a:rPr lang="en-US" baseline="0" dirty="0" smtClean="0"/>
              <a:t>2000 – 32</a:t>
            </a:r>
          </a:p>
          <a:p>
            <a:r>
              <a:rPr lang="en-US" baseline="0" dirty="0" smtClean="0"/>
              <a:t>1999 – 16</a:t>
            </a:r>
          </a:p>
          <a:p>
            <a:r>
              <a:rPr lang="en-US" baseline="0" dirty="0" smtClean="0"/>
              <a:t>1998 – 2</a:t>
            </a:r>
          </a:p>
          <a:p>
            <a:r>
              <a:rPr lang="en-US" baseline="0" dirty="0" smtClean="0"/>
              <a:t>1997 – 1</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Companies that Spam: Companies</a:t>
            </a:r>
            <a:r>
              <a:rPr lang="en-US" baseline="0" dirty="0" smtClean="0"/>
              <a:t> that sell integrity, some that sell anti-spam solutions, are the same ones that don’t hesitate to blast mail out to strangers.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http://attrition.org/errata/spam/ - Stats as of July</a:t>
            </a:r>
            <a:r>
              <a:rPr lang="en-US" baseline="0" dirty="0" smtClean="0"/>
              <a:t> 11</a:t>
            </a:r>
            <a:r>
              <a:rPr lang="en-US" dirty="0" smtClean="0"/>
              <a:t>, 2012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Worst offender: </a:t>
            </a:r>
            <a:r>
              <a:rPr lang="en-US" baseline="0" dirty="0" err="1" smtClean="0"/>
              <a:t>TruSecure</a:t>
            </a:r>
            <a:r>
              <a:rPr lang="en-US" baseline="0" dirty="0" smtClean="0"/>
              <a:t> (4)</a:t>
            </a:r>
          </a:p>
          <a:p>
            <a:endParaRPr lang="en-US" dirty="0" smtClean="0"/>
          </a:p>
          <a:p>
            <a:r>
              <a:rPr lang="en-US" dirty="0" smtClean="0"/>
              <a:t>2012 – 3</a:t>
            </a:r>
          </a:p>
          <a:p>
            <a:r>
              <a:rPr lang="en-US" dirty="0" smtClean="0"/>
              <a:t>2011</a:t>
            </a:r>
            <a:r>
              <a:rPr lang="en-US" baseline="0" dirty="0" smtClean="0"/>
              <a:t> – 14</a:t>
            </a:r>
          </a:p>
          <a:p>
            <a:r>
              <a:rPr lang="en-US" baseline="0" dirty="0" smtClean="0"/>
              <a:t>2010 – 7</a:t>
            </a:r>
          </a:p>
          <a:p>
            <a:r>
              <a:rPr lang="en-US" baseline="0" dirty="0" smtClean="0"/>
              <a:t>2009 – 7</a:t>
            </a:r>
          </a:p>
          <a:p>
            <a:r>
              <a:rPr lang="en-US" baseline="0" dirty="0" smtClean="0"/>
              <a:t>2008 – 5</a:t>
            </a:r>
          </a:p>
          <a:p>
            <a:r>
              <a:rPr lang="en-US" baseline="0" dirty="0" smtClean="0"/>
              <a:t>2007 – 4</a:t>
            </a:r>
          </a:p>
          <a:p>
            <a:r>
              <a:rPr lang="en-US" baseline="0" dirty="0" smtClean="0"/>
              <a:t>2006 – 7</a:t>
            </a:r>
          </a:p>
          <a:p>
            <a:r>
              <a:rPr lang="en-US" baseline="0" dirty="0" smtClean="0"/>
              <a:t>2005 – 2</a:t>
            </a:r>
          </a:p>
          <a:p>
            <a:r>
              <a:rPr lang="en-US" baseline="0" dirty="0" smtClean="0"/>
              <a:t>2004 – 0</a:t>
            </a:r>
          </a:p>
          <a:p>
            <a:r>
              <a:rPr lang="en-US" baseline="0" dirty="0" smtClean="0"/>
              <a:t>2003 – 4</a:t>
            </a:r>
          </a:p>
          <a:p>
            <a:r>
              <a:rPr lang="en-US" baseline="0" dirty="0" smtClean="0"/>
              <a:t>2002 – 5</a:t>
            </a:r>
          </a:p>
          <a:p>
            <a:r>
              <a:rPr lang="en-US" baseline="0" dirty="0" smtClean="0"/>
              <a:t>2001 – 5</a:t>
            </a:r>
          </a:p>
          <a:p>
            <a:r>
              <a:rPr lang="en-US" baseline="0" dirty="0" smtClean="0"/>
              <a:t>2000 – 4</a:t>
            </a:r>
          </a:p>
          <a:p>
            <a:r>
              <a:rPr lang="en-US" baseline="0" dirty="0" smtClean="0"/>
              <a:t>1999 – 1</a:t>
            </a:r>
          </a:p>
          <a:p>
            <a:r>
              <a:rPr lang="en-US" baseline="0" dirty="0" smtClean="0"/>
              <a:t>1998 – 1</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http://osvdb.org/search</a:t>
            </a:r>
            <a:r>
              <a:rPr lang="en-US" baseline="0" dirty="0" smtClean="0"/>
              <a:t> -&gt; Select “security software” classification.</a:t>
            </a:r>
          </a:p>
          <a:p>
            <a:r>
              <a:rPr lang="en-US" dirty="0" smtClean="0"/>
              <a:t>Stats</a:t>
            </a:r>
            <a:r>
              <a:rPr lang="en-US" baseline="0" dirty="0" smtClean="0"/>
              <a:t> as of May 16, 2012</a:t>
            </a:r>
          </a:p>
          <a:p>
            <a:r>
              <a:rPr lang="en-US" baseline="0" dirty="0" smtClean="0"/>
              <a:t>Total: 1730 (out of 82,663 in OSVDB = around 2% of all documented </a:t>
            </a:r>
            <a:r>
              <a:rPr lang="en-US" baseline="0" dirty="0" err="1" smtClean="0"/>
              <a:t>vulns</a:t>
            </a:r>
            <a:r>
              <a:rPr lang="en-US" baseline="0" dirty="0" smtClean="0"/>
              <a:t>)</a:t>
            </a:r>
            <a:endParaRPr lang="en-US" dirty="0" smtClean="0"/>
          </a:p>
          <a:p>
            <a:endParaRPr lang="en-US" baseline="0" dirty="0" smtClean="0"/>
          </a:p>
          <a:p>
            <a:r>
              <a:rPr lang="en-US" baseline="0" dirty="0" smtClean="0"/>
              <a:t>Source: OSVDB.org</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where due:</a:t>
            </a:r>
            <a:r>
              <a:rPr lang="en-US" baseline="0" dirty="0" smtClean="0"/>
              <a:t> </a:t>
            </a:r>
            <a:r>
              <a:rPr lang="en-US" baseline="0" dirty="0" err="1" smtClean="0"/>
              <a:t>PrivacyRightsClearinghouse</a:t>
            </a:r>
            <a:r>
              <a:rPr lang="en-US" baseline="0" dirty="0" smtClean="0"/>
              <a:t> was getting all of the news, but took their info from </a:t>
            </a:r>
            <a:r>
              <a:rPr lang="en-US" baseline="0" dirty="0" err="1" smtClean="0"/>
              <a:t>Dataloss</a:t>
            </a:r>
            <a:r>
              <a:rPr lang="en-US" baseline="0" dirty="0" smtClean="0"/>
              <a:t> (on attrition.org) and </a:t>
            </a:r>
            <a:r>
              <a:rPr lang="en-US" baseline="0" dirty="0" err="1" smtClean="0"/>
              <a:t>PogoWasRight</a:t>
            </a:r>
            <a:r>
              <a:rPr lang="en-US" baseline="0" dirty="0" smtClean="0"/>
              <a:t>. News went </a:t>
            </a:r>
            <a:r>
              <a:rPr lang="en-US" baseline="0" dirty="0" err="1" smtClean="0"/>
              <a:t>batshit</a:t>
            </a:r>
            <a:r>
              <a:rPr lang="en-US" baseline="0" dirty="0" smtClean="0"/>
              <a:t> crazy when 100 million record mark reached. Except, we had hit that total six months prior. No news outlet came to talk to us to get the real stats. Is there a word for web site discrimination? We sure seem to run into it a lot.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100 million... the gloves come off.</a:t>
            </a:r>
          </a:p>
          <a:p>
            <a:r>
              <a:rPr lang="en-US" dirty="0" smtClean="0"/>
              <a:t>Thu Dec 14 20:31:40 EDT 2006</a:t>
            </a:r>
          </a:p>
          <a:p>
            <a:r>
              <a:rPr lang="en-US" dirty="0" smtClean="0"/>
              <a:t>http://attrition.org/security/rant/dataloss/100million.html</a:t>
            </a:r>
            <a:endParaRPr lang="en-US" baseline="0"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http://datalossdb.org/statistics</a:t>
            </a:r>
          </a:p>
          <a:p>
            <a:endParaRPr lang="en-US" dirty="0" smtClean="0"/>
          </a:p>
          <a:p>
            <a:r>
              <a:rPr lang="en-US" dirty="0" smtClean="0"/>
              <a:t>Odds are, your information</a:t>
            </a:r>
            <a:r>
              <a:rPr lang="en-US" baseline="0" dirty="0" smtClean="0"/>
              <a:t> has been leaked. You may not know about it yet.</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a:t>
            </a:r>
            <a:endParaRPr lang="en-US" baseline="0" dirty="0" smtClean="0"/>
          </a:p>
          <a:p>
            <a:endParaRPr lang="en-US" baseline="0" dirty="0" smtClean="0"/>
          </a:p>
          <a:p>
            <a:r>
              <a:rPr lang="en-US" baseline="0" dirty="0" smtClean="0"/>
              <a:t>As we go through the presentation, think about why this project matters to you personally, and </a:t>
            </a:r>
            <a:r>
              <a:rPr lang="en-US" baseline="0" smtClean="0"/>
              <a:t>your organization.</a:t>
            </a:r>
            <a:endParaRPr lang="en-US" baseline="0"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Confronting charlatans. Does it happen? Yes, more frequently than most realize.</a:t>
            </a:r>
          </a:p>
          <a:p>
            <a:endParaRPr lang="en-US" dirty="0" smtClean="0"/>
          </a:p>
          <a:p>
            <a:r>
              <a:rPr lang="en-US" dirty="0" smtClean="0"/>
              <a:t>Confronting Charlatans:</a:t>
            </a:r>
          </a:p>
          <a:p>
            <a:r>
              <a:rPr lang="en-US" dirty="0" err="1" smtClean="0"/>
              <a:t>Ankit</a:t>
            </a:r>
            <a:r>
              <a:rPr lang="en-US" dirty="0" smtClean="0"/>
              <a:t> </a:t>
            </a:r>
            <a:r>
              <a:rPr lang="en-US" dirty="0" err="1" smtClean="0"/>
              <a:t>Fadia</a:t>
            </a:r>
            <a:r>
              <a:rPr lang="en-US" dirty="0" smtClean="0"/>
              <a:t> in Denver - http://attrition.org/errata/charlatan/ankit_fadia/scared/ (I tried…)</a:t>
            </a:r>
          </a:p>
          <a:p>
            <a:r>
              <a:rPr lang="en-US" dirty="0" err="1" smtClean="0"/>
              <a:t>Sahil</a:t>
            </a:r>
            <a:r>
              <a:rPr lang="en-US" dirty="0" smtClean="0"/>
              <a:t> Khan Email &amp; Chat - http://attrition.org/errata/charlatan/watch_list/sahil_khan/2011-03-26-chat.html</a:t>
            </a:r>
          </a:p>
          <a:p>
            <a:r>
              <a:rPr lang="en-US" dirty="0" err="1" smtClean="0"/>
              <a:t>Frédéric</a:t>
            </a:r>
            <a:r>
              <a:rPr lang="en-US" baseline="0" dirty="0" smtClean="0"/>
              <a:t> </a:t>
            </a:r>
            <a:r>
              <a:rPr lang="en-US" baseline="0" dirty="0" err="1" smtClean="0"/>
              <a:t>Bourla</a:t>
            </a:r>
            <a:r>
              <a:rPr lang="en-US" baseline="0" dirty="0" smtClean="0"/>
              <a:t> of </a:t>
            </a:r>
            <a:r>
              <a:rPr lang="en-US" baseline="0" dirty="0" err="1" smtClean="0"/>
              <a:t>HTBridge</a:t>
            </a:r>
            <a:r>
              <a:rPr lang="en-US" baseline="0" dirty="0" smtClean="0"/>
              <a:t> Email - http://attrition.org/errata/charlatan/htbridge/emails.html</a:t>
            </a:r>
          </a:p>
          <a:p>
            <a:r>
              <a:rPr lang="en-US" baseline="0" dirty="0" smtClean="0"/>
              <a:t>Kim ‘Kimble’ </a:t>
            </a:r>
            <a:r>
              <a:rPr lang="en-US" baseline="0" dirty="0" err="1" smtClean="0"/>
              <a:t>Shmitz</a:t>
            </a:r>
            <a:r>
              <a:rPr lang="en-US" baseline="0" dirty="0" smtClean="0"/>
              <a:t> Email - http://attrition.org/postal/z/legal/yihat/</a:t>
            </a:r>
          </a:p>
          <a:p>
            <a:r>
              <a:rPr lang="en-US" dirty="0" smtClean="0"/>
              <a:t>Barry</a:t>
            </a:r>
            <a:r>
              <a:rPr lang="en-US" baseline="0" dirty="0" smtClean="0"/>
              <a:t> ‘Lou Cipher’ Schlossberg Emails – (covered more later)</a:t>
            </a:r>
          </a:p>
          <a:p>
            <a:endParaRPr lang="en-US" baseline="0" dirty="0" smtClean="0"/>
          </a:p>
          <a:p>
            <a:r>
              <a:rPr lang="en-US" dirty="0" smtClean="0"/>
              <a:t>Email</a:t>
            </a:r>
            <a:r>
              <a:rPr lang="en-US" baseline="0" dirty="0" smtClean="0"/>
              <a:t> but not published</a:t>
            </a:r>
            <a:r>
              <a:rPr lang="en-US" dirty="0" smtClean="0"/>
              <a:t>: </a:t>
            </a:r>
            <a:r>
              <a:rPr lang="en-US" dirty="0" err="1" smtClean="0"/>
              <a:t>Cattechie</a:t>
            </a:r>
            <a:r>
              <a:rPr lang="en-US" dirty="0" smtClean="0"/>
              <a:t>, Arthur</a:t>
            </a:r>
            <a:r>
              <a:rPr lang="en-US" baseline="0" dirty="0" smtClean="0"/>
              <a:t> ‘Wesley’ </a:t>
            </a:r>
            <a:r>
              <a:rPr lang="en-US" baseline="0" dirty="0" err="1" smtClean="0"/>
              <a:t>Kenzie</a:t>
            </a:r>
            <a:r>
              <a:rPr lang="en-US" baseline="0" dirty="0" smtClean="0"/>
              <a:t> (aka </a:t>
            </a:r>
            <a:r>
              <a:rPr lang="en-US" baseline="0" dirty="0" err="1" smtClean="0"/>
              <a:t>Securikai</a:t>
            </a:r>
            <a:r>
              <a:rPr lang="en-US" baseline="0" dirty="0" smtClean="0"/>
              <a:t>), Frank Jones (under different name), EC-Council (Jay </a:t>
            </a:r>
            <a:r>
              <a:rPr lang="en-US" baseline="0" dirty="0" err="1" smtClean="0"/>
              <a:t>Bavisis</a:t>
            </a:r>
            <a:r>
              <a:rPr lang="en-US" baseline="0" dirty="0" smtClean="0"/>
              <a:t>), </a:t>
            </a:r>
            <a:r>
              <a:rPr lang="en-US" baseline="0" dirty="0" err="1" smtClean="0"/>
              <a:t>Infosec</a:t>
            </a:r>
            <a:r>
              <a:rPr lang="en-US" baseline="0" dirty="0" smtClean="0"/>
              <a:t> Institute, Voice of Grey Hat, Craig Wright, 7Safe, </a:t>
            </a:r>
            <a:r>
              <a:rPr lang="en-US" baseline="0" dirty="0" err="1" smtClean="0"/>
              <a:t>Dafinoiu</a:t>
            </a:r>
            <a:r>
              <a:rPr lang="en-US" baseline="0" dirty="0" smtClean="0"/>
              <a:t>, </a:t>
            </a:r>
            <a:r>
              <a:rPr lang="en-US" baseline="0" dirty="0" err="1" smtClean="0"/>
              <a:t>Foresec</a:t>
            </a:r>
            <a:r>
              <a:rPr lang="en-US" baseline="0" dirty="0" smtClean="0"/>
              <a:t>, The Hacker News, </a:t>
            </a:r>
            <a:r>
              <a:rPr lang="en-US" baseline="0" dirty="0" err="1" smtClean="0"/>
              <a:t>Rizky</a:t>
            </a:r>
            <a:r>
              <a:rPr lang="en-US" baseline="0" dirty="0" smtClean="0"/>
              <a:t> </a:t>
            </a:r>
            <a:r>
              <a:rPr lang="en-US" baseline="0" dirty="0" err="1" smtClean="0"/>
              <a:t>Ariestiyansyah</a:t>
            </a:r>
            <a:r>
              <a:rPr lang="en-US" baseline="0" dirty="0" smtClean="0"/>
              <a:t> / IBT. Historic: JP, </a:t>
            </a:r>
            <a:r>
              <a:rPr lang="en-US" baseline="0" dirty="0" err="1" smtClean="0"/>
              <a:t>Meinel</a:t>
            </a:r>
            <a:endParaRPr lang="en-US" baseline="0" dirty="0" smtClean="0"/>
          </a:p>
          <a:p>
            <a:r>
              <a:rPr lang="en-US" baseline="0" dirty="0" smtClean="0"/>
              <a:t>Twitter or DMs: </a:t>
            </a:r>
            <a:r>
              <a:rPr lang="en-US" baseline="0" dirty="0" err="1" smtClean="0"/>
              <a:t>Ankit</a:t>
            </a:r>
            <a:r>
              <a:rPr lang="en-US" baseline="0" dirty="0" smtClean="0"/>
              <a:t> </a:t>
            </a:r>
            <a:r>
              <a:rPr lang="en-US" baseline="0" dirty="0" err="1" smtClean="0"/>
              <a:t>Fadia</a:t>
            </a:r>
            <a:r>
              <a:rPr lang="en-US" baseline="0" dirty="0" smtClean="0"/>
              <a:t>, John Flowers (and many of the above)</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Standing up to charlatans invariably results in some blowback. This has</a:t>
            </a:r>
            <a:r>
              <a:rPr lang="en-US" baseline="0" dirty="0" smtClean="0"/>
              <a:t> been everything from casual insults, threats of physical violence, libel/slander, attempts to get me fired from my day job, civil lawsuit, criminal charges…</a:t>
            </a:r>
          </a:p>
          <a:p>
            <a:r>
              <a:rPr lang="en-US" baseline="0" dirty="0" smtClean="0"/>
              <a:t>The obvious response is, “we must be doing it right”. This is the prime reason there are relatively no names on Errata, and one semi-public face to the project. Volunteers are hard enough to come by; if they received this blowback, they would not stick around.</a:t>
            </a:r>
          </a:p>
          <a:p>
            <a:endParaRPr lang="en-US" baseline="0" dirty="0" smtClean="0"/>
          </a:p>
          <a:p>
            <a:r>
              <a:rPr lang="en-US" baseline="0" dirty="0" smtClean="0"/>
              <a:t>Only a few truly challenge the information we have published, and typically in a poor manner. Screaming “you’re wrong” over and over doesn’t make your case. Others attempt to correct us, and we work with them until they get fed up (likely realizing we won’t just delete the entire page). Many lash out with personal attacks, go after friends or employer, etc. That, to me, says that they can’t argue with what we have published because we’re right and they know it.</a:t>
            </a:r>
          </a:p>
          <a:p>
            <a:endParaRPr lang="en-US" baseline="0" dirty="0" smtClean="0"/>
          </a:p>
          <a:p>
            <a:r>
              <a:rPr lang="en-US" baseline="0" dirty="0" smtClean="0"/>
              <a:t>In no particular order…</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with a threat of</a:t>
            </a:r>
            <a:r>
              <a:rPr lang="en-US" baseline="0" dirty="0" smtClean="0"/>
              <a:t> lawsuit, with a “fraud component”! Turned into v</a:t>
            </a:r>
            <a:r>
              <a:rPr lang="en-US" dirty="0" smtClean="0"/>
              <a:t>ague physical threats in the middle of him demonstrating he was really bad at using the </a:t>
            </a:r>
            <a:r>
              <a:rPr lang="en-US" dirty="0" err="1" smtClean="0"/>
              <a:t>Googles</a:t>
            </a:r>
            <a:r>
              <a:rPr lang="en-US" dirty="0" smtClean="0"/>
              <a:t>. Remember, his entire public reputation was built on the stories of him taking a team of guys to a hacker’s house they tracked, breaking in, and threatening (or beating) them with a baseball bat.</a:t>
            </a:r>
          </a:p>
          <a:p>
            <a:endParaRPr lang="en-US" dirty="0" smtClean="0"/>
          </a:p>
          <a:p>
            <a:r>
              <a:rPr lang="en-US" dirty="0" smtClean="0"/>
              <a:t>http://attrition.org/errata/charlatan/watch_list/barry_schlossberg/legal_threat.html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http://attrition.org/errata/charlatan/watch_list/barry_schlossberg/more_mails.html</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UPDATE: After 2 years of working with attrition, the CEO of </a:t>
            </a:r>
            <a:r>
              <a:rPr lang="en-US" baseline="0" dirty="0" err="1" smtClean="0"/>
              <a:t>HTBridge</a:t>
            </a:r>
            <a:r>
              <a:rPr lang="en-US" baseline="0" dirty="0" smtClean="0"/>
              <a:t> has gone through great lengths to improve their process and have responded to the issues previously outlined. He has gone to great lengths to do the right thing and demonstrated a humble and responsible approach to improving </a:t>
            </a:r>
            <a:r>
              <a:rPr lang="en-US" baseline="0" smtClean="0"/>
              <a:t>his company. As </a:t>
            </a:r>
            <a:r>
              <a:rPr lang="en-US" baseline="0" dirty="0" smtClean="0"/>
              <a:t>such, his picture has been removed.</a:t>
            </a:r>
          </a:p>
          <a:p>
            <a:endParaRPr lang="en-US" baseline="0" dirty="0" smtClean="0"/>
          </a:p>
          <a:p>
            <a:endParaRPr lang="en-US" baseline="0" dirty="0" smtClean="0"/>
          </a:p>
          <a:p>
            <a:r>
              <a:rPr lang="en-US" baseline="0" dirty="0" smtClean="0"/>
              <a:t>Audience</a:t>
            </a:r>
            <a:r>
              <a:rPr lang="en-US" baseline="0" dirty="0" smtClean="0"/>
              <a:t>: Look around… recognize any of these people as sitting next to you? Anyone pictured want to raise their hand? Any </a:t>
            </a:r>
            <a:r>
              <a:rPr lang="en-US" baseline="0" dirty="0" err="1" smtClean="0"/>
              <a:t>HTBridge</a:t>
            </a:r>
            <a:r>
              <a:rPr lang="en-US" baseline="0" dirty="0" smtClean="0"/>
              <a:t> employees here?</a:t>
            </a:r>
          </a:p>
          <a:p>
            <a:endParaRPr lang="en-US" baseline="0" dirty="0" smtClean="0"/>
          </a:p>
          <a:p>
            <a:r>
              <a:rPr lang="en-US" baseline="0" dirty="0" smtClean="0"/>
              <a:t>Red border = Name on lawsuit</a:t>
            </a:r>
          </a:p>
          <a:p>
            <a:r>
              <a:rPr lang="en-US" baseline="0" dirty="0" smtClean="0"/>
              <a:t>Yellow border = Legal advisor</a:t>
            </a:r>
          </a:p>
          <a:p>
            <a:endParaRPr lang="en-US" baseline="0" dirty="0" smtClean="0"/>
          </a:p>
          <a:p>
            <a:r>
              <a:rPr lang="en-US" baseline="0" dirty="0" smtClean="0"/>
              <a:t>https://www.htbridge.com/pages/company/board_of_directors.html</a:t>
            </a:r>
          </a:p>
          <a:p>
            <a:r>
              <a:rPr lang="en-US" baseline="0" dirty="0" smtClean="0"/>
              <a:t>https://www.htbridge.com/pages/company/management_and_advisory_board.html</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Emails between </a:t>
            </a:r>
            <a:r>
              <a:rPr lang="en-US" dirty="0" err="1" smtClean="0"/>
              <a:t>Bourla</a:t>
            </a:r>
            <a:r>
              <a:rPr lang="en-US" dirty="0" smtClean="0"/>
              <a:t> and I show that I was striving for accuracy. Based</a:t>
            </a:r>
            <a:r>
              <a:rPr lang="en-US" baseline="0" dirty="0" smtClean="0"/>
              <a:t> on additional information provided, I removed some content and made updates to other:</a:t>
            </a:r>
            <a:endParaRPr lang="en-US" dirty="0" smtClean="0"/>
          </a:p>
          <a:p>
            <a:r>
              <a:rPr lang="en-US" dirty="0" smtClean="0"/>
              <a:t>http://attrition.org/errata/charlatan/htbridge/emails.html</a:t>
            </a:r>
          </a:p>
          <a:p>
            <a:endParaRPr lang="en-US" dirty="0" smtClean="0"/>
          </a:p>
          <a:p>
            <a:r>
              <a:rPr lang="en-US" dirty="0" smtClean="0"/>
              <a:t>Despite that, </a:t>
            </a:r>
            <a:r>
              <a:rPr lang="en-US" dirty="0" err="1" smtClean="0"/>
              <a:t>HTBridge</a:t>
            </a:r>
            <a:r>
              <a:rPr lang="en-US" dirty="0" smtClean="0"/>
              <a:t> filed criminal defamation charges</a:t>
            </a:r>
            <a:r>
              <a:rPr lang="en-US" baseline="0" dirty="0" smtClean="0"/>
              <a:t> in Switzerland against me. Apparently, </a:t>
            </a:r>
            <a:r>
              <a:rPr lang="en-US" baseline="0" dirty="0" err="1" smtClean="0"/>
              <a:t>Bourla</a:t>
            </a:r>
            <a:r>
              <a:rPr lang="en-US" baseline="0" dirty="0" smtClean="0"/>
              <a:t> couldn’t figure out Google 101 either, as the charges are against “</a:t>
            </a:r>
            <a:r>
              <a:rPr lang="en-US" baseline="0" dirty="0" err="1" smtClean="0"/>
              <a:t>jericho</a:t>
            </a:r>
            <a:r>
              <a:rPr lang="en-US" baseline="0" dirty="0" smtClean="0"/>
              <a:t>”, and not by real name. They didn’t even tell the prosecutor which country I lived in, or give him my email address. Finally, </a:t>
            </a:r>
            <a:r>
              <a:rPr lang="en-US" baseline="0" dirty="0" err="1" smtClean="0"/>
              <a:t>Bourla</a:t>
            </a:r>
            <a:r>
              <a:rPr lang="en-US" baseline="0" dirty="0" smtClean="0"/>
              <a:t> waited around 8 months to file the charges; Switzerland requires you file the complaint within three months of knowledge of the issue #oops! Despite that, Swiss prosecutor is not dropping the charges (yet?), and this is dragging out.</a:t>
            </a:r>
          </a:p>
          <a:p>
            <a:endParaRPr lang="en-US" baseline="0" dirty="0" smtClean="0"/>
          </a:p>
          <a:p>
            <a:r>
              <a:rPr lang="en-US" baseline="0" dirty="0" smtClean="0"/>
              <a:t>Mails from </a:t>
            </a:r>
            <a:r>
              <a:rPr lang="en-US" baseline="0" dirty="0" err="1" smtClean="0"/>
              <a:t>Bourla</a:t>
            </a:r>
            <a:r>
              <a:rPr lang="en-US" baseline="0" dirty="0" smtClean="0"/>
              <a:t> say he thinks I was duped into posting this information, and later he says “</a:t>
            </a:r>
            <a:r>
              <a:rPr lang="en-US" dirty="0" smtClean="0"/>
              <a:t>But honestly, we don't care who we are for you, as anyone has the right to have his own opinion? Should it be a wrong one.” Both of these actually *counter* the claims of defamation, as</a:t>
            </a:r>
            <a:r>
              <a:rPr lang="en-US" baseline="0" dirty="0" smtClean="0"/>
              <a:t> the charge requires “knowingly post false information”. He apparently wants it both ways.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Gregory Evans blowback has been the most by volume for sure. Despite us having the most material on</a:t>
            </a:r>
            <a:r>
              <a:rPr lang="en-US" baseline="0" dirty="0" smtClean="0"/>
              <a:t> him, he has gone after us legally a single time, for a single image on one page.</a:t>
            </a:r>
            <a:endParaRPr lang="en-US" dirty="0" smtClean="0"/>
          </a:p>
          <a:p>
            <a:endParaRPr lang="en-US" dirty="0" smtClean="0"/>
          </a:p>
          <a:p>
            <a:r>
              <a:rPr lang="en-US" dirty="0" smtClean="0"/>
              <a:t>1. The big one is a court case in which he named attrition.org. Like</a:t>
            </a:r>
            <a:r>
              <a:rPr lang="en-US" baseline="0" dirty="0" smtClean="0"/>
              <a:t> other charlatans, he also couldn’t figure out Google 101 to put any names with it. That, or he used it as a transparent legal strategy in attempt to get overly broad discovery for his case. This ended up being one of many bad legal ploys, including notifying us of the case less than a week before the first hearing. Forced us to find a lawyer quickly. The case was very diverse, where each of the 8 Does were included for wildly different reasons. For us, we ended up agreeing to remove 1 image (a screenshot of a document from his leaked mail spool). We removed the image, which did nothing to change or remove content on the page, as it was added a while after original publication. So instead of his lawyer sending a C&amp;D or trying to work it out, he jumped straight to a lawsuit (no surprise).</a:t>
            </a:r>
          </a:p>
          <a:p>
            <a:endParaRPr lang="en-US" dirty="0" smtClean="0"/>
          </a:p>
          <a:p>
            <a:r>
              <a:rPr lang="en-US" dirty="0" smtClean="0"/>
              <a:t>2. There was a phase where Evans was hiring private investigators to look into and/or follow detractors. We know he did so for at least two people, but never determined if he did so for me or attrition.org staff. There were tweets from</a:t>
            </a:r>
            <a:r>
              <a:rPr lang="en-US" baseline="0" dirty="0" smtClean="0"/>
              <a:t> Evans </a:t>
            </a:r>
            <a:r>
              <a:rPr lang="en-US" dirty="0" smtClean="0"/>
              <a:t>or word of mouth that he was targeting us, but that is all. For example:</a:t>
            </a:r>
          </a:p>
          <a:p>
            <a:r>
              <a:rPr lang="en-US" baseline="0" dirty="0" smtClean="0"/>
              <a:t>Fri Oct 14 22:48:15 +0000 2011 @</a:t>
            </a:r>
            <a:r>
              <a:rPr lang="en-US" baseline="0" dirty="0" err="1" smtClean="0"/>
              <a:t>GregoryDEvans</a:t>
            </a:r>
            <a:r>
              <a:rPr lang="en-US" baseline="0" dirty="0" smtClean="0"/>
              <a:t> Gregory D. Evans says: its time to put my PI on a few people and there close ones.</a:t>
            </a:r>
          </a:p>
        </p:txBody>
      </p:sp>
      <p:sp>
        <p:nvSpPr>
          <p:cNvPr id="4" name="Slide Number Placeholder 3"/>
          <p:cNvSpPr>
            <a:spLocks noGrp="1"/>
          </p:cNvSpPr>
          <p:nvPr>
            <p:ph type="sldNum" sz="quarter" idx="10"/>
          </p:nvPr>
        </p:nvSpPr>
        <p:spPr/>
        <p:txBody>
          <a:bodyPr/>
          <a:lstStyle/>
          <a:p>
            <a:fld id="{9F3FA861-D70A-4DA5-A1CA-A9EB6D5B74F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Gregory Evans blowback continued:</a:t>
            </a:r>
          </a:p>
          <a:p>
            <a:endParaRPr lang="en-US" dirty="0" smtClean="0"/>
          </a:p>
          <a:p>
            <a:r>
              <a:rPr lang="en-US" dirty="0" smtClean="0"/>
              <a:t>3. Libel in Email – In 2010, Evans was trying to rent an</a:t>
            </a:r>
            <a:r>
              <a:rPr lang="en-US" baseline="0" dirty="0" smtClean="0"/>
              <a:t> apartment under his mother’s name, because he apparently does not maintain any bank accounts under his own name. When the company did their due diligence, they found a write-up of Evans’ company finances (LIGATT) on attrition.org. The person mailed Evans the link and said his stock price was a concern, and to please give his response to the article for their consideration. It was a fair reply and not insulting. Evans took it as an insult and replied with the above. At the time, he had less than 1,000 Twitter followers and a fraction of </a:t>
            </a:r>
            <a:r>
              <a:rPr lang="en-US" baseline="0" dirty="0" err="1" smtClean="0"/>
              <a:t>Facebook</a:t>
            </a:r>
            <a:r>
              <a:rPr lang="en-US" baseline="0" dirty="0" smtClean="0"/>
              <a:t> fans. It wasn’t until early 2012 that he paid a company for Twitter followers, and jumped up to 10,001 in less than 24 hours; still way under the 50k he threatens. Regardless, his 2</a:t>
            </a:r>
            <a:r>
              <a:rPr lang="en-US" baseline="30000" dirty="0" smtClean="0"/>
              <a:t>nd</a:t>
            </a:r>
            <a:r>
              <a:rPr lang="en-US" baseline="0" dirty="0" smtClean="0"/>
              <a:t> point is the libelous and blatantly false remarks against attrition.org.</a:t>
            </a:r>
          </a:p>
          <a:p>
            <a:endParaRPr lang="en-US" dirty="0" smtClean="0"/>
          </a:p>
          <a:p>
            <a:r>
              <a:rPr lang="en-US" dirty="0" smtClean="0"/>
              <a:t>4. Libel on Blog/Podcast – After ‘hacker happy’ sent a libelous</a:t>
            </a:r>
            <a:r>
              <a:rPr lang="en-US" baseline="0" dirty="0" smtClean="0"/>
              <a:t> email to hundreds of security people (including my employer), Evans jumped on the bandwagon and posted several blogs and did a podcast where he not only republished everything, but added his own lies. On the podcast, he claims that attrition.org was hacked and </a:t>
            </a:r>
            <a:r>
              <a:rPr lang="en-US" baseline="0" dirty="0" err="1" smtClean="0"/>
              <a:t>rm’d</a:t>
            </a:r>
            <a:r>
              <a:rPr lang="en-US" baseline="0" dirty="0" smtClean="0"/>
              <a:t>, and that we had no backups. This was after the </a:t>
            </a:r>
            <a:r>
              <a:rPr lang="en-US" baseline="0" dirty="0" err="1" smtClean="0"/>
              <a:t>DDoS</a:t>
            </a:r>
            <a:r>
              <a:rPr lang="en-US" baseline="0" dirty="0" smtClean="0"/>
              <a:t>, when the site was back up and all of the web content freely available to Evans. As we know, the truth doesn’t much matter to him. -</a:t>
            </a:r>
            <a:r>
              <a:rPr lang="en-US" dirty="0" smtClean="0"/>
              <a:t> </a:t>
            </a:r>
            <a:r>
              <a:rPr lang="en-US" baseline="0" dirty="0" smtClean="0"/>
              <a:t>http://www.blogtalkradio.com/nationalcybersecurity/2011/12/19/ncs-121911</a:t>
            </a:r>
          </a:p>
          <a:p>
            <a:r>
              <a:rPr lang="en-US" baseline="0" dirty="0" smtClean="0"/>
              <a:t>Partial transcript: “</a:t>
            </a:r>
            <a:r>
              <a:rPr lang="en-US" dirty="0" smtClean="0"/>
              <a:t>Some believe Martin has done interviews where he has given out false information just to make himself look better. Recently his website that posted information about people on his </a:t>
            </a:r>
            <a:r>
              <a:rPr lang="en-US" dirty="0" err="1" smtClean="0"/>
              <a:t>hitlist</a:t>
            </a:r>
            <a:r>
              <a:rPr lang="en-US" dirty="0" smtClean="0"/>
              <a:t> was hacked and destroyed. Now, the question is how could this happen to Martin when he is supposed to be a computer security expert and respected by all of the computer security industry according to Martin. Martin allegedly had no backups of the attrition.org web site. How could any computer security expert not have regular backups.”</a:t>
            </a:r>
          </a:p>
          <a:p>
            <a:endParaRPr lang="en-US" baseline="0" dirty="0" smtClean="0"/>
          </a:p>
          <a:p>
            <a:r>
              <a:rPr lang="en-US" baseline="0" dirty="0" smtClean="0"/>
              <a:t>5. Evans never could figure out that ‘Errata Security’ (consulting firm in Atlanta) is not the ‘attrition.org Errata Project’. So he visited their office one day. He stormed in demanding to speak to someone, scared the poor receptionist who had no clue what he was talking about, called security, and had Evans escorted out. Sorry @</a:t>
            </a:r>
            <a:r>
              <a:rPr lang="en-US" baseline="0" dirty="0" err="1" smtClean="0"/>
              <a:t>ErrataRob</a:t>
            </a:r>
            <a:r>
              <a:rPr lang="en-US" baseline="0" dirty="0" smtClean="0"/>
              <a:t> et al!</a:t>
            </a:r>
          </a:p>
        </p:txBody>
      </p:sp>
      <p:sp>
        <p:nvSpPr>
          <p:cNvPr id="4" name="Slide Number Placeholder 3"/>
          <p:cNvSpPr>
            <a:spLocks noGrp="1"/>
          </p:cNvSpPr>
          <p:nvPr>
            <p:ph type="sldNum" sz="quarter" idx="10"/>
          </p:nvPr>
        </p:nvSpPr>
        <p:spPr/>
        <p:txBody>
          <a:bodyPr/>
          <a:lstStyle/>
          <a:p>
            <a:fld id="{9F3FA861-D70A-4DA5-A1CA-A9EB6D5B74F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http://attrition.org/postal/z/legal/medica/</a:t>
            </a:r>
          </a:p>
          <a:p>
            <a:endParaRPr lang="en-US" dirty="0" smtClean="0"/>
          </a:p>
          <a:p>
            <a:r>
              <a:rPr lang="en-US" dirty="0" smtClean="0"/>
              <a:t>While </a:t>
            </a:r>
            <a:r>
              <a:rPr lang="en-US" dirty="0" err="1" smtClean="0"/>
              <a:t>Dataloss</a:t>
            </a:r>
            <a:r>
              <a:rPr lang="en-US" dirty="0" smtClean="0"/>
              <a:t> was part of Attrition, we received a legal threat from</a:t>
            </a:r>
            <a:r>
              <a:rPr lang="en-US" baseline="0" dirty="0" smtClean="0"/>
              <a:t> Dorsey &amp; Whitney LLP, on behalf of </a:t>
            </a:r>
            <a:r>
              <a:rPr lang="en-US" baseline="0" dirty="0" err="1" smtClean="0"/>
              <a:t>Medica</a:t>
            </a:r>
            <a:r>
              <a:rPr lang="en-US" baseline="0" dirty="0" smtClean="0"/>
              <a:t> Health Plans. Despite their frivolous claims, we did not defame </a:t>
            </a:r>
            <a:r>
              <a:rPr lang="en-US" baseline="0" dirty="0" err="1" smtClean="0"/>
              <a:t>Medica</a:t>
            </a:r>
            <a:r>
              <a:rPr lang="en-US" baseline="0" dirty="0" smtClean="0"/>
              <a:t> at all. The lengthy email battle between </a:t>
            </a:r>
            <a:r>
              <a:rPr lang="en-US" baseline="0" dirty="0" err="1" smtClean="0"/>
              <a:t>Magarian</a:t>
            </a:r>
            <a:r>
              <a:rPr lang="en-US" baseline="0" dirty="0" smtClean="0"/>
              <a:t> and myself (written with help from </a:t>
            </a:r>
            <a:r>
              <a:rPr lang="en-US" baseline="0" dirty="0" err="1" smtClean="0"/>
              <a:t>Lyger</a:t>
            </a:r>
            <a:r>
              <a:rPr lang="en-US" baseline="0" dirty="0" smtClean="0"/>
              <a:t>) show just how short-sighted and ridiculous lawyers can be.</a:t>
            </a:r>
          </a:p>
        </p:txBody>
      </p:sp>
      <p:sp>
        <p:nvSpPr>
          <p:cNvPr id="4" name="Slide Number Placeholder 3"/>
          <p:cNvSpPr>
            <a:spLocks noGrp="1"/>
          </p:cNvSpPr>
          <p:nvPr>
            <p:ph type="sldNum" sz="quarter" idx="10"/>
          </p:nvPr>
        </p:nvSpPr>
        <p:spPr/>
        <p:txBody>
          <a:bodyPr/>
          <a:lstStyle/>
          <a:p>
            <a:fld id="{9F3FA861-D70A-4DA5-A1CA-A9EB6D5B74F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December 15, I received several</a:t>
            </a:r>
            <a:r>
              <a:rPr lang="en-US" baseline="0" dirty="0" smtClean="0"/>
              <a:t> copies of a mail to a few lists I help run, as well as forwards from dozens of security professionals. The mail was a summary of “crimes and frauds” by me supposedly. They sent copies to my employer, as well as Tweeted to them from @</a:t>
            </a:r>
            <a:r>
              <a:rPr lang="en-US" baseline="0" dirty="0" err="1" smtClean="0"/>
              <a:t>HackerHappy</a:t>
            </a:r>
            <a:r>
              <a:rPr lang="en-US" baseline="0" dirty="0" smtClean="0"/>
              <a:t>. Despite the name, this is not </a:t>
            </a:r>
            <a:r>
              <a:rPr lang="en-US" baseline="0" dirty="0" err="1" smtClean="0"/>
              <a:t>Meinel</a:t>
            </a:r>
            <a:r>
              <a:rPr lang="en-US" baseline="0" dirty="0" smtClean="0"/>
              <a:t>. Anyone spending a couple minutes reading the accusations and claims will realize how absurd they are. By their ‘</a:t>
            </a:r>
            <a:r>
              <a:rPr lang="en-US" baseline="0" dirty="0" err="1" smtClean="0"/>
              <a:t>doxing</a:t>
            </a:r>
            <a:r>
              <a:rPr lang="en-US" baseline="0" dirty="0" smtClean="0"/>
              <a:t>’, I have three middle names (Keith, Allan, Andrew). They also have the wrong birthday, have my address in Denver wrong, associate several cases in Arizona with me that are not me, etc.</a:t>
            </a:r>
          </a:p>
          <a:p>
            <a:endParaRPr lang="en-US" baseline="0" dirty="0" smtClean="0"/>
          </a:p>
          <a:p>
            <a:r>
              <a:rPr lang="en-US" baseline="0" dirty="0" smtClean="0"/>
              <a:t>http://gregorydevans.com/2011/12/15/brian-martin%E2%80%99s-jericho-crimes-and-frauds-exposed-for-justice%E2%80%A6part-2/</a:t>
            </a:r>
          </a:p>
          <a:p>
            <a:r>
              <a:rPr lang="en-US" baseline="0" dirty="0" smtClean="0"/>
              <a:t>Greg Evans picked this up and printed additional ‘facts’ about me. The wording suggests it was ‘</a:t>
            </a:r>
            <a:r>
              <a:rPr lang="en-US" baseline="0" dirty="0" err="1" smtClean="0"/>
              <a:t>HackerHappy</a:t>
            </a:r>
            <a:r>
              <a:rPr lang="en-US" baseline="0" dirty="0" smtClean="0"/>
              <a:t>’ that sent him the extended write-up, and Evans reprinted it as is. It included gems such as being kicked out of college (I dropped out), that I am paranoid “</a:t>
            </a:r>
            <a:r>
              <a:rPr lang="en-US" dirty="0" smtClean="0"/>
              <a:t>caused by psychological disorder, alcohol and drugs poisons his everyday life”, am a drug-addict for many years (insulin count?), am into animal pornography, and that I am ‘hiding from</a:t>
            </a:r>
            <a:r>
              <a:rPr lang="en-US" baseline="0" dirty="0" smtClean="0"/>
              <a:t> justice’. One comment also claims that they have access to my home computer, yet haven’t leaked a single thing from it.</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http://attrition.org/postal/z/legal/yihat/</a:t>
            </a:r>
          </a:p>
          <a:p>
            <a:endParaRPr lang="en-US" dirty="0" smtClean="0"/>
          </a:p>
          <a:p>
            <a:r>
              <a:rPr lang="en-US" i="0" dirty="0" smtClean="0"/>
              <a:t>YIHAT </a:t>
            </a:r>
            <a:r>
              <a:rPr lang="en-US" dirty="0" smtClean="0"/>
              <a:t>(Young Intelligent Hackers Against Terrorism), a ‘group’ Kimble supposedly founded. One of their members contacted us with a brain-dead request. Apparently, he missed the ‘I’ in YIHAT. Ultimately, my reply led</a:t>
            </a:r>
            <a:r>
              <a:rPr lang="en-US" baseline="0" dirty="0" smtClean="0"/>
              <a:t> Kimble to jump in and make a few veiled threats. </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content</a:t>
            </a:r>
            <a:r>
              <a:rPr lang="en-US" baseline="0" dirty="0" smtClean="0"/>
              <a:t> on Errata is </a:t>
            </a:r>
            <a:r>
              <a:rPr lang="en-US" dirty="0" smtClean="0"/>
              <a:t>our own; we provide evidence and a story. You should</a:t>
            </a:r>
            <a:r>
              <a:rPr lang="en-US" baseline="0" dirty="0" smtClean="0"/>
              <a:t> make a decision based on reading both sides of the story.</a:t>
            </a:r>
          </a:p>
          <a:p>
            <a:endParaRPr lang="en-US" baseline="0" dirty="0" smtClean="0"/>
          </a:p>
          <a:p>
            <a:r>
              <a:rPr lang="en-US" baseline="0" dirty="0" smtClean="0"/>
              <a:t>This presentation should be downloaded later! There are a lot of additional comments and information for each slide. This version of the presentation has slight modifications from the version presented at </a:t>
            </a:r>
            <a:r>
              <a:rPr lang="en-US" baseline="0" dirty="0" err="1" smtClean="0"/>
              <a:t>RVAsec</a:t>
            </a:r>
            <a:r>
              <a:rPr lang="en-US" baseline="0" dirty="0" smtClean="0"/>
              <a:t> a couple months ago.</a:t>
            </a:r>
          </a:p>
          <a:p>
            <a:endParaRPr lang="en-US" baseline="0" dirty="0" smtClean="0"/>
          </a:p>
          <a:p>
            <a:r>
              <a:rPr lang="en-US" dirty="0" smtClean="0"/>
              <a:t>http://attrition.org/misc/disclaimer.html</a:t>
            </a:r>
          </a:p>
          <a:p>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a:t>
            </a:r>
            <a:r>
              <a:rPr lang="en-US" baseline="0" dirty="0" smtClean="0"/>
              <a:t> to understand how anyone could ever take him seriously. “I hacked a military laser satellite” and “I 0wn you!!!” just screams ‘talented hacker’.</a:t>
            </a:r>
          </a:p>
          <a:p>
            <a:endParaRPr lang="en-US" baseline="0" dirty="0" smtClean="0"/>
          </a:p>
          <a:p>
            <a:r>
              <a:rPr lang="en-US" baseline="0" dirty="0" smtClean="0"/>
              <a:t>Yes, that is the same Kimble in the current </a:t>
            </a:r>
            <a:r>
              <a:rPr lang="en-US" baseline="0" dirty="0" err="1" smtClean="0"/>
              <a:t>MegaUpload</a:t>
            </a:r>
            <a:r>
              <a:rPr lang="en-US" baseline="0" dirty="0" smtClean="0"/>
              <a:t> fiasco. Picture courtesy of one of his court appearances this year.</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Nov 21, 9:20a CST - Start of attack, initially GET requests to /attrition/fin.html, then POST requests too. </a:t>
            </a:r>
          </a:p>
          <a:p>
            <a:r>
              <a:rPr lang="en-US" dirty="0" smtClean="0"/>
              <a:t>Dec 24, 8a CST - Attack stopped largely, just a few stragglers still hitting the box.  [~ 34 days total]</a:t>
            </a:r>
          </a:p>
          <a:p>
            <a:endParaRPr lang="en-US" dirty="0" smtClean="0"/>
          </a:p>
          <a:p>
            <a:r>
              <a:rPr lang="en-US" dirty="0" smtClean="0"/>
              <a:t>Defensive measures:</a:t>
            </a:r>
          </a:p>
          <a:p>
            <a:r>
              <a:rPr lang="en-US" dirty="0" smtClean="0"/>
              <a:t>Physical: Upgraded router, </a:t>
            </a:r>
            <a:r>
              <a:rPr lang="en-US" dirty="0" err="1" smtClean="0"/>
              <a:t>Corero</a:t>
            </a:r>
            <a:r>
              <a:rPr lang="en-US" dirty="0" smtClean="0"/>
              <a:t> Anti-</a:t>
            </a:r>
            <a:r>
              <a:rPr lang="en-US" dirty="0" err="1" smtClean="0"/>
              <a:t>DDoS</a:t>
            </a:r>
            <a:r>
              <a:rPr lang="en-US" dirty="0" smtClean="0"/>
              <a:t> Device (huge thanks to them!)</a:t>
            </a:r>
          </a:p>
          <a:p>
            <a:r>
              <a:rPr lang="en-US" dirty="0" smtClean="0"/>
              <a:t>Software: Apache reconfiguration, </a:t>
            </a:r>
            <a:r>
              <a:rPr lang="en-US" dirty="0" err="1" smtClean="0"/>
              <a:t>IPTables</a:t>
            </a:r>
            <a:r>
              <a:rPr lang="en-US" dirty="0" smtClean="0"/>
              <a:t> reconfiguration, web server shut off at times</a:t>
            </a:r>
          </a:p>
          <a:p>
            <a:r>
              <a:rPr lang="en-US" dirty="0" smtClean="0"/>
              <a:t>Service: </a:t>
            </a:r>
            <a:r>
              <a:rPr lang="en-US" dirty="0" err="1" smtClean="0"/>
              <a:t>CloudFlare</a:t>
            </a:r>
            <a:endParaRPr lang="en-US" dirty="0" smtClean="0"/>
          </a:p>
          <a:p>
            <a:r>
              <a:rPr lang="en-US" dirty="0" smtClean="0"/>
              <a:t>Logistical: New domain created to mirror content (securityerrata.org)</a:t>
            </a:r>
          </a:p>
          <a:p>
            <a:endParaRPr lang="en-US" dirty="0" smtClean="0"/>
          </a:p>
          <a:p>
            <a:r>
              <a:rPr lang="en-US" dirty="0" smtClean="0"/>
              <a:t>Other points: </a:t>
            </a:r>
          </a:p>
          <a:p>
            <a:pPr>
              <a:buFontTx/>
              <a:buChar char="-"/>
            </a:pPr>
            <a:r>
              <a:rPr lang="en-US" dirty="0" smtClean="0"/>
              <a:t>ISP (Cox) was zero help, sent out a technician to do line tests, didn't comprehend the concept of "denial of service" when explained to him. “Everything</a:t>
            </a:r>
            <a:r>
              <a:rPr lang="en-US" baseline="0" dirty="0" smtClean="0"/>
              <a:t> looks fine on our side!”</a:t>
            </a:r>
            <a:endParaRPr lang="en-US" dirty="0" smtClean="0"/>
          </a:p>
          <a:p>
            <a:pPr>
              <a:buFontTx/>
              <a:buChar char="-"/>
            </a:pPr>
            <a:r>
              <a:rPr lang="en-US" dirty="0" smtClean="0"/>
              <a:t>Had access to most of the </a:t>
            </a:r>
            <a:r>
              <a:rPr lang="en-US" dirty="0" err="1" smtClean="0"/>
              <a:t>Botnet</a:t>
            </a:r>
            <a:r>
              <a:rPr lang="en-US" dirty="0" smtClean="0"/>
              <a:t> C&amp;Cs during the attack (mostly in India and Russia). Could see who else they were attacking. Determined it was a </a:t>
            </a:r>
            <a:r>
              <a:rPr lang="en-US" dirty="0" err="1" smtClean="0"/>
              <a:t>botnet</a:t>
            </a:r>
            <a:r>
              <a:rPr lang="en-US" dirty="0" smtClean="0"/>
              <a:t>-for-hire.</a:t>
            </a:r>
          </a:p>
          <a:p>
            <a:pPr>
              <a:buFontTx/>
              <a:buChar char="-"/>
            </a:pPr>
            <a:r>
              <a:rPr lang="en-US" dirty="0" smtClean="0"/>
              <a:t>Dec 2, 1:15p MST -&gt;Dec 3, 6:30a CST, attack stopped for some reason.</a:t>
            </a:r>
          </a:p>
          <a:p>
            <a:pPr>
              <a:buFontTx/>
              <a:buChar char="-"/>
            </a:pPr>
            <a:r>
              <a:rPr lang="en-US" dirty="0" smtClean="0"/>
              <a:t>Dec 1, 12:01p MST -&gt; Dec 1, 9:48 MST, how long it took us to realize </a:t>
            </a:r>
            <a:r>
              <a:rPr lang="en-US" dirty="0" err="1" smtClean="0"/>
              <a:t>CloudFlare</a:t>
            </a:r>
            <a:r>
              <a:rPr lang="en-US" dirty="0" smtClean="0"/>
              <a:t> did absolutely nothing to protect us.</a:t>
            </a:r>
          </a:p>
          <a:p>
            <a:r>
              <a:rPr lang="en-US" dirty="0" smtClean="0"/>
              <a:t>-We are pretty sure Errata was a fundamental part of why it happened</a:t>
            </a:r>
            <a:r>
              <a:rPr lang="en-US" baseline="0" dirty="0" smtClean="0"/>
              <a:t> but to this day, aren’t 100% positive.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any site</a:t>
            </a:r>
            <a:r>
              <a:rPr lang="en-US" baseline="0" dirty="0" smtClean="0"/>
              <a:t> or person that gets a little attention, there will be other incidents. Some not quite blowback, but most a result of what we published:</a:t>
            </a:r>
            <a:endParaRPr lang="en-US" dirty="0" smtClean="0"/>
          </a:p>
          <a:p>
            <a:r>
              <a:rPr lang="en-US" dirty="0" smtClean="0"/>
              <a:t>- Twitter @</a:t>
            </a:r>
            <a:r>
              <a:rPr lang="en-US" dirty="0" err="1" smtClean="0"/>
              <a:t>attrition_org</a:t>
            </a:r>
            <a:r>
              <a:rPr lang="en-US" dirty="0" smtClean="0"/>
              <a:t> imposter. Unfortunately, not even humorous. We expect better</a:t>
            </a:r>
            <a:r>
              <a:rPr lang="en-US" baseline="0" dirty="0" smtClean="0"/>
              <a:t> from spoofs.</a:t>
            </a:r>
            <a:endParaRPr lang="en-US" dirty="0" smtClean="0"/>
          </a:p>
          <a:p>
            <a:r>
              <a:rPr lang="en-US" dirty="0" smtClean="0"/>
              <a:t>- Charlatan groupies (</a:t>
            </a:r>
            <a:r>
              <a:rPr lang="en-US" dirty="0" err="1" smtClean="0"/>
              <a:t>Vaidehi</a:t>
            </a:r>
            <a:r>
              <a:rPr lang="en-US" dirty="0" smtClean="0"/>
              <a:t> Sachin / </a:t>
            </a:r>
            <a:r>
              <a:rPr lang="en-US" dirty="0" err="1" smtClean="0"/>
              <a:t>Cattechie</a:t>
            </a:r>
            <a:r>
              <a:rPr lang="en-US" dirty="0" smtClean="0"/>
              <a:t> had</a:t>
            </a:r>
            <a:r>
              <a:rPr lang="en-US" baseline="0" dirty="0" smtClean="0"/>
              <a:t> several in email or Twitter including James Attrition</a:t>
            </a:r>
            <a:r>
              <a:rPr lang="en-US" dirty="0" smtClean="0"/>
              <a:t>)</a:t>
            </a:r>
          </a:p>
          <a:p>
            <a:r>
              <a:rPr lang="en-US" dirty="0" smtClean="0"/>
              <a:t>- Backchannel: EC-Council planning to “come after me”. If they do, I have several more articles ready</a:t>
            </a:r>
            <a:r>
              <a:rPr lang="en-US" baseline="0" dirty="0" smtClean="0"/>
              <a:t> to release.</a:t>
            </a:r>
            <a:endParaRPr lang="en-US" dirty="0" smtClean="0"/>
          </a:p>
          <a:p>
            <a:r>
              <a:rPr lang="en-US" dirty="0" smtClean="0"/>
              <a:t>- Voice of Grey Hat and @</a:t>
            </a:r>
            <a:r>
              <a:rPr lang="en-US" dirty="0" err="1" smtClean="0"/>
              <a:t>TeamGreyHat</a:t>
            </a:r>
            <a:r>
              <a:rPr lang="en-US" dirty="0" smtClean="0"/>
              <a:t> threatened to hack our server after exposing </a:t>
            </a:r>
            <a:r>
              <a:rPr lang="en-US" dirty="0" err="1" smtClean="0"/>
              <a:t>VoGH</a:t>
            </a:r>
            <a:r>
              <a:rPr lang="en-US" dirty="0" smtClean="0"/>
              <a:t> plagiarism.</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least one seems to have a love / hate relationship with me. I am pretty sure she got her puppy after we had several email threads. She is also reportedly behind the “James Attrition” alias, a </a:t>
            </a:r>
            <a:r>
              <a:rPr lang="en-US" baseline="0" dirty="0" err="1" smtClean="0"/>
              <a:t>sockpuppet</a:t>
            </a:r>
            <a:r>
              <a:rPr lang="en-US" baseline="0" dirty="0" smtClean="0"/>
              <a:t> persona who leaps to her defense any time someone gives her grief. Since exposing her plagiarism, she has also turned into someone that reports other people’s plagiarism to us. Cat Techie, my #1 fan? *shudder*</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attrition needs a SLA: All email will be answered within 48 hours, even if Jericho has to forward it to </a:t>
            </a:r>
            <a:r>
              <a:rPr lang="en-US" dirty="0" err="1" smtClean="0"/>
              <a:t>Lyger</a:t>
            </a:r>
            <a:r>
              <a:rPr lang="en-US" dirty="0" smtClean="0"/>
              <a:t> so </a:t>
            </a:r>
            <a:r>
              <a:rPr lang="en-US" dirty="0" err="1" smtClean="0"/>
              <a:t>Lyger</a:t>
            </a:r>
            <a:r>
              <a:rPr lang="en-US" dirty="0" smtClean="0"/>
              <a:t> can say "go fuck yourself“.</a:t>
            </a:r>
          </a:p>
          <a:p>
            <a:endParaRPr lang="en-US" dirty="0" smtClean="0"/>
          </a:p>
          <a:p>
            <a:r>
              <a:rPr lang="en-US" dirty="0" smtClean="0"/>
              <a:t>One of the reasons we don’t have to yank much material or do serious edits, is that Errata is *heavily* based</a:t>
            </a:r>
            <a:r>
              <a:rPr lang="en-US" baseline="0" dirty="0" smtClean="0"/>
              <a:t> on citing sources. Every article that goes up is done in a way to present a logical argument, with links to the resources or information to back it up. “Cite your source” is something I am fond of saying, and I believe in it strongly.</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We don't care where the info came from, if it is public it is fair game. </a:t>
            </a:r>
          </a:p>
          <a:p>
            <a:pPr>
              <a:buFontTx/>
              <a:buChar char="-"/>
            </a:pPr>
            <a:r>
              <a:rPr lang="en-US" dirty="0" smtClean="0"/>
              <a:t>LIGATT / Hacking, e-mails released. We used one, ended up taking it down because $1k was cheaper to get out of court, than fight it on 1st amendment ground. (</a:t>
            </a:r>
            <a:r>
              <a:rPr lang="en-US" baseline="0" dirty="0" smtClean="0"/>
              <a:t>Supreme Court is on our side, Georgia State Courts are not - </a:t>
            </a:r>
            <a:r>
              <a:rPr lang="en-US" dirty="0" err="1" smtClean="0"/>
              <a:t>Bartnicki</a:t>
            </a:r>
            <a:r>
              <a:rPr lang="en-US" dirty="0" smtClean="0"/>
              <a:t> v. Hopper (99-1687)).</a:t>
            </a:r>
          </a:p>
          <a:p>
            <a:pPr>
              <a:buFontTx/>
              <a:buChar char="-"/>
            </a:pPr>
            <a:r>
              <a:rPr lang="en-US" dirty="0" smtClean="0"/>
              <a:t>Sometimes, ends justify the means.</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err="1" smtClean="0"/>
              <a:t>Sahil</a:t>
            </a:r>
            <a:r>
              <a:rPr lang="en-US" dirty="0" smtClean="0"/>
              <a:t> Khan, changed his ways after an IM chat</a:t>
            </a:r>
          </a:p>
          <a:p>
            <a:pPr>
              <a:buFontTx/>
              <a:buChar char="-"/>
            </a:pPr>
            <a:r>
              <a:rPr lang="en-US" baseline="0" dirty="0" smtClean="0"/>
              <a:t>Jayson Street. “I will never run from or try to hide my mistakes &amp; it started with a major one.”</a:t>
            </a:r>
          </a:p>
          <a:p>
            <a:pPr>
              <a:buFontTx/>
              <a:buChar char="-"/>
            </a:pPr>
            <a:r>
              <a:rPr lang="en-US" baseline="0" dirty="0" err="1" smtClean="0"/>
              <a:t>InfoSec</a:t>
            </a:r>
            <a:r>
              <a:rPr lang="en-US" baseline="0" dirty="0" smtClean="0"/>
              <a:t> Institute. Long chain of emails, they implemented new standards to ensure plagiarism didn’t happen again.</a:t>
            </a:r>
            <a:endParaRPr lang="en-US" dirty="0" smtClean="0"/>
          </a:p>
          <a:p>
            <a:pPr>
              <a:buFontTx/>
              <a:buChar char="-"/>
            </a:pPr>
            <a:r>
              <a:rPr lang="en-US" dirty="0" smtClean="0"/>
              <a:t>Evans denied at conferences, denied getting some</a:t>
            </a:r>
            <a:r>
              <a:rPr lang="en-US" baseline="0" dirty="0" smtClean="0"/>
              <a:t> media interviews.</a:t>
            </a:r>
          </a:p>
          <a:p>
            <a:pPr>
              <a:buFontTx/>
              <a:buChar char="-"/>
            </a:pPr>
            <a:r>
              <a:rPr lang="en-US" dirty="0" smtClean="0"/>
              <a:t>Christian Valor / se7en,</a:t>
            </a:r>
            <a:r>
              <a:rPr lang="en-US" baseline="0" dirty="0" smtClean="0"/>
              <a:t> essentially run out of the industry after higher profile media exposure.</a:t>
            </a:r>
          </a:p>
          <a:p>
            <a:pPr>
              <a:buFontTx/>
              <a:buChar char="-"/>
            </a:pPr>
            <a:r>
              <a:rPr lang="en-US" baseline="0" dirty="0" smtClean="0"/>
              <a:t>Michelle </a:t>
            </a:r>
            <a:r>
              <a:rPr lang="en-US" baseline="0" dirty="0" err="1" smtClean="0"/>
              <a:t>Delio</a:t>
            </a:r>
            <a:r>
              <a:rPr lang="en-US" baseline="0" dirty="0" smtClean="0"/>
              <a:t>, lost job at Wired after her fabrications were reviewed by editorial staff.</a:t>
            </a:r>
          </a:p>
          <a:p>
            <a:pPr>
              <a:buFontTx/>
              <a:buChar char="-"/>
            </a:pPr>
            <a:r>
              <a:rPr lang="en-US" baseline="0" dirty="0" smtClean="0"/>
              <a:t>Several companies after appearing on Spam, thanked me for bringing it to their attention. Marketing departments were chastised.</a:t>
            </a:r>
          </a:p>
          <a:p>
            <a:pPr>
              <a:buFontTx/>
              <a:buChar char="-"/>
            </a:pPr>
            <a:endParaRPr lang="en-US" baseline="0" dirty="0" smtClean="0"/>
          </a:p>
          <a:p>
            <a:pPr>
              <a:buFontTx/>
              <a:buChar char="-"/>
            </a:pPr>
            <a:r>
              <a:rPr lang="en-US" baseline="0" dirty="0" smtClean="0"/>
              <a:t>Questions from Twitter:</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“What significant changes have you seen in those years &amp; have they been positive or negative. More or less FUD &amp; charlatans?”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field is slowly taking the downward spiral and doesn’t seem to be improving. Money still trumps integrity. Definitely a lot more FUD, because that leads to money. Charlatans are on a slow uptick, slower than we imagined.</a:t>
            </a: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“Successes &amp; Failures. In short, what approaches have been most effective in exposing/countering errata?”</a:t>
            </a:r>
          </a:p>
          <a:p>
            <a:r>
              <a:rPr lang="en-US" dirty="0" smtClean="0"/>
              <a:t>Most successful is persistence.</a:t>
            </a:r>
            <a:r>
              <a:rPr lang="en-US" baseline="0" dirty="0" smtClean="0"/>
              <a:t> When we released a new article on Evans every week for several months, kept up the pressure on Twitter, contacted conferences he was speaking at, contacted media about his appearances, I think it put a dent in his ability to work. Also, resulted in a great group of Twitter groupies.</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Have you reported an incident or charlatan to errata? No? Why not? Our business is that of professional skepticism. Many of us get paid stupid amounts of money to go around pointing out the 'bad' in things. We're supposed to see flaws, shortcomings, lies, and deceit. Why does that end when the paycheck ends or you are off the clock?</a:t>
            </a:r>
          </a:p>
          <a:p>
            <a:r>
              <a:rPr lang="en-US" dirty="0" smtClean="0"/>
              <a:t>- No more “wont name names”. We're grownups. Protecting them doesn't encourage them to become more</a:t>
            </a:r>
            <a:r>
              <a:rPr lang="en-US" baseline="0" dirty="0" smtClean="0"/>
              <a:t> honest. </a:t>
            </a:r>
            <a:r>
              <a:rPr lang="en-US" dirty="0" smtClean="0"/>
              <a:t>We know people are fallible. The important factor is how they respond to the criticism.</a:t>
            </a:r>
          </a:p>
          <a:p>
            <a:pPr>
              <a:buFontTx/>
              <a:buChar char="-"/>
            </a:pPr>
            <a:r>
              <a:rPr lang="en-US" dirty="0" smtClean="0"/>
              <a:t> Send us information. Quick tips help, but you actually doing some leg work helps more. The “to-do” list is insane. A random name thrown our way is low priority.</a:t>
            </a:r>
          </a:p>
          <a:p>
            <a:pPr>
              <a:buFontTx/>
              <a:buChar char="-"/>
            </a:pPr>
            <a:r>
              <a:rPr lang="en-US" dirty="0" smtClean="0"/>
              <a:t> W</a:t>
            </a:r>
            <a:r>
              <a:rPr lang="en-US" baseline="0" dirty="0" smtClean="0"/>
              <a:t>rite your own blog / summary of our articles! Saturation is the best weapon. If the top 10 Google results have more negative than positive, it will do far more than errata alone can do. Can’t just be a mirror, need different voices, different people, different names, and your own perspective.</a:t>
            </a:r>
            <a:endParaRPr lang="en-US" dirty="0" smtClean="0"/>
          </a:p>
          <a:p>
            <a:r>
              <a:rPr lang="en-US" dirty="0" smtClean="0"/>
              <a:t>- So many professional/personal agendas get </a:t>
            </a:r>
            <a:r>
              <a:rPr lang="en-US" dirty="0" err="1" smtClean="0"/>
              <a:t>outed</a:t>
            </a:r>
            <a:r>
              <a:rPr lang="en-US" dirty="0" smtClean="0"/>
              <a:t> eventually.</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we really do hope that someone better comes along.</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Security arena is vendor-driven; vendors don't like to take up the topic unless they benefit from it, so it's even harder to find unbiased sources of information and unbiased people to look at all aspects of a situation before making informed and accurate judgments.</a:t>
            </a:r>
          </a:p>
          <a:p>
            <a:pPr>
              <a:buFontTx/>
              <a:buChar char="-"/>
            </a:pPr>
            <a:r>
              <a:rPr lang="en-US" dirty="0" smtClean="0"/>
              <a:t>OSVDB is another</a:t>
            </a:r>
            <a:r>
              <a:rPr lang="en-US" baseline="0" dirty="0" smtClean="0"/>
              <a:t> case study on “what if”. Serious lack of community support, essentially no financial support. Ultimately, a lot of the great ideas on evolving a VDB are still on hold.</a:t>
            </a:r>
            <a:endParaRPr lang="en-US" baseline="0" dirty="0"/>
          </a:p>
          <a:p>
            <a:pPr>
              <a:buFontTx/>
              <a:buChar char="-"/>
            </a:pPr>
            <a:endParaRPr lang="en-US" baseline="0" dirty="0"/>
          </a:p>
          <a:p>
            <a:pPr>
              <a:buFontTx/>
              <a:buNone/>
            </a:pP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Errata staff is NOT the same as attrition.org staff. Not all main staff work on Errata. Not all Errata staff work on the rest of the site.</a:t>
            </a:r>
          </a:p>
          <a:p>
            <a:endParaRPr lang="en-US" dirty="0" smtClean="0"/>
          </a:p>
          <a:p>
            <a:r>
              <a:rPr lang="en-US" dirty="0" smtClean="0"/>
              <a:t>Who/what we are? The who doesn't matter, does it? The information we post should stand on its own, be able to be externally validated, regardless of who signs a name to it.</a:t>
            </a:r>
          </a:p>
          <a:p>
            <a:r>
              <a:rPr lang="en-US" dirty="0" smtClean="0"/>
              <a:t>Sometimes, a name is added if there is 'too much' opinion (where that threshold is really low). e.g., The charlatan watch list may have</a:t>
            </a:r>
            <a:r>
              <a:rPr lang="en-US" baseline="0" dirty="0" smtClean="0"/>
              <a:t> pieces with more opinion than others.</a:t>
            </a:r>
            <a:endParaRPr lang="en-US" dirty="0" smtClean="0"/>
          </a:p>
          <a:p>
            <a:r>
              <a:rPr lang="en-US" dirty="0" smtClean="0"/>
              <a:t>We have to be careful when receiving information from external sources. Some of them are “salted”, meaning they are provided by someone who has an agenda. Not always easy to realize the agenda. Presence</a:t>
            </a:r>
            <a:r>
              <a:rPr lang="en-US" baseline="0" dirty="0" smtClean="0"/>
              <a:t> of an agenda does not invalidate the information, just makes us scrutinize it more closely.</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calls for volunteers? Two big calls in attempt to recruit volunteers. </a:t>
            </a:r>
          </a:p>
          <a:p>
            <a:r>
              <a:rPr lang="en-US" dirty="0" smtClean="0"/>
              <a:t>How many stuck around?</a:t>
            </a:r>
            <a:r>
              <a:rPr lang="en-US" baseline="0" dirty="0" smtClean="0"/>
              <a:t> Two long term.</a:t>
            </a:r>
            <a:endParaRPr lang="en-US" dirty="0" smtClean="0"/>
          </a:p>
          <a:p>
            <a:r>
              <a:rPr lang="en-US" dirty="0" smtClean="0"/>
              <a:t>How many flaked?</a:t>
            </a:r>
            <a:r>
              <a:rPr lang="en-US" baseline="0" dirty="0" smtClean="0"/>
              <a:t> The rest.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recent call for researchers, 4 serious bites, 1 stuck with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requires almost no training, other than “research, verify, be thorough”</a:t>
            </a:r>
            <a:r>
              <a:rPr lang="en-US" baseline="0" dirty="0" smtClean="0"/>
              <a:t> (e.g., </a:t>
            </a:r>
            <a:r>
              <a:rPr lang="en-US" baseline="0" dirty="0" err="1" smtClean="0"/>
              <a:t>Googlez</a:t>
            </a:r>
            <a:r>
              <a:rPr lang="en-US" baseline="0" dirty="0" smtClean="0"/>
              <a:t> + a bit of OCD).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project’s longevity is primarily due to a very small number of us crazies.</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 can’t be </a:t>
            </a:r>
            <a:r>
              <a:rPr lang="en-US" sz="2000" dirty="0" err="1" smtClean="0"/>
              <a:t>huggly</a:t>
            </a:r>
            <a:r>
              <a:rPr lang="en-US" sz="2000" dirty="0" smtClean="0"/>
              <a:t>, it just doesn’t cut it. The nature of Errata demands that we</a:t>
            </a:r>
            <a:r>
              <a:rPr lang="en-US" sz="2000" baseline="0" dirty="0" smtClean="0"/>
              <a:t> entertain a certain level of honesty, which is perceived as brutality by some. Fair, the truth is brutal at times.</a:t>
            </a:r>
            <a:endParaRPr lang="en-US" sz="2000" dirty="0" smtClean="0"/>
          </a:p>
          <a:p>
            <a:endParaRPr lang="en-US" sz="2000" dirty="0" smtClean="0"/>
          </a:p>
          <a:p>
            <a:r>
              <a:rPr lang="en-US" sz="2000" dirty="0" smtClean="0"/>
              <a:t>Like Batman, we needed a symbol to invoke fear.. thus, Lazlo.</a:t>
            </a:r>
          </a:p>
          <a:p>
            <a:endParaRPr lang="en-US" sz="2000" dirty="0" smtClean="0"/>
          </a:p>
          <a:p>
            <a:r>
              <a:rPr lang="en-US" sz="2000" dirty="0" smtClean="0"/>
              <a:t>‘Buck’ was drawn by Joanna Goldman,</a:t>
            </a:r>
            <a:r>
              <a:rPr lang="en-US" sz="2000" baseline="0" dirty="0" smtClean="0"/>
              <a:t> who does a wide variety of excellent animals. We commissioned her to create our mascot and simply asked her to “create the evil cousin of Buck”, and she did exactly that.</a:t>
            </a:r>
            <a:endParaRPr lang="en-US" sz="2000"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Errata is all about showing the "bad" in our industry. It is no different than auditing. For naysayers, they can't resolve what we do for some reason, due</a:t>
            </a:r>
            <a:r>
              <a:rPr lang="en-US" baseline="0" dirty="0" smtClean="0"/>
              <a:t> to some weird disconnect. </a:t>
            </a:r>
          </a:p>
          <a:p>
            <a:endParaRPr lang="en-US" dirty="0" smtClean="0"/>
          </a:p>
          <a:p>
            <a:r>
              <a:rPr lang="en-US" dirty="0" smtClean="0"/>
              <a:t>Who in the audience</a:t>
            </a:r>
            <a:r>
              <a:rPr lang="en-US" baseline="0" dirty="0" smtClean="0"/>
              <a:t> performs audits, pen tests, or vulnerability assessments? This is the same thing.</a:t>
            </a:r>
          </a:p>
          <a:p>
            <a:endParaRPr lang="en-US" baseline="0" dirty="0" smtClean="0"/>
          </a:p>
          <a:p>
            <a:r>
              <a:rPr lang="en-US" baseline="0" dirty="0" smtClean="0"/>
              <a:t>“If you look, Errata is all around us.” Many auditors and hackers are like this, and they notice everything that is wrong in a given place or event. The examples above are what I call “quick wins” in the land of Errata (e.g., plagiarism review, CPO, </a:t>
            </a:r>
            <a:r>
              <a:rPr lang="en-US" baseline="0" dirty="0" err="1" smtClean="0"/>
              <a:t>AutoFail</a:t>
            </a:r>
            <a:r>
              <a:rPr lang="en-US" baseline="0" dirty="0" smtClean="0"/>
              <a:t>). They are easy to find, and more importantly, quick to document.</a:t>
            </a:r>
          </a:p>
          <a:p>
            <a:endParaRPr lang="en-US" baseline="0" dirty="0" smtClean="0"/>
          </a:p>
          <a:p>
            <a:endParaRPr lang="en-US" baseline="0" dirty="0" smtClean="0"/>
          </a:p>
          <a:p>
            <a:r>
              <a:rPr lang="en-US" baseline="0" dirty="0" smtClean="0"/>
              <a:t>“Negative feedback is essential for negotiating life and social relations.” – Karen Wright, Psychology Today (Mar/Apr 2011)</a:t>
            </a:r>
          </a:p>
          <a:p>
            <a:r>
              <a:rPr lang="en-US" baseline="0" dirty="0" smtClean="0"/>
              <a:t>“Criticism has a hallowed role in nearly every area of human endeavor.” – Unknown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gif"/><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97156" y="6642556"/>
            <a:ext cx="1346844" cy="215444"/>
          </a:xfrm>
          <a:prstGeom prst="rect">
            <a:avLst/>
          </a:prstGeom>
          <a:noFill/>
        </p:spPr>
        <p:txBody>
          <a:bodyPr wrap="none" rtlCol="0">
            <a:spAutoFit/>
          </a:bodyPr>
          <a:lstStyle/>
          <a:p>
            <a:r>
              <a:rPr lang="en-US" sz="800" dirty="0" smtClean="0"/>
              <a:t>Copyright 2012 attrition.org</a:t>
            </a:r>
            <a:endParaRPr lang="en-US" sz="800" dirty="0"/>
          </a:p>
        </p:txBody>
      </p:sp>
      <p:sp>
        <p:nvSpPr>
          <p:cNvPr id="8" name="TextBox 7"/>
          <p:cNvSpPr txBox="1"/>
          <p:nvPr/>
        </p:nvSpPr>
        <p:spPr>
          <a:xfrm>
            <a:off x="1295400" y="152400"/>
            <a:ext cx="6553200" cy="1938992"/>
          </a:xfrm>
          <a:prstGeom prst="rect">
            <a:avLst/>
          </a:prstGeom>
          <a:noFill/>
        </p:spPr>
        <p:txBody>
          <a:bodyPr wrap="square" rtlCol="0">
            <a:spAutoFit/>
          </a:bodyPr>
          <a:lstStyle/>
          <a:p>
            <a:r>
              <a:rPr lang="en-US" sz="6000" dirty="0" smtClean="0"/>
              <a:t>Errata Hits Puberty:</a:t>
            </a:r>
          </a:p>
          <a:p>
            <a:r>
              <a:rPr lang="en-US" sz="6000" dirty="0" smtClean="0"/>
              <a:t> 13 Years of Chagrin</a:t>
            </a:r>
            <a:endParaRPr lang="en-US" sz="6000" dirty="0"/>
          </a:p>
        </p:txBody>
      </p:sp>
      <p:pic>
        <p:nvPicPr>
          <p:cNvPr id="5" name="Picture 4" descr="lazlopissed-industry.jpg"/>
          <p:cNvPicPr>
            <a:picLocks noChangeAspect="1"/>
          </p:cNvPicPr>
          <p:nvPr/>
        </p:nvPicPr>
        <p:blipFill>
          <a:blip r:embed="rId3" cstate="print"/>
          <a:stretch>
            <a:fillRect/>
          </a:stretch>
        </p:blipFill>
        <p:spPr>
          <a:xfrm>
            <a:off x="1956927" y="2209800"/>
            <a:ext cx="5230146" cy="4648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Mindset</a:t>
            </a:r>
            <a:endParaRPr lang="en-US" sz="7200" dirty="0"/>
          </a:p>
        </p:txBody>
      </p:sp>
      <p:pic>
        <p:nvPicPr>
          <p:cNvPr id="5" name="Picture 4" descr="bums2.jpg"/>
          <p:cNvPicPr>
            <a:picLocks noChangeAspect="1"/>
          </p:cNvPicPr>
          <p:nvPr/>
        </p:nvPicPr>
        <p:blipFill>
          <a:blip r:embed="rId3" cstate="print"/>
          <a:stretch>
            <a:fillRect/>
          </a:stretch>
        </p:blipFill>
        <p:spPr>
          <a:xfrm>
            <a:off x="771525" y="1066800"/>
            <a:ext cx="7600950" cy="5638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5400" dirty="0" smtClean="0"/>
              <a:t>Errata Coping Mechanisms</a:t>
            </a:r>
            <a:endParaRPr lang="en-US" sz="5400" dirty="0"/>
          </a:p>
        </p:txBody>
      </p:sp>
      <p:pic>
        <p:nvPicPr>
          <p:cNvPr id="5" name="Picture 4" descr="coping.jpg"/>
          <p:cNvPicPr>
            <a:picLocks noChangeAspect="1"/>
          </p:cNvPicPr>
          <p:nvPr/>
        </p:nvPicPr>
        <p:blipFill>
          <a:blip r:embed="rId3" cstate="print"/>
          <a:stretch>
            <a:fillRect/>
          </a:stretch>
        </p:blipFill>
        <p:spPr>
          <a:xfrm>
            <a:off x="952500" y="1200150"/>
            <a:ext cx="7239000" cy="5429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A Brief History of Errata</a:t>
            </a:r>
            <a:endParaRPr lang="en-US" sz="6000" dirty="0"/>
          </a:p>
        </p:txBody>
      </p:sp>
      <p:pic>
        <p:nvPicPr>
          <p:cNvPr id="4" name="Picture 3" descr="timeline3.jpg"/>
          <p:cNvPicPr>
            <a:picLocks noChangeAspect="1"/>
          </p:cNvPicPr>
          <p:nvPr/>
        </p:nvPicPr>
        <p:blipFill>
          <a:blip r:embed="rId3" cstate="print"/>
          <a:stretch>
            <a:fillRect/>
          </a:stretch>
        </p:blipFill>
        <p:spPr>
          <a:xfrm>
            <a:off x="0" y="1295400"/>
            <a:ext cx="9144000" cy="5105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We’ve Changed (a bit)</a:t>
            </a:r>
            <a:endParaRPr lang="en-US" sz="6600" dirty="0"/>
          </a:p>
        </p:txBody>
      </p:sp>
      <p:sp>
        <p:nvSpPr>
          <p:cNvPr id="4" name="TextBox 3"/>
          <p:cNvSpPr txBox="1"/>
          <p:nvPr/>
        </p:nvSpPr>
        <p:spPr>
          <a:xfrm>
            <a:off x="914400" y="4419600"/>
            <a:ext cx="2667000" cy="861774"/>
          </a:xfrm>
          <a:prstGeom prst="rect">
            <a:avLst/>
          </a:prstGeom>
          <a:noFill/>
        </p:spPr>
        <p:txBody>
          <a:bodyPr wrap="square" rtlCol="0">
            <a:spAutoFit/>
          </a:bodyPr>
          <a:lstStyle/>
          <a:p>
            <a:r>
              <a:rPr lang="en-US" sz="3200" dirty="0" smtClean="0"/>
              <a:t>August, 2000</a:t>
            </a:r>
          </a:p>
          <a:p>
            <a:pPr algn="ctr"/>
            <a:r>
              <a:rPr lang="en-US" dirty="0" smtClean="0"/>
              <a:t>(&lt;pre&gt; tags 0wn)</a:t>
            </a:r>
            <a:endParaRPr lang="en-US" dirty="0"/>
          </a:p>
        </p:txBody>
      </p:sp>
      <p:pic>
        <p:nvPicPr>
          <p:cNvPr id="5" name="Picture 4" descr="errata-aug-2000.png"/>
          <p:cNvPicPr>
            <a:picLocks noChangeAspect="1"/>
          </p:cNvPicPr>
          <p:nvPr/>
        </p:nvPicPr>
        <p:blipFill>
          <a:blip r:embed="rId3" cstate="print"/>
          <a:stretch>
            <a:fillRect/>
          </a:stretch>
        </p:blipFill>
        <p:spPr>
          <a:xfrm>
            <a:off x="152401" y="1219200"/>
            <a:ext cx="4419600" cy="3060794"/>
          </a:xfrm>
          <a:prstGeom prst="rect">
            <a:avLst/>
          </a:prstGeom>
        </p:spPr>
      </p:pic>
      <p:pic>
        <p:nvPicPr>
          <p:cNvPr id="6" name="Picture 5" descr="errata-apr-2012.png"/>
          <p:cNvPicPr>
            <a:picLocks noChangeAspect="1"/>
          </p:cNvPicPr>
          <p:nvPr/>
        </p:nvPicPr>
        <p:blipFill>
          <a:blip r:embed="rId4" cstate="print"/>
          <a:stretch>
            <a:fillRect/>
          </a:stretch>
        </p:blipFill>
        <p:spPr>
          <a:xfrm>
            <a:off x="4645858" y="3124200"/>
            <a:ext cx="4324415" cy="3548063"/>
          </a:xfrm>
          <a:prstGeom prst="rect">
            <a:avLst/>
          </a:prstGeom>
        </p:spPr>
      </p:pic>
      <p:sp>
        <p:nvSpPr>
          <p:cNvPr id="7" name="TextBox 6"/>
          <p:cNvSpPr txBox="1"/>
          <p:nvPr/>
        </p:nvSpPr>
        <p:spPr>
          <a:xfrm>
            <a:off x="5638800" y="2133600"/>
            <a:ext cx="2667000" cy="861774"/>
          </a:xfrm>
          <a:prstGeom prst="rect">
            <a:avLst/>
          </a:prstGeom>
          <a:noFill/>
        </p:spPr>
        <p:txBody>
          <a:bodyPr wrap="square" rtlCol="0">
            <a:spAutoFit/>
          </a:bodyPr>
          <a:lstStyle/>
          <a:p>
            <a:pPr algn="ctr"/>
            <a:r>
              <a:rPr lang="en-US" sz="3200" dirty="0" smtClean="0"/>
              <a:t>April, 2012</a:t>
            </a:r>
          </a:p>
          <a:p>
            <a:pPr algn="ctr"/>
            <a:r>
              <a:rPr lang="en-US" dirty="0" smtClean="0"/>
              <a:t>(fancy HTML tables)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914400"/>
          </a:xfrm>
        </p:spPr>
        <p:txBody>
          <a:bodyPr>
            <a:noAutofit/>
          </a:bodyPr>
          <a:lstStyle/>
          <a:p>
            <a:r>
              <a:rPr lang="en-US" sz="7200" dirty="0" smtClean="0"/>
              <a:t>Ledger</a:t>
            </a:r>
            <a:endParaRPr lang="en-US" sz="7200" dirty="0"/>
          </a:p>
        </p:txBody>
      </p:sp>
      <p:pic>
        <p:nvPicPr>
          <p:cNvPr id="4" name="Picture 3" descr="14.jpg"/>
          <p:cNvPicPr>
            <a:picLocks noChangeAspect="1"/>
          </p:cNvPicPr>
          <p:nvPr/>
        </p:nvPicPr>
        <p:blipFill>
          <a:blip r:embed="rId3" cstate="print"/>
          <a:stretch>
            <a:fillRect/>
          </a:stretch>
        </p:blipFill>
        <p:spPr>
          <a:xfrm>
            <a:off x="0" y="1219201"/>
            <a:ext cx="9144000" cy="5486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Errata</a:t>
            </a:r>
            <a:endParaRPr lang="en-US" sz="7200" dirty="0"/>
          </a:p>
        </p:txBody>
      </p:sp>
      <p:pic>
        <p:nvPicPr>
          <p:cNvPr id="4" name="Picture 3" descr="15.jpg"/>
          <p:cNvPicPr>
            <a:picLocks noChangeAspect="1"/>
          </p:cNvPicPr>
          <p:nvPr/>
        </p:nvPicPr>
        <p:blipFill>
          <a:blip r:embed="rId3" cstate="print"/>
          <a:stretch>
            <a:fillRect/>
          </a:stretch>
        </p:blipFill>
        <p:spPr>
          <a:xfrm>
            <a:off x="0" y="1143000"/>
            <a:ext cx="9144000" cy="571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0"/>
            <a:ext cx="5334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6" name="Picture 5" descr="16.jpg"/>
          <p:cNvPicPr>
            <a:picLocks noChangeAspect="1"/>
          </p:cNvPicPr>
          <p:nvPr/>
        </p:nvPicPr>
        <p:blipFill>
          <a:blip r:embed="rId3" cstate="print"/>
          <a:stretch>
            <a:fillRect/>
          </a:stretch>
        </p:blipFill>
        <p:spPr>
          <a:xfrm>
            <a:off x="152400" y="0"/>
            <a:ext cx="8839200" cy="6858000"/>
          </a:xfrm>
          <a:prstGeom prst="rect">
            <a:avLst/>
          </a:prstGeom>
        </p:spPr>
      </p:pic>
      <p:sp>
        <p:nvSpPr>
          <p:cNvPr id="2" name="Title 1"/>
          <p:cNvSpPr>
            <a:spLocks noGrp="1"/>
          </p:cNvSpPr>
          <p:nvPr>
            <p:ph type="ctrTitle"/>
          </p:nvPr>
        </p:nvSpPr>
        <p:spPr>
          <a:xfrm>
            <a:off x="2057400" y="762000"/>
            <a:ext cx="6705600" cy="1371600"/>
          </a:xfrm>
        </p:spPr>
        <p:txBody>
          <a:bodyPr>
            <a:noAutofit/>
          </a:bodyPr>
          <a:lstStyle/>
          <a:p>
            <a:r>
              <a:rPr lang="en-US" sz="7200" dirty="0" smtClean="0"/>
              <a:t>Stats – CPO</a:t>
            </a:r>
            <a:br>
              <a:rPr lang="en-US" sz="7200" dirty="0" smtClean="0"/>
            </a:br>
            <a:r>
              <a:rPr lang="en-US" sz="2800" dirty="0" smtClean="0"/>
              <a:t>(Certified Pre-Owned)</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6600" y="304800"/>
            <a:ext cx="2057400" cy="6019800"/>
          </a:xfrm>
        </p:spPr>
        <p:txBody>
          <a:bodyPr>
            <a:noAutofit/>
          </a:bodyPr>
          <a:lstStyle/>
          <a:p>
            <a:r>
              <a:rPr lang="en-US" sz="6600" dirty="0" smtClean="0"/>
              <a:t>Stats – </a:t>
            </a:r>
            <a:r>
              <a:rPr lang="en-US" sz="6600" dirty="0" err="1" smtClean="0"/>
              <a:t>AutoFail</a:t>
            </a:r>
            <a:r>
              <a:rPr lang="en-US" sz="6600" dirty="0" smtClean="0"/>
              <a:t/>
            </a:r>
            <a:br>
              <a:rPr lang="en-US" sz="6600" dirty="0" smtClean="0"/>
            </a:br>
            <a:r>
              <a:rPr lang="en-US" sz="3200" dirty="0" smtClean="0"/>
              <a:t>(By Year)</a:t>
            </a:r>
            <a:endParaRPr lang="en-US" sz="3200" dirty="0"/>
          </a:p>
        </p:txBody>
      </p:sp>
      <p:sp>
        <p:nvSpPr>
          <p:cNvPr id="4" name="TextBox 3"/>
          <p:cNvSpPr txBox="1"/>
          <p:nvPr/>
        </p:nvSpPr>
        <p:spPr>
          <a:xfrm>
            <a:off x="457200" y="2286000"/>
            <a:ext cx="5334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6" name="Picture 5" descr="17.jpg"/>
          <p:cNvPicPr>
            <a:picLocks noChangeAspect="1"/>
          </p:cNvPicPr>
          <p:nvPr/>
        </p:nvPicPr>
        <p:blipFill>
          <a:blip r:embed="rId3" cstate="print"/>
          <a:stretch>
            <a:fillRect/>
          </a:stretch>
        </p:blipFill>
        <p:spPr>
          <a:xfrm>
            <a:off x="228600" y="381000"/>
            <a:ext cx="6938855" cy="609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457200" y="2286000"/>
            <a:ext cx="5334000" cy="1200150"/>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pic>
        <p:nvPicPr>
          <p:cNvPr id="47109" name="Picture 5" descr="autofail-byvendor"/>
          <p:cNvPicPr>
            <a:picLocks noChangeAspect="1" noChangeArrowheads="1"/>
          </p:cNvPicPr>
          <p:nvPr/>
        </p:nvPicPr>
        <p:blipFill>
          <a:blip r:embed="rId3" cstate="print"/>
          <a:srcRect/>
          <a:stretch>
            <a:fillRect/>
          </a:stretch>
        </p:blipFill>
        <p:spPr bwMode="auto">
          <a:xfrm>
            <a:off x="228600" y="381000"/>
            <a:ext cx="6324600" cy="6261100"/>
          </a:xfrm>
          <a:prstGeom prst="rect">
            <a:avLst/>
          </a:prstGeom>
          <a:noFill/>
        </p:spPr>
      </p:pic>
      <p:sp>
        <p:nvSpPr>
          <p:cNvPr id="47105" name="Title 1"/>
          <p:cNvSpPr>
            <a:spLocks noGrp="1"/>
          </p:cNvSpPr>
          <p:nvPr>
            <p:ph type="ctrTitle"/>
          </p:nvPr>
        </p:nvSpPr>
        <p:spPr>
          <a:xfrm>
            <a:off x="4114800" y="0"/>
            <a:ext cx="5029200" cy="1676400"/>
          </a:xfrm>
        </p:spPr>
        <p:txBody>
          <a:bodyPr/>
          <a:lstStyle/>
          <a:p>
            <a:pPr eaLnBrk="1" hangingPunct="1"/>
            <a:r>
              <a:rPr lang="en-US" sz="6000" dirty="0" smtClean="0"/>
              <a:t>Stats – </a:t>
            </a:r>
            <a:r>
              <a:rPr lang="en-US" sz="6000" dirty="0" err="1" smtClean="0"/>
              <a:t>AutoFail</a:t>
            </a:r>
            <a:r>
              <a:rPr lang="en-US" sz="6000" dirty="0" smtClean="0"/>
              <a:t/>
            </a:r>
            <a:br>
              <a:rPr lang="en-US" sz="6000" dirty="0" smtClean="0"/>
            </a:br>
            <a:r>
              <a:rPr lang="en-US" sz="3200" dirty="0" smtClean="0"/>
              <a:t>(By Vendor)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Legal Threats</a:t>
            </a:r>
            <a:endParaRPr lang="en-US" sz="7200" dirty="0"/>
          </a:p>
        </p:txBody>
      </p:sp>
      <p:sp>
        <p:nvSpPr>
          <p:cNvPr id="4" name="TextBox 3"/>
          <p:cNvSpPr txBox="1"/>
          <p:nvPr/>
        </p:nvSpPr>
        <p:spPr>
          <a:xfrm>
            <a:off x="457200" y="2286000"/>
            <a:ext cx="5334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6" name="Picture 5" descr="legal threats -byyear.jpg"/>
          <p:cNvPicPr>
            <a:picLocks noChangeAspect="1"/>
          </p:cNvPicPr>
          <p:nvPr/>
        </p:nvPicPr>
        <p:blipFill>
          <a:blip r:embed="rId3" cstate="print"/>
          <a:stretch>
            <a:fillRect/>
          </a:stretch>
        </p:blipFill>
        <p:spPr>
          <a:xfrm>
            <a:off x="152401" y="1752600"/>
            <a:ext cx="8763000" cy="45672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jpg"/>
          <p:cNvPicPr>
            <a:picLocks noChangeAspect="1"/>
          </p:cNvPicPr>
          <p:nvPr/>
        </p:nvPicPr>
        <p:blipFill>
          <a:blip r:embed="rId3" cstate="print"/>
          <a:stretch>
            <a:fillRect/>
          </a:stretch>
        </p:blipFill>
        <p:spPr>
          <a:xfrm>
            <a:off x="152400" y="609600"/>
            <a:ext cx="8839200" cy="5638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a:xfrm>
            <a:off x="609600" y="381000"/>
            <a:ext cx="7772400" cy="1066800"/>
          </a:xfrm>
        </p:spPr>
        <p:txBody>
          <a:bodyPr>
            <a:normAutofit fontScale="90000"/>
          </a:bodyPr>
          <a:lstStyle/>
          <a:p>
            <a:pPr eaLnBrk="1" hangingPunct="1"/>
            <a:r>
              <a:rPr lang="en-US" sz="7200" smtClean="0"/>
              <a:t>Stats – Legal Threats</a:t>
            </a:r>
          </a:p>
        </p:txBody>
      </p:sp>
      <p:sp>
        <p:nvSpPr>
          <p:cNvPr id="51202" name="TextBox 3"/>
          <p:cNvSpPr txBox="1">
            <a:spLocks noChangeArrowheads="1"/>
          </p:cNvSpPr>
          <p:nvPr/>
        </p:nvSpPr>
        <p:spPr bwMode="auto">
          <a:xfrm>
            <a:off x="457200" y="2286000"/>
            <a:ext cx="5334000" cy="1200150"/>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51204" name="Rectangle 4"/>
          <p:cNvSpPr>
            <a:spLocks noChangeArrowheads="1"/>
          </p:cNvSpPr>
          <p:nvPr/>
        </p:nvSpPr>
        <p:spPr bwMode="auto">
          <a:xfrm>
            <a:off x="609600" y="2311400"/>
            <a:ext cx="4038600" cy="3937000"/>
          </a:xfrm>
          <a:prstGeom prst="rect">
            <a:avLst/>
          </a:prstGeom>
          <a:noFill/>
          <a:ln w="9525">
            <a:noFill/>
            <a:miter lim="800000"/>
            <a:headEnd/>
            <a:tailEnd/>
          </a:ln>
          <a:effectLst/>
        </p:spPr>
        <p:txBody>
          <a:bodyPr>
            <a:spAutoFit/>
          </a:bodyPr>
          <a:lstStyle/>
          <a:p>
            <a:r>
              <a:rPr lang="en-US" dirty="0">
                <a:solidFill>
                  <a:srgbClr val="00CC00"/>
                </a:solidFill>
              </a:rPr>
              <a:t>Carrier IQ</a:t>
            </a:r>
          </a:p>
          <a:p>
            <a:r>
              <a:rPr lang="en-US" dirty="0">
                <a:solidFill>
                  <a:srgbClr val="00CC00"/>
                </a:solidFill>
              </a:rPr>
              <a:t>First State Superannuation</a:t>
            </a:r>
          </a:p>
          <a:p>
            <a:r>
              <a:rPr lang="en-US" dirty="0">
                <a:solidFill>
                  <a:srgbClr val="FF0000"/>
                </a:solidFill>
              </a:rPr>
              <a:t>Trans Link Systems</a:t>
            </a:r>
          </a:p>
          <a:p>
            <a:r>
              <a:rPr lang="en-US" dirty="0" err="1">
                <a:solidFill>
                  <a:srgbClr val="00CC00"/>
                </a:solidFill>
              </a:rPr>
              <a:t>Magix</a:t>
            </a:r>
            <a:r>
              <a:rPr lang="en-US" dirty="0">
                <a:solidFill>
                  <a:srgbClr val="00CC00"/>
                </a:solidFill>
              </a:rPr>
              <a:t> AG</a:t>
            </a:r>
          </a:p>
          <a:p>
            <a:r>
              <a:rPr lang="en-US" dirty="0">
                <a:solidFill>
                  <a:srgbClr val="00CC00"/>
                </a:solidFill>
              </a:rPr>
              <a:t>RSA</a:t>
            </a:r>
          </a:p>
          <a:p>
            <a:r>
              <a:rPr lang="en-US" dirty="0">
                <a:solidFill>
                  <a:srgbClr val="FF0000"/>
                </a:solidFill>
              </a:rPr>
              <a:t>Comerica Bank</a:t>
            </a:r>
          </a:p>
          <a:p>
            <a:r>
              <a:rPr lang="en-US" dirty="0">
                <a:solidFill>
                  <a:srgbClr val="B2B2B2"/>
                </a:solidFill>
              </a:rPr>
              <a:t>Orange.fr</a:t>
            </a:r>
          </a:p>
          <a:p>
            <a:r>
              <a:rPr lang="en-US" dirty="0">
                <a:solidFill>
                  <a:srgbClr val="FF0000"/>
                </a:solidFill>
              </a:rPr>
              <a:t>Sequoia Voting Systems</a:t>
            </a:r>
          </a:p>
          <a:p>
            <a:r>
              <a:rPr lang="en-US" dirty="0">
                <a:solidFill>
                  <a:srgbClr val="00CC00"/>
                </a:solidFill>
              </a:rPr>
              <a:t>Massachusetts Bay Transit Authority</a:t>
            </a:r>
          </a:p>
          <a:p>
            <a:r>
              <a:rPr lang="en-US" dirty="0">
                <a:solidFill>
                  <a:srgbClr val="00CC00"/>
                </a:solidFill>
              </a:rPr>
              <a:t>NXP (formerly Philips Semiconductors)</a:t>
            </a:r>
          </a:p>
          <a:p>
            <a:r>
              <a:rPr lang="en-US" dirty="0">
                <a:solidFill>
                  <a:srgbClr val="00CC00"/>
                </a:solidFill>
              </a:rPr>
              <a:t>Autonomy Corp., PLC</a:t>
            </a:r>
          </a:p>
          <a:p>
            <a:r>
              <a:rPr lang="en-US" dirty="0">
                <a:solidFill>
                  <a:srgbClr val="FF0000"/>
                </a:solidFill>
              </a:rPr>
              <a:t>U.S. Customs</a:t>
            </a:r>
          </a:p>
          <a:p>
            <a:r>
              <a:rPr lang="en-US" dirty="0" err="1">
                <a:solidFill>
                  <a:srgbClr val="00CC00"/>
                </a:solidFill>
              </a:rPr>
              <a:t>BeThere</a:t>
            </a:r>
            <a:r>
              <a:rPr lang="en-US" dirty="0">
                <a:solidFill>
                  <a:srgbClr val="00CC00"/>
                </a:solidFill>
              </a:rPr>
              <a:t> (Be Un limited)</a:t>
            </a:r>
          </a:p>
        </p:txBody>
      </p:sp>
      <p:sp>
        <p:nvSpPr>
          <p:cNvPr id="51205" name="Rectangle 5"/>
          <p:cNvSpPr>
            <a:spLocks noChangeArrowheads="1"/>
          </p:cNvSpPr>
          <p:nvPr/>
        </p:nvSpPr>
        <p:spPr bwMode="auto">
          <a:xfrm>
            <a:off x="4953000" y="2325688"/>
            <a:ext cx="4191000" cy="4760912"/>
          </a:xfrm>
          <a:prstGeom prst="rect">
            <a:avLst/>
          </a:prstGeom>
          <a:noFill/>
          <a:ln w="9525">
            <a:noFill/>
            <a:miter lim="800000"/>
            <a:headEnd/>
            <a:tailEnd/>
          </a:ln>
          <a:effectLst/>
        </p:spPr>
        <p:txBody>
          <a:bodyPr>
            <a:spAutoFit/>
          </a:bodyPr>
          <a:lstStyle/>
          <a:p>
            <a:r>
              <a:rPr lang="en-US" dirty="0">
                <a:solidFill>
                  <a:srgbClr val="FF0000"/>
                </a:solidFill>
              </a:rPr>
              <a:t>HID Global</a:t>
            </a:r>
          </a:p>
          <a:p>
            <a:r>
              <a:rPr lang="en-US" dirty="0" err="1">
                <a:solidFill>
                  <a:srgbClr val="00CC00"/>
                </a:solidFill>
              </a:rPr>
              <a:t>TippingPoint</a:t>
            </a:r>
            <a:r>
              <a:rPr lang="en-US" dirty="0">
                <a:solidFill>
                  <a:srgbClr val="00CC00"/>
                </a:solidFill>
              </a:rPr>
              <a:t> Technologies, Inc.</a:t>
            </a:r>
          </a:p>
          <a:p>
            <a:r>
              <a:rPr lang="en-US" dirty="0">
                <a:solidFill>
                  <a:srgbClr val="FF0000"/>
                </a:solidFill>
              </a:rPr>
              <a:t>Cisco Systems, Inc.</a:t>
            </a:r>
          </a:p>
          <a:p>
            <a:r>
              <a:rPr lang="en-US" dirty="0">
                <a:solidFill>
                  <a:srgbClr val="00CC00"/>
                </a:solidFill>
              </a:rPr>
              <a:t>Sybase, Inc.</a:t>
            </a:r>
          </a:p>
          <a:p>
            <a:r>
              <a:rPr lang="en-US" dirty="0">
                <a:solidFill>
                  <a:srgbClr val="FF0000"/>
                </a:solidFill>
              </a:rPr>
              <a:t>Blackboard Transaction System</a:t>
            </a:r>
          </a:p>
          <a:p>
            <a:r>
              <a:rPr lang="en-US" dirty="0">
                <a:solidFill>
                  <a:srgbClr val="00CC00"/>
                </a:solidFill>
              </a:rPr>
              <a:t>Hewlett-Packard Development Company, L.P. (HP)</a:t>
            </a:r>
          </a:p>
          <a:p>
            <a:r>
              <a:rPr lang="en-US" dirty="0">
                <a:solidFill>
                  <a:srgbClr val="00CC00"/>
                </a:solidFill>
              </a:rPr>
              <a:t>Adobe Systems Incorporated</a:t>
            </a:r>
          </a:p>
          <a:p>
            <a:r>
              <a:rPr lang="en-US" dirty="0" err="1">
                <a:solidFill>
                  <a:srgbClr val="FF0000"/>
                </a:solidFill>
              </a:rPr>
              <a:t>Tegam</a:t>
            </a:r>
            <a:r>
              <a:rPr lang="en-US" dirty="0">
                <a:solidFill>
                  <a:srgbClr val="FF0000"/>
                </a:solidFill>
              </a:rPr>
              <a:t> International </a:t>
            </a:r>
            <a:r>
              <a:rPr lang="en-US" dirty="0" err="1">
                <a:solidFill>
                  <a:srgbClr val="FF0000"/>
                </a:solidFill>
              </a:rPr>
              <a:t>Viguard</a:t>
            </a:r>
            <a:r>
              <a:rPr lang="en-US" dirty="0">
                <a:solidFill>
                  <a:srgbClr val="FF0000"/>
                </a:solidFill>
              </a:rPr>
              <a:t> Antivirus</a:t>
            </a:r>
          </a:p>
          <a:p>
            <a:r>
              <a:rPr lang="en-US" dirty="0">
                <a:solidFill>
                  <a:srgbClr val="00CC00"/>
                </a:solidFill>
              </a:rPr>
              <a:t>Secure Digital Music Initiative (SDMI), Recording Industry Association of America (RIAA) and </a:t>
            </a:r>
            <a:r>
              <a:rPr lang="en-US" dirty="0" err="1">
                <a:solidFill>
                  <a:srgbClr val="00CC00"/>
                </a:solidFill>
              </a:rPr>
              <a:t>Verance</a:t>
            </a:r>
            <a:r>
              <a:rPr lang="en-US" dirty="0">
                <a:solidFill>
                  <a:srgbClr val="00CC00"/>
                </a:solidFill>
              </a:rPr>
              <a:t> Corporation</a:t>
            </a:r>
          </a:p>
          <a:p>
            <a:r>
              <a:rPr lang="en-US" dirty="0">
                <a:solidFill>
                  <a:srgbClr val="00CC00"/>
                </a:solidFill>
              </a:rPr>
              <a:t>Motion Picture Association of America (MPAA) &amp; DVD Copy Control Association (DVD CCA)</a:t>
            </a:r>
          </a:p>
          <a:p>
            <a:pPr>
              <a:spcBef>
                <a:spcPct val="50000"/>
              </a:spcBef>
            </a:pPr>
            <a:endParaRPr lang="en-US" sz="1200" dirty="0">
              <a:solidFill>
                <a:srgbClr val="00CC00"/>
              </a:solidFill>
              <a:latin typeface="Calibri" pitchFamily="34" charset="0"/>
            </a:endParaRPr>
          </a:p>
        </p:txBody>
      </p:sp>
      <p:sp>
        <p:nvSpPr>
          <p:cNvPr id="51206" name="Rectangle 6"/>
          <p:cNvSpPr>
            <a:spLocks noChangeArrowheads="1"/>
          </p:cNvSpPr>
          <p:nvPr/>
        </p:nvSpPr>
        <p:spPr bwMode="auto">
          <a:xfrm>
            <a:off x="228600" y="2311400"/>
            <a:ext cx="381000" cy="3937000"/>
          </a:xfrm>
          <a:prstGeom prst="rect">
            <a:avLst/>
          </a:prstGeom>
          <a:noFill/>
          <a:ln w="9525">
            <a:noFill/>
            <a:miter lim="800000"/>
            <a:headEnd/>
            <a:tailEnd/>
          </a:ln>
          <a:effectLst/>
        </p:spPr>
        <p:txBody>
          <a:bodyPr>
            <a:spAutoFit/>
          </a:bodyPr>
          <a:lstStyle/>
          <a:p>
            <a:r>
              <a:rPr lang="en-US">
                <a:solidFill>
                  <a:srgbClr val="00CC00"/>
                </a:solidFill>
              </a:rPr>
              <a:t>✔</a:t>
            </a:r>
          </a:p>
          <a:p>
            <a:r>
              <a:rPr lang="en-US">
                <a:solidFill>
                  <a:srgbClr val="00CC00"/>
                </a:solidFill>
              </a:rPr>
              <a:t>✔</a:t>
            </a:r>
            <a:r>
              <a:rPr lang="en-US">
                <a:solidFill>
                  <a:srgbClr val="FF0000"/>
                </a:solidFill>
              </a:rPr>
              <a:t>X</a:t>
            </a:r>
            <a:r>
              <a:rPr lang="en-US"/>
              <a:t> </a:t>
            </a:r>
            <a:br>
              <a:rPr lang="en-US"/>
            </a:br>
            <a:r>
              <a:rPr lang="en-US">
                <a:solidFill>
                  <a:srgbClr val="00CC00"/>
                </a:solidFill>
              </a:rPr>
              <a:t>✔</a:t>
            </a: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B2B2B2"/>
                </a:solidFill>
              </a:rPr>
              <a:t>?</a:t>
            </a:r>
            <a:r>
              <a:rPr lang="en-US">
                <a:solidFill>
                  <a:srgbClr val="00CC00"/>
                </a:solidFill>
              </a:rPr>
              <a:t/>
            </a:r>
            <a:br>
              <a:rPr lang="en-US">
                <a:solidFill>
                  <a:srgbClr val="00CC00"/>
                </a:solidFill>
              </a:rPr>
            </a:br>
            <a:r>
              <a:rPr lang="en-US">
                <a:solidFill>
                  <a:srgbClr val="FF0000"/>
                </a:solidFill>
              </a:rPr>
              <a:t>X</a:t>
            </a:r>
            <a:r>
              <a:rPr lang="en-US">
                <a:solidFill>
                  <a:srgbClr val="00CC00"/>
                </a:solidFill>
              </a:rPr>
              <a:t/>
            </a:r>
            <a:br>
              <a:rPr lang="en-US">
                <a:solidFill>
                  <a:srgbClr val="00CC00"/>
                </a:solidFill>
              </a:rPr>
            </a:br>
            <a:r>
              <a:rPr lang="en-US">
                <a:solidFill>
                  <a:srgbClr val="00CC00"/>
                </a:solidFill>
              </a:rPr>
              <a:t>✔✔</a:t>
            </a:r>
          </a:p>
          <a:p>
            <a:endParaRPr lang="en-US">
              <a:solidFill>
                <a:srgbClr val="00CC00"/>
              </a:solidFill>
            </a:endParaRP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00CC00"/>
                </a:solidFill>
              </a:rPr>
              <a:t>✔</a:t>
            </a:r>
          </a:p>
        </p:txBody>
      </p:sp>
      <p:sp>
        <p:nvSpPr>
          <p:cNvPr id="51207" name="Rectangle 7"/>
          <p:cNvSpPr>
            <a:spLocks noChangeArrowheads="1"/>
          </p:cNvSpPr>
          <p:nvPr/>
        </p:nvSpPr>
        <p:spPr bwMode="auto">
          <a:xfrm>
            <a:off x="4572000" y="2286000"/>
            <a:ext cx="381000" cy="4211638"/>
          </a:xfrm>
          <a:prstGeom prst="rect">
            <a:avLst/>
          </a:prstGeom>
          <a:noFill/>
          <a:ln w="9525">
            <a:noFill/>
            <a:miter lim="800000"/>
            <a:headEnd/>
            <a:tailEnd/>
          </a:ln>
          <a:effectLst/>
        </p:spPr>
        <p:txBody>
          <a:bodyPr>
            <a:spAutoFit/>
          </a:bodyPr>
          <a:lstStyle/>
          <a:p>
            <a:r>
              <a:rPr lang="en-US">
                <a:solidFill>
                  <a:srgbClr val="FF0000"/>
                </a:solidFill>
              </a:rPr>
              <a:t>X</a:t>
            </a: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00CC00"/>
                </a:solidFill>
              </a:rPr>
              <a:t>✔</a:t>
            </a:r>
            <a:r>
              <a:rPr lang="en-US">
                <a:solidFill>
                  <a:srgbClr val="FF0000"/>
                </a:solidFill>
              </a:rPr>
              <a:t>X</a:t>
            </a:r>
          </a:p>
          <a:p>
            <a:r>
              <a:rPr lang="en-US">
                <a:solidFill>
                  <a:srgbClr val="00CC00"/>
                </a:solidFill>
              </a:rPr>
              <a:t>✔</a:t>
            </a:r>
          </a:p>
          <a:p>
            <a:endParaRPr lang="en-US">
              <a:solidFill>
                <a:srgbClr val="00CC00"/>
              </a:solidFill>
            </a:endParaRP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00CC00"/>
                </a:solidFill>
              </a:rPr>
              <a:t>✔ </a:t>
            </a:r>
          </a:p>
          <a:p>
            <a:endParaRPr lang="en-US">
              <a:solidFill>
                <a:srgbClr val="00CC00"/>
              </a:solidFill>
            </a:endParaRPr>
          </a:p>
          <a:p>
            <a:endParaRPr lang="en-US">
              <a:solidFill>
                <a:srgbClr val="00CC00"/>
              </a:solidFill>
            </a:endParaRPr>
          </a:p>
          <a:p>
            <a:r>
              <a:rPr lang="en-US">
                <a:solidFill>
                  <a:srgbClr val="00CC00"/>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00200"/>
          </a:xfrm>
        </p:spPr>
        <p:txBody>
          <a:bodyPr>
            <a:noAutofit/>
          </a:bodyPr>
          <a:lstStyle/>
          <a:p>
            <a:r>
              <a:rPr lang="en-US" sz="7200" dirty="0" smtClean="0"/>
              <a:t>Stats – Legal Threats</a:t>
            </a:r>
            <a:br>
              <a:rPr lang="en-US" sz="7200" dirty="0" smtClean="0"/>
            </a:br>
            <a:r>
              <a:rPr lang="en-US" sz="3200" dirty="0" smtClean="0"/>
              <a:t>(Special Irony Callout – Follow the Madness)</a:t>
            </a:r>
            <a:endParaRPr lang="en-US" sz="3200" dirty="0"/>
          </a:p>
        </p:txBody>
      </p:sp>
      <p:sp>
        <p:nvSpPr>
          <p:cNvPr id="5" name="TextBox 4"/>
          <p:cNvSpPr txBox="1"/>
          <p:nvPr/>
        </p:nvSpPr>
        <p:spPr>
          <a:xfrm>
            <a:off x="457200" y="2057400"/>
            <a:ext cx="7924800" cy="2308324"/>
          </a:xfrm>
          <a:prstGeom prst="rect">
            <a:avLst/>
          </a:prstGeom>
          <a:noFill/>
        </p:spPr>
        <p:txBody>
          <a:bodyPr wrap="square" rtlCol="0">
            <a:spAutoFit/>
          </a:bodyPr>
          <a:lstStyle/>
          <a:p>
            <a:r>
              <a:rPr lang="en-US" dirty="0" smtClean="0"/>
              <a:t>2002 – HP uses DMCA to threaten </a:t>
            </a:r>
            <a:r>
              <a:rPr lang="en-US" dirty="0" err="1" smtClean="0"/>
              <a:t>SNOsoft</a:t>
            </a:r>
            <a:r>
              <a:rPr lang="en-US" dirty="0" smtClean="0"/>
              <a:t> over Tru64 vulnerability research</a:t>
            </a:r>
          </a:p>
          <a:p>
            <a:r>
              <a:rPr lang="en-US" dirty="0" smtClean="0"/>
              <a:t>2005 (Jan) – 3COM acquires </a:t>
            </a:r>
            <a:r>
              <a:rPr lang="en-US" dirty="0" err="1" smtClean="0"/>
              <a:t>TippingPoint</a:t>
            </a:r>
            <a:endParaRPr lang="en-US" dirty="0" smtClean="0"/>
          </a:p>
          <a:p>
            <a:r>
              <a:rPr lang="en-US" dirty="0" smtClean="0"/>
              <a:t>2005 (Jul) – </a:t>
            </a:r>
            <a:r>
              <a:rPr lang="en-US" dirty="0" err="1" smtClean="0"/>
              <a:t>TippingPoint</a:t>
            </a:r>
            <a:r>
              <a:rPr lang="en-US" dirty="0" smtClean="0"/>
              <a:t> founds Zero Day Initiative (ZDI)</a:t>
            </a:r>
          </a:p>
          <a:p>
            <a:r>
              <a:rPr lang="en-US" dirty="0" smtClean="0"/>
              <a:t>2007 - </a:t>
            </a:r>
            <a:r>
              <a:rPr lang="en-US" dirty="0" err="1" smtClean="0"/>
              <a:t>TippingPoint</a:t>
            </a:r>
            <a:r>
              <a:rPr lang="en-US" dirty="0" smtClean="0"/>
              <a:t> tries to quiet David </a:t>
            </a:r>
            <a:r>
              <a:rPr lang="en-US" dirty="0" err="1" smtClean="0"/>
              <a:t>Maynor</a:t>
            </a:r>
            <a:r>
              <a:rPr lang="en-US" dirty="0" smtClean="0"/>
              <a:t> / </a:t>
            </a:r>
            <a:r>
              <a:rPr lang="en-US" dirty="0" err="1" smtClean="0"/>
              <a:t>ErrataSec</a:t>
            </a:r>
            <a:r>
              <a:rPr lang="en-US" dirty="0" smtClean="0"/>
              <a:t> for reversing TP IDS signatures. Pressured Errata to cancel talk, had FBI show up at their office.</a:t>
            </a:r>
          </a:p>
          <a:p>
            <a:r>
              <a:rPr lang="en-US" dirty="0" smtClean="0"/>
              <a:t>2009 – HP acquires 3COM </a:t>
            </a:r>
          </a:p>
          <a:p>
            <a:endParaRPr lang="en-US" dirty="0" smtClean="0"/>
          </a:p>
          <a:p>
            <a:r>
              <a:rPr lang="en-US" dirty="0" smtClean="0"/>
              <a:t>See the irony yet? It went full circle…</a:t>
            </a:r>
          </a:p>
        </p:txBody>
      </p:sp>
      <p:sp>
        <p:nvSpPr>
          <p:cNvPr id="6" name="TextBox 5"/>
          <p:cNvSpPr txBox="1"/>
          <p:nvPr/>
        </p:nvSpPr>
        <p:spPr>
          <a:xfrm>
            <a:off x="457200" y="4419600"/>
            <a:ext cx="5334000" cy="2031325"/>
          </a:xfrm>
          <a:prstGeom prst="rect">
            <a:avLst/>
          </a:prstGeom>
          <a:noFill/>
        </p:spPr>
        <p:txBody>
          <a:bodyPr wrap="square" rtlCol="0">
            <a:spAutoFit/>
          </a:bodyPr>
          <a:lstStyle/>
          <a:p>
            <a:r>
              <a:rPr lang="en-US" dirty="0" smtClean="0"/>
              <a:t>HP tries to DMCA vulnerability research, then buys 3COM which owns </a:t>
            </a:r>
            <a:r>
              <a:rPr lang="en-US" dirty="0" err="1" smtClean="0"/>
              <a:t>TippingPoint</a:t>
            </a:r>
            <a:r>
              <a:rPr lang="en-US" dirty="0" smtClean="0"/>
              <a:t>, which founded ZDI who buys exploits from researchers and will release information w/o a vendor fix between 15 days (if no  vendor ACK) and 6 months (maximum). And HP is known for ~ 1000 days w/o patching, even simple XSS.</a:t>
            </a:r>
          </a:p>
          <a:p>
            <a:endParaRPr lang="en-US" dirty="0"/>
          </a:p>
        </p:txBody>
      </p:sp>
      <p:pic>
        <p:nvPicPr>
          <p:cNvPr id="7" name="Picture 6" descr="fffuuu_failed.jpg"/>
          <p:cNvPicPr>
            <a:picLocks noChangeAspect="1"/>
          </p:cNvPicPr>
          <p:nvPr/>
        </p:nvPicPr>
        <p:blipFill>
          <a:blip r:embed="rId3" cstate="print"/>
          <a:stretch>
            <a:fillRect/>
          </a:stretch>
        </p:blipFill>
        <p:spPr>
          <a:xfrm>
            <a:off x="5867400" y="3886200"/>
            <a:ext cx="3133852" cy="2362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Charlatans</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charlatans.jpg"/>
          <p:cNvPicPr>
            <a:picLocks noChangeAspect="1"/>
          </p:cNvPicPr>
          <p:nvPr/>
        </p:nvPicPr>
        <p:blipFill>
          <a:blip r:embed="rId3" cstate="print"/>
          <a:stretch>
            <a:fillRect/>
          </a:stretch>
        </p:blipFill>
        <p:spPr>
          <a:xfrm>
            <a:off x="0" y="1143000"/>
            <a:ext cx="9144000" cy="571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Plagiarism</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2012-04-27 16.25.06.jpg"/>
          <p:cNvPicPr>
            <a:picLocks noChangeAspect="1"/>
          </p:cNvPicPr>
          <p:nvPr/>
        </p:nvPicPr>
        <p:blipFill>
          <a:blip r:embed="rId3" cstate="print"/>
          <a:stretch>
            <a:fillRect/>
          </a:stretch>
        </p:blipFill>
        <p:spPr>
          <a:xfrm>
            <a:off x="730250" y="1447800"/>
            <a:ext cx="7683500" cy="49149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Stats – Plagiarism (</a:t>
            </a:r>
            <a:r>
              <a:rPr lang="en-US" sz="6000" dirty="0" err="1" smtClean="0"/>
              <a:t>todo</a:t>
            </a:r>
            <a:r>
              <a:rPr lang="en-US" sz="6000" dirty="0" smtClean="0"/>
              <a:t>)</a:t>
            </a:r>
            <a:endParaRPr lang="en-US" sz="6000" dirty="0"/>
          </a:p>
        </p:txBody>
      </p:sp>
      <p:pic>
        <p:nvPicPr>
          <p:cNvPr id="5" name="Picture 4" descr="2012-04-27 16.36.20.jpg"/>
          <p:cNvPicPr>
            <a:picLocks noChangeAspect="1"/>
          </p:cNvPicPr>
          <p:nvPr/>
        </p:nvPicPr>
        <p:blipFill>
          <a:blip r:embed="rId3" cstate="print"/>
          <a:stretch>
            <a:fillRect/>
          </a:stretch>
        </p:blipFill>
        <p:spPr>
          <a:xfrm>
            <a:off x="1178761" y="1219200"/>
            <a:ext cx="6786479" cy="5410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457200"/>
            <a:ext cx="3276600" cy="3352800"/>
          </a:xfrm>
        </p:spPr>
        <p:txBody>
          <a:bodyPr>
            <a:noAutofit/>
          </a:bodyPr>
          <a:lstStyle/>
          <a:p>
            <a:r>
              <a:rPr lang="en-US" sz="5400" dirty="0" smtClean="0"/>
              <a:t>Stats – Security Companies</a:t>
            </a:r>
            <a:r>
              <a:rPr lang="en-US" sz="7200" dirty="0" smtClean="0"/>
              <a:t> </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att-irony.png"/>
          <p:cNvPicPr>
            <a:picLocks noChangeAspect="1"/>
          </p:cNvPicPr>
          <p:nvPr/>
        </p:nvPicPr>
        <p:blipFill>
          <a:blip r:embed="rId3" cstate="print"/>
          <a:stretch>
            <a:fillRect/>
          </a:stretch>
        </p:blipFill>
        <p:spPr>
          <a:xfrm>
            <a:off x="1066800" y="6248400"/>
            <a:ext cx="7000875" cy="466725"/>
          </a:xfrm>
          <a:prstGeom prst="rect">
            <a:avLst/>
          </a:prstGeom>
        </p:spPr>
      </p:pic>
      <p:pic>
        <p:nvPicPr>
          <p:cNvPr id="7" name="Picture 6" descr="25.jpg"/>
          <p:cNvPicPr>
            <a:picLocks noChangeAspect="1"/>
          </p:cNvPicPr>
          <p:nvPr/>
        </p:nvPicPr>
        <p:blipFill>
          <a:blip r:embed="rId4" cstate="print"/>
          <a:stretch>
            <a:fillRect/>
          </a:stretch>
        </p:blipFill>
        <p:spPr>
          <a:xfrm>
            <a:off x="304800" y="0"/>
            <a:ext cx="5181600" cy="62286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26.jpg"/>
          <p:cNvPicPr>
            <a:picLocks noChangeAspect="1"/>
          </p:cNvPicPr>
          <p:nvPr/>
        </p:nvPicPr>
        <p:blipFill>
          <a:blip r:embed="rId3" cstate="print"/>
          <a:stretch>
            <a:fillRect/>
          </a:stretch>
        </p:blipFill>
        <p:spPr>
          <a:xfrm>
            <a:off x="1600200" y="381000"/>
            <a:ext cx="6553200" cy="6288721"/>
          </a:xfrm>
          <a:prstGeom prst="rect">
            <a:avLst/>
          </a:prstGeom>
        </p:spPr>
      </p:pic>
      <p:sp>
        <p:nvSpPr>
          <p:cNvPr id="2" name="Title 1"/>
          <p:cNvSpPr>
            <a:spLocks noGrp="1"/>
          </p:cNvSpPr>
          <p:nvPr>
            <p:ph type="ctrTitle"/>
          </p:nvPr>
        </p:nvSpPr>
        <p:spPr>
          <a:xfrm>
            <a:off x="152400" y="914400"/>
            <a:ext cx="6019800" cy="1066799"/>
          </a:xfrm>
        </p:spPr>
        <p:txBody>
          <a:bodyPr>
            <a:noAutofit/>
          </a:bodyPr>
          <a:lstStyle/>
          <a:p>
            <a:r>
              <a:rPr lang="en-US" sz="7200" dirty="0" smtClean="0"/>
              <a:t>Stats - Spam </a:t>
            </a:r>
            <a:endParaRPr lang="en-US" sz="7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57200"/>
            <a:ext cx="2819400" cy="4419600"/>
          </a:xfrm>
        </p:spPr>
        <p:txBody>
          <a:bodyPr>
            <a:noAutofit/>
          </a:bodyPr>
          <a:lstStyle/>
          <a:p>
            <a:r>
              <a:rPr lang="en-US" sz="4800" dirty="0" smtClean="0"/>
              <a:t>Stats – Security Software</a:t>
            </a:r>
            <a:r>
              <a:rPr lang="en-US" sz="7200" dirty="0" smtClean="0"/>
              <a:t> </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osvdb_logo.png"/>
          <p:cNvPicPr>
            <a:picLocks noChangeAspect="1"/>
          </p:cNvPicPr>
          <p:nvPr/>
        </p:nvPicPr>
        <p:blipFill>
          <a:blip r:embed="rId3" cstate="print"/>
          <a:stretch>
            <a:fillRect/>
          </a:stretch>
        </p:blipFill>
        <p:spPr>
          <a:xfrm>
            <a:off x="6553200" y="4800600"/>
            <a:ext cx="1905000" cy="773318"/>
          </a:xfrm>
          <a:prstGeom prst="rect">
            <a:avLst/>
          </a:prstGeom>
        </p:spPr>
      </p:pic>
      <p:pic>
        <p:nvPicPr>
          <p:cNvPr id="6" name="Picture 5" descr="security software.jpg"/>
          <p:cNvPicPr>
            <a:picLocks noChangeAspect="1"/>
          </p:cNvPicPr>
          <p:nvPr/>
        </p:nvPicPr>
        <p:blipFill>
          <a:blip r:embed="rId4" cstate="print"/>
          <a:stretch>
            <a:fillRect/>
          </a:stretch>
        </p:blipFill>
        <p:spPr>
          <a:xfrm>
            <a:off x="152400" y="152400"/>
            <a:ext cx="5867400" cy="6553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4800" dirty="0" smtClean="0"/>
              <a:t>Errata Done Right: </a:t>
            </a:r>
            <a:r>
              <a:rPr lang="en-US" sz="4800" dirty="0" err="1" smtClean="0"/>
              <a:t>Dataloss</a:t>
            </a:r>
            <a:endParaRPr lang="en-US" sz="4800" dirty="0"/>
          </a:p>
        </p:txBody>
      </p:sp>
      <p:sp>
        <p:nvSpPr>
          <p:cNvPr id="4" name="TextBox 3"/>
          <p:cNvSpPr txBox="1"/>
          <p:nvPr/>
        </p:nvSpPr>
        <p:spPr>
          <a:xfrm>
            <a:off x="381000" y="1447800"/>
            <a:ext cx="6858000" cy="1200329"/>
          </a:xfrm>
          <a:prstGeom prst="rect">
            <a:avLst/>
          </a:prstGeom>
          <a:noFill/>
        </p:spPr>
        <p:txBody>
          <a:bodyPr wrap="square" rtlCol="0">
            <a:spAutoFit/>
          </a:bodyPr>
          <a:lstStyle/>
          <a:p>
            <a:endParaRPr lang="en-US" dirty="0" smtClean="0"/>
          </a:p>
          <a:p>
            <a:pPr>
              <a:buFont typeface="Arial" pitchFamily="34" charset="0"/>
              <a:buChar char="•"/>
            </a:pPr>
            <a:r>
              <a:rPr lang="en-US" dirty="0" smtClean="0"/>
              <a:t>Original concept in 2001</a:t>
            </a:r>
          </a:p>
          <a:p>
            <a:pPr>
              <a:buFont typeface="Arial" pitchFamily="34" charset="0"/>
              <a:buChar char="•"/>
            </a:pPr>
            <a:r>
              <a:rPr lang="en-US" dirty="0" smtClean="0"/>
              <a:t>Implemented on attrition.org in 2005</a:t>
            </a:r>
          </a:p>
          <a:p>
            <a:pPr>
              <a:buFont typeface="Arial" pitchFamily="34" charset="0"/>
              <a:buChar char="•"/>
            </a:pPr>
            <a:r>
              <a:rPr lang="en-US" dirty="0" smtClean="0"/>
              <a:t>Project moved to Open Security Foundation (OSF) in 2008</a:t>
            </a:r>
            <a:endParaRPr lang="en-US" sz="1600" dirty="0" smtClean="0"/>
          </a:p>
        </p:txBody>
      </p:sp>
      <p:sp>
        <p:nvSpPr>
          <p:cNvPr id="5" name="TextBox 4"/>
          <p:cNvSpPr txBox="1"/>
          <p:nvPr/>
        </p:nvSpPr>
        <p:spPr>
          <a:xfrm>
            <a:off x="914400" y="3048000"/>
            <a:ext cx="7239000" cy="2800767"/>
          </a:xfrm>
          <a:prstGeom prst="rect">
            <a:avLst/>
          </a:prstGeom>
          <a:solidFill>
            <a:schemeClr val="accent2">
              <a:lumMod val="50000"/>
            </a:schemeClr>
          </a:solidFill>
        </p:spPr>
        <p:txBody>
          <a:bodyPr wrap="square" rtlCol="0">
            <a:spAutoFit/>
          </a:bodyPr>
          <a:lstStyle/>
          <a:p>
            <a:r>
              <a:rPr lang="en-US" sz="1600" dirty="0" smtClean="0"/>
              <a:t>Date: Wed, 18 Apr 2001 19:57:03 -0600 (MDT)</a:t>
            </a:r>
          </a:p>
          <a:p>
            <a:r>
              <a:rPr lang="en-US" sz="1600" dirty="0" smtClean="0"/>
              <a:t>From: security curmudgeon &lt;jericho@attrition.org&gt;</a:t>
            </a:r>
          </a:p>
          <a:p>
            <a:r>
              <a:rPr lang="en-US" sz="1600" dirty="0" smtClean="0"/>
              <a:t>To: errata submission &lt;errata@attrition.org&gt;</a:t>
            </a:r>
          </a:p>
          <a:p>
            <a:r>
              <a:rPr lang="en-US" sz="1600" dirty="0" smtClean="0"/>
              <a:t>Message-ID: Pine.LNX.3.96.1010418195610.10849O-100000@forced.attrition.org</a:t>
            </a:r>
          </a:p>
          <a:p>
            <a:r>
              <a:rPr lang="en-US" sz="1600" dirty="0" smtClean="0"/>
              <a:t>X-Copyright: This e-mail copyright 2001 by jericho@attrition.org where applicable</a:t>
            </a:r>
          </a:p>
          <a:p>
            <a:r>
              <a:rPr lang="en-US" sz="1600" dirty="0" smtClean="0"/>
              <a:t>X-Encryption: rot26</a:t>
            </a:r>
          </a:p>
          <a:p>
            <a:endParaRPr lang="en-US" sz="1600" dirty="0" smtClean="0"/>
          </a:p>
          <a:p>
            <a:r>
              <a:rPr lang="en-US" sz="1600" dirty="0" smtClean="0"/>
              <a:t>we need a new section (and </a:t>
            </a:r>
            <a:r>
              <a:rPr lang="en-US" sz="1600" dirty="0" err="1" smtClean="0"/>
              <a:t>i</a:t>
            </a:r>
            <a:r>
              <a:rPr lang="en-US" sz="1600" dirty="0" smtClean="0"/>
              <a:t> have several saved pieces for it) that list</a:t>
            </a:r>
          </a:p>
          <a:p>
            <a:r>
              <a:rPr lang="en-US" sz="1600" dirty="0" smtClean="0"/>
              <a:t>companies who exposed CC numbers and the like. whether they are security</a:t>
            </a:r>
          </a:p>
          <a:p>
            <a:r>
              <a:rPr lang="en-US" sz="1600" dirty="0" smtClean="0"/>
              <a:t>companies or not, </a:t>
            </a:r>
            <a:r>
              <a:rPr lang="en-US" sz="1600" dirty="0" err="1" smtClean="0"/>
              <a:t>i</a:t>
            </a:r>
            <a:r>
              <a:rPr lang="en-US" sz="1600" dirty="0" smtClean="0"/>
              <a:t> </a:t>
            </a:r>
            <a:r>
              <a:rPr lang="en-US" sz="1600" dirty="0" err="1" smtClean="0"/>
              <a:t>wanna</a:t>
            </a:r>
            <a:r>
              <a:rPr lang="en-US" sz="1600" dirty="0" smtClean="0"/>
              <a:t> keep a list w/ articles of any of them that</a:t>
            </a:r>
          </a:p>
          <a:p>
            <a:r>
              <a:rPr lang="en-US" sz="1600" dirty="0" smtClean="0"/>
              <a:t>leaked CC info</a:t>
            </a:r>
          </a:p>
        </p:txBody>
      </p:sp>
      <p:sp>
        <p:nvSpPr>
          <p:cNvPr id="6" name="TextBox 5"/>
          <p:cNvSpPr txBox="1"/>
          <p:nvPr/>
        </p:nvSpPr>
        <p:spPr>
          <a:xfrm>
            <a:off x="381000" y="6172200"/>
            <a:ext cx="8382000" cy="369332"/>
          </a:xfrm>
          <a:prstGeom prst="rect">
            <a:avLst/>
          </a:prstGeom>
          <a:noFill/>
        </p:spPr>
        <p:txBody>
          <a:bodyPr wrap="square" rtlCol="0">
            <a:spAutoFit/>
          </a:bodyPr>
          <a:lstStyle/>
          <a:p>
            <a:r>
              <a:rPr lang="en-US" dirty="0" smtClean="0"/>
              <a:t>We're not "</a:t>
            </a:r>
            <a:r>
              <a:rPr lang="en-US" i="1" dirty="0" smtClean="0"/>
              <a:t>the popular kids</a:t>
            </a:r>
            <a:r>
              <a:rPr lang="en-US" dirty="0" smtClean="0"/>
              <a:t>", but when we get stuff done, we do it right. -- </a:t>
            </a:r>
            <a:r>
              <a:rPr lang="en-US" dirty="0" err="1" smtClean="0"/>
              <a:t>Lyger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4800" dirty="0" smtClean="0"/>
              <a:t>Errata Done Right: </a:t>
            </a:r>
            <a:r>
              <a:rPr lang="en-US" sz="4800" dirty="0" err="1" smtClean="0"/>
              <a:t>Dataloss</a:t>
            </a:r>
            <a:endParaRPr lang="en-US" sz="4800" dirty="0"/>
          </a:p>
        </p:txBody>
      </p:sp>
      <p:sp>
        <p:nvSpPr>
          <p:cNvPr id="4" name="TextBox 3"/>
          <p:cNvSpPr txBox="1"/>
          <p:nvPr/>
        </p:nvSpPr>
        <p:spPr>
          <a:xfrm>
            <a:off x="4267200" y="1143000"/>
            <a:ext cx="3429000" cy="1200329"/>
          </a:xfrm>
          <a:prstGeom prst="rect">
            <a:avLst/>
          </a:prstGeom>
          <a:noFill/>
        </p:spPr>
        <p:txBody>
          <a:bodyPr wrap="square" rtlCol="0">
            <a:spAutoFit/>
          </a:bodyPr>
          <a:lstStyle/>
          <a:p>
            <a:pPr>
              <a:buFont typeface="Wingdings" pitchFamily="2" charset="2"/>
              <a:buChar char="§"/>
            </a:pPr>
            <a:r>
              <a:rPr lang="en-US" dirty="0" smtClean="0"/>
              <a:t>Database distributed in CSV</a:t>
            </a:r>
          </a:p>
          <a:p>
            <a:pPr>
              <a:buFont typeface="Wingdings" pitchFamily="2" charset="2"/>
              <a:buChar char="§"/>
            </a:pPr>
            <a:r>
              <a:rPr lang="en-US" dirty="0" smtClean="0"/>
              <a:t>No native search</a:t>
            </a:r>
          </a:p>
          <a:p>
            <a:pPr>
              <a:buFont typeface="Wingdings" pitchFamily="2" charset="2"/>
              <a:buChar char="§"/>
            </a:pPr>
            <a:r>
              <a:rPr lang="en-US" dirty="0" smtClean="0"/>
              <a:t>No metrics</a:t>
            </a:r>
          </a:p>
          <a:p>
            <a:pPr>
              <a:buFont typeface="Wingdings" pitchFamily="2" charset="2"/>
              <a:buChar char="§"/>
            </a:pPr>
            <a:r>
              <a:rPr lang="en-US" dirty="0" smtClean="0"/>
              <a:t>Weak classification system</a:t>
            </a:r>
          </a:p>
        </p:txBody>
      </p:sp>
      <p:pic>
        <p:nvPicPr>
          <p:cNvPr id="8" name="Picture 7" descr="dataloss-orig.png"/>
          <p:cNvPicPr>
            <a:picLocks noChangeAspect="1"/>
          </p:cNvPicPr>
          <p:nvPr/>
        </p:nvPicPr>
        <p:blipFill>
          <a:blip r:embed="rId2" cstate="print"/>
          <a:stretch>
            <a:fillRect/>
          </a:stretch>
        </p:blipFill>
        <p:spPr>
          <a:xfrm>
            <a:off x="152401" y="1066800"/>
            <a:ext cx="3977566" cy="3048000"/>
          </a:xfrm>
          <a:prstGeom prst="rect">
            <a:avLst/>
          </a:prstGeom>
        </p:spPr>
      </p:pic>
      <p:pic>
        <p:nvPicPr>
          <p:cNvPr id="9" name="Picture 8" descr="dataloss-new.png"/>
          <p:cNvPicPr>
            <a:picLocks noChangeAspect="1"/>
          </p:cNvPicPr>
          <p:nvPr/>
        </p:nvPicPr>
        <p:blipFill>
          <a:blip r:embed="rId3" cstate="print"/>
          <a:stretch>
            <a:fillRect/>
          </a:stretch>
        </p:blipFill>
        <p:spPr>
          <a:xfrm>
            <a:off x="4343400" y="3276600"/>
            <a:ext cx="4662488" cy="3390900"/>
          </a:xfrm>
          <a:prstGeom prst="rect">
            <a:avLst/>
          </a:prstGeom>
        </p:spPr>
      </p:pic>
      <p:sp>
        <p:nvSpPr>
          <p:cNvPr id="10" name="TextBox 9"/>
          <p:cNvSpPr txBox="1"/>
          <p:nvPr/>
        </p:nvSpPr>
        <p:spPr>
          <a:xfrm>
            <a:off x="914400" y="4648200"/>
            <a:ext cx="3429000" cy="2031325"/>
          </a:xfrm>
          <a:prstGeom prst="rect">
            <a:avLst/>
          </a:prstGeom>
          <a:noFill/>
        </p:spPr>
        <p:txBody>
          <a:bodyPr wrap="square" rtlCol="0">
            <a:spAutoFit/>
          </a:bodyPr>
          <a:lstStyle/>
          <a:p>
            <a:pPr algn="r">
              <a:buFont typeface="Wingdings" pitchFamily="2" charset="2"/>
              <a:buChar char="§"/>
            </a:pPr>
            <a:r>
              <a:rPr lang="en-US" dirty="0" smtClean="0"/>
              <a:t>Dedicated site</a:t>
            </a:r>
          </a:p>
          <a:p>
            <a:pPr algn="r">
              <a:buFont typeface="Wingdings" pitchFamily="2" charset="2"/>
              <a:buChar char="§"/>
            </a:pPr>
            <a:r>
              <a:rPr lang="en-US" dirty="0" smtClean="0"/>
              <a:t>Actual developers (Dave)</a:t>
            </a:r>
          </a:p>
          <a:p>
            <a:pPr algn="r">
              <a:buFont typeface="Wingdings" pitchFamily="2" charset="2"/>
              <a:buChar char="§"/>
            </a:pPr>
            <a:r>
              <a:rPr lang="en-US" dirty="0" smtClean="0"/>
              <a:t>Extensive metrics</a:t>
            </a:r>
          </a:p>
          <a:p>
            <a:pPr algn="r">
              <a:buFont typeface="Wingdings" pitchFamily="2" charset="2"/>
              <a:buChar char="§"/>
            </a:pPr>
            <a:r>
              <a:rPr lang="en-US" dirty="0" smtClean="0"/>
              <a:t>Expanded sources of information</a:t>
            </a:r>
          </a:p>
          <a:p>
            <a:pPr algn="r">
              <a:buFont typeface="Wingdings" pitchFamily="2" charset="2"/>
              <a:buChar char="§"/>
            </a:pPr>
            <a:r>
              <a:rPr lang="en-US" dirty="0" smtClean="0"/>
              <a:t>Anyone can submit</a:t>
            </a:r>
          </a:p>
          <a:p>
            <a:pPr algn="r">
              <a:buFont typeface="Wingdings" pitchFamily="2" charset="2"/>
              <a:buChar char="§"/>
            </a:pPr>
            <a:r>
              <a:rPr lang="en-US" dirty="0" smtClean="0"/>
              <a:t>Extended classification system</a:t>
            </a:r>
          </a:p>
          <a:p>
            <a:pPr algn="r">
              <a:buFont typeface="Wingdings" pitchFamily="2" charset="2"/>
              <a:buChar char="§"/>
            </a:pPr>
            <a:r>
              <a:rPr lang="en-US" dirty="0" smtClean="0"/>
              <a:t>Dedicated data input (Dissent)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in a Nutshell</a:t>
            </a:r>
            <a:endParaRPr lang="en-US" sz="7200" dirty="0"/>
          </a:p>
        </p:txBody>
      </p:sp>
      <p:sp>
        <p:nvSpPr>
          <p:cNvPr id="4" name="TextBox 3"/>
          <p:cNvSpPr txBox="1"/>
          <p:nvPr/>
        </p:nvSpPr>
        <p:spPr>
          <a:xfrm>
            <a:off x="304800" y="4419600"/>
            <a:ext cx="8458200" cy="2031325"/>
          </a:xfrm>
          <a:prstGeom prst="rect">
            <a:avLst/>
          </a:prstGeom>
          <a:noFill/>
        </p:spPr>
        <p:txBody>
          <a:bodyPr wrap="square" rtlCol="0">
            <a:spAutoFit/>
          </a:bodyPr>
          <a:lstStyle/>
          <a:p>
            <a:r>
              <a:rPr lang="en-US" dirty="0" smtClean="0"/>
              <a:t>The Errata project is basically a list of mistakes and transgressions related to the information security industry. This ranges from ironic blunders to cases of plagiarism as well as full write-ups of people or companies we feel are charlatans.</a:t>
            </a:r>
          </a:p>
          <a:p>
            <a:endParaRPr lang="en-US" dirty="0" smtClean="0"/>
          </a:p>
          <a:p>
            <a:r>
              <a:rPr lang="en-US" dirty="0" smtClean="0"/>
              <a:t>We cite as much evidence as possible on Errata, to back our opinions and make a case or tell a story. It is up to the reader to decide the accuracy of both sides and make a decision. We encourage everyone to verify what a charlatan says, as well as what we say.</a:t>
            </a:r>
            <a:endParaRPr lang="en-US" dirty="0"/>
          </a:p>
        </p:txBody>
      </p:sp>
      <p:pic>
        <p:nvPicPr>
          <p:cNvPr id="5" name="Picture 4" descr="errata-header.png"/>
          <p:cNvPicPr>
            <a:picLocks noChangeAspect="1"/>
          </p:cNvPicPr>
          <p:nvPr/>
        </p:nvPicPr>
        <p:blipFill>
          <a:blip r:embed="rId3" cstate="print"/>
          <a:stretch>
            <a:fillRect/>
          </a:stretch>
        </p:blipFill>
        <p:spPr>
          <a:xfrm>
            <a:off x="685800" y="1295400"/>
            <a:ext cx="7796826" cy="28444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a:t>
            </a:r>
            <a:r>
              <a:rPr lang="en-US" sz="7200" dirty="0" err="1" smtClean="0"/>
              <a:t>Dataloss</a:t>
            </a:r>
            <a:endParaRPr lang="en-US" sz="7200" dirty="0"/>
          </a:p>
        </p:txBody>
      </p:sp>
      <p:pic>
        <p:nvPicPr>
          <p:cNvPr id="4" name="Picture 3" descr="30.jpg"/>
          <p:cNvPicPr>
            <a:picLocks noChangeAspect="1"/>
          </p:cNvPicPr>
          <p:nvPr/>
        </p:nvPicPr>
        <p:blipFill>
          <a:blip r:embed="rId3" cstate="print"/>
          <a:stretch>
            <a:fillRect/>
          </a:stretch>
        </p:blipFill>
        <p:spPr>
          <a:xfrm>
            <a:off x="0" y="1143000"/>
            <a:ext cx="8890000" cy="5562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Confronting Charlatans</a:t>
            </a:r>
            <a:endParaRPr lang="en-US" sz="6000" dirty="0"/>
          </a:p>
        </p:txBody>
      </p:sp>
      <p:pic>
        <p:nvPicPr>
          <p:cNvPr id="6" name="Picture 5" descr="spyvsspy.jpg"/>
          <p:cNvPicPr>
            <a:picLocks noChangeAspect="1"/>
          </p:cNvPicPr>
          <p:nvPr/>
        </p:nvPicPr>
        <p:blipFill>
          <a:blip r:embed="rId3" cstate="print"/>
          <a:stretch>
            <a:fillRect/>
          </a:stretch>
        </p:blipFill>
        <p:spPr>
          <a:xfrm>
            <a:off x="1154058" y="1295400"/>
            <a:ext cx="6835884" cy="5181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Blowback</a:t>
            </a:r>
            <a:endParaRPr lang="en-US" sz="7200" dirty="0"/>
          </a:p>
        </p:txBody>
      </p:sp>
      <p:sp>
        <p:nvSpPr>
          <p:cNvPr id="4" name="TextBox 3"/>
          <p:cNvSpPr txBox="1"/>
          <p:nvPr/>
        </p:nvSpPr>
        <p:spPr>
          <a:xfrm>
            <a:off x="1219200" y="1295400"/>
            <a:ext cx="6477000" cy="369332"/>
          </a:xfrm>
          <a:prstGeom prst="rect">
            <a:avLst/>
          </a:prstGeom>
          <a:noFill/>
        </p:spPr>
        <p:txBody>
          <a:bodyPr wrap="square" rtlCol="0">
            <a:spAutoFit/>
          </a:bodyPr>
          <a:lstStyle/>
          <a:p>
            <a:r>
              <a:rPr lang="en-US" dirty="0" smtClean="0"/>
              <a:t>an unforeseen and unwanted effect, result, or set of repercussions</a:t>
            </a:r>
            <a:endParaRPr lang="en-US" dirty="0"/>
          </a:p>
        </p:txBody>
      </p:sp>
      <p:pic>
        <p:nvPicPr>
          <p:cNvPr id="5" name="Picture 4" descr="schlossberg.png"/>
          <p:cNvPicPr>
            <a:picLocks noChangeAspect="1"/>
          </p:cNvPicPr>
          <p:nvPr/>
        </p:nvPicPr>
        <p:blipFill>
          <a:blip r:embed="rId3" cstate="print"/>
          <a:stretch>
            <a:fillRect/>
          </a:stretch>
        </p:blipFill>
        <p:spPr>
          <a:xfrm>
            <a:off x="990600" y="1828799"/>
            <a:ext cx="2209800" cy="2161340"/>
          </a:xfrm>
          <a:prstGeom prst="rect">
            <a:avLst/>
          </a:prstGeom>
        </p:spPr>
      </p:pic>
      <p:pic>
        <p:nvPicPr>
          <p:cNvPr id="6" name="Picture 5" descr="frederic_bourla.jpg"/>
          <p:cNvPicPr>
            <a:picLocks noChangeAspect="1"/>
          </p:cNvPicPr>
          <p:nvPr/>
        </p:nvPicPr>
        <p:blipFill>
          <a:blip r:embed="rId4" cstate="print"/>
          <a:stretch>
            <a:fillRect/>
          </a:stretch>
        </p:blipFill>
        <p:spPr>
          <a:xfrm>
            <a:off x="3657600" y="1828800"/>
            <a:ext cx="1828800" cy="2133600"/>
          </a:xfrm>
          <a:prstGeom prst="rect">
            <a:avLst/>
          </a:prstGeom>
        </p:spPr>
      </p:pic>
      <p:pic>
        <p:nvPicPr>
          <p:cNvPr id="7" name="Picture 6" descr="gregory_evans.png"/>
          <p:cNvPicPr>
            <a:picLocks noChangeAspect="1"/>
          </p:cNvPicPr>
          <p:nvPr/>
        </p:nvPicPr>
        <p:blipFill>
          <a:blip r:embed="rId5" cstate="print"/>
          <a:stretch>
            <a:fillRect/>
          </a:stretch>
        </p:blipFill>
        <p:spPr>
          <a:xfrm>
            <a:off x="5943600" y="1810096"/>
            <a:ext cx="1752600" cy="2182784"/>
          </a:xfrm>
          <a:prstGeom prst="rect">
            <a:avLst/>
          </a:prstGeom>
        </p:spPr>
      </p:pic>
      <p:pic>
        <p:nvPicPr>
          <p:cNvPr id="8" name="Picture 7" descr="edward_magarian.jpg"/>
          <p:cNvPicPr>
            <a:picLocks noChangeAspect="1"/>
          </p:cNvPicPr>
          <p:nvPr/>
        </p:nvPicPr>
        <p:blipFill>
          <a:blip r:embed="rId6" cstate="print"/>
          <a:stretch>
            <a:fillRect/>
          </a:stretch>
        </p:blipFill>
        <p:spPr>
          <a:xfrm>
            <a:off x="5943600" y="4267200"/>
            <a:ext cx="1752600" cy="2148347"/>
          </a:xfrm>
          <a:prstGeom prst="rect">
            <a:avLst/>
          </a:prstGeom>
        </p:spPr>
      </p:pic>
      <p:pic>
        <p:nvPicPr>
          <p:cNvPr id="10" name="Picture 9" descr="kim_schmitz.jpg"/>
          <p:cNvPicPr>
            <a:picLocks noChangeAspect="1"/>
          </p:cNvPicPr>
          <p:nvPr/>
        </p:nvPicPr>
        <p:blipFill>
          <a:blip r:embed="rId7" cstate="print"/>
          <a:stretch>
            <a:fillRect/>
          </a:stretch>
        </p:blipFill>
        <p:spPr>
          <a:xfrm>
            <a:off x="3733800" y="4267200"/>
            <a:ext cx="1600200" cy="2129080"/>
          </a:xfrm>
          <a:prstGeom prst="rect">
            <a:avLst/>
          </a:prstGeom>
        </p:spPr>
      </p:pic>
      <p:pic>
        <p:nvPicPr>
          <p:cNvPr id="11" name="Picture 10" descr="hackerhappy.png"/>
          <p:cNvPicPr>
            <a:picLocks noChangeAspect="1"/>
          </p:cNvPicPr>
          <p:nvPr/>
        </p:nvPicPr>
        <p:blipFill>
          <a:blip r:embed="rId8" cstate="print"/>
          <a:stretch>
            <a:fillRect/>
          </a:stretch>
        </p:blipFill>
        <p:spPr>
          <a:xfrm>
            <a:off x="990600" y="4191000"/>
            <a:ext cx="2209800" cy="2209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57200"/>
            <a:ext cx="6934200" cy="1066799"/>
          </a:xfrm>
        </p:spPr>
        <p:txBody>
          <a:bodyPr>
            <a:noAutofit/>
          </a:bodyPr>
          <a:lstStyle/>
          <a:p>
            <a:r>
              <a:rPr lang="en-US" sz="5400" dirty="0" smtClean="0"/>
              <a:t>Blowback - Schlossberg</a:t>
            </a:r>
            <a:endParaRPr lang="en-US" sz="5400" dirty="0"/>
          </a:p>
        </p:txBody>
      </p:sp>
      <p:sp>
        <p:nvSpPr>
          <p:cNvPr id="4" name="TextBox 3"/>
          <p:cNvSpPr txBox="1"/>
          <p:nvPr/>
        </p:nvSpPr>
        <p:spPr>
          <a:xfrm>
            <a:off x="228600" y="1828800"/>
            <a:ext cx="8686800" cy="2739211"/>
          </a:xfrm>
          <a:prstGeom prst="rect">
            <a:avLst/>
          </a:prstGeom>
          <a:noFill/>
        </p:spPr>
        <p:txBody>
          <a:bodyPr wrap="square" rtlCol="0">
            <a:spAutoFit/>
          </a:bodyPr>
          <a:lstStyle/>
          <a:p>
            <a:endParaRPr lang="en-US" dirty="0" smtClean="0"/>
          </a:p>
          <a:p>
            <a:r>
              <a:rPr lang="en-US" sz="1400" dirty="0" smtClean="0"/>
              <a:t>From: Louis Cipher (loucifer@s-mail.com) </a:t>
            </a:r>
          </a:p>
          <a:p>
            <a:r>
              <a:rPr lang="en-US" sz="1400" dirty="0" smtClean="0"/>
              <a:t>Date: Sat, 27 Aug 2011 05:52:24 +0000 </a:t>
            </a:r>
          </a:p>
          <a:p>
            <a:r>
              <a:rPr lang="en-US" sz="1400" dirty="0" smtClean="0"/>
              <a:t>Subject: you are full of shit </a:t>
            </a:r>
          </a:p>
          <a:p>
            <a:endParaRPr lang="en-US" sz="1400" dirty="0" smtClean="0"/>
          </a:p>
          <a:p>
            <a:r>
              <a:rPr lang="en-US" sz="1400" dirty="0" smtClean="0"/>
              <a:t>Hello It appears you don't want anyone to put a locate on you. I would </a:t>
            </a:r>
            <a:r>
              <a:rPr lang="en-US" sz="1400" dirty="0" err="1" smtClean="0"/>
              <a:t>hazzard</a:t>
            </a:r>
            <a:r>
              <a:rPr lang="en-US" sz="1400" dirty="0" smtClean="0"/>
              <a:t> a guess you don't want to be served with a suit. There are many ways to accomplish this. You have been a digital bully to long. I think 2011 and 2012 are going to be interesting years for you, legally that is. I look forward to a summary judgment(with a fraud component, to prevent discharge in bankruptcy) followed by levies, garnishments, etc </a:t>
            </a:r>
            <a:r>
              <a:rPr lang="en-US" sz="1400" dirty="0" err="1" smtClean="0"/>
              <a:t>etc</a:t>
            </a:r>
            <a:r>
              <a:rPr lang="en-US" sz="1400" dirty="0" smtClean="0"/>
              <a:t> </a:t>
            </a:r>
            <a:r>
              <a:rPr lang="en-US" sz="1400" dirty="0" err="1" smtClean="0"/>
              <a:t>etc</a:t>
            </a:r>
            <a:r>
              <a:rPr lang="en-US" sz="1400" dirty="0" smtClean="0"/>
              <a:t>. I hope you have saved up some serious money, as you will need it for legal defense, unless of course you elect to go pro se or get some meatball attorney to go pro bono. You will probably publish this email, and give a specious rant as to whatever BS you can conjure up.</a:t>
            </a:r>
            <a:endParaRPr lang="en-US" sz="1400" dirty="0"/>
          </a:p>
        </p:txBody>
      </p:sp>
      <p:pic>
        <p:nvPicPr>
          <p:cNvPr id="6" name="Picture 5" descr="schlossberg2.png"/>
          <p:cNvPicPr>
            <a:picLocks noChangeAspect="1"/>
          </p:cNvPicPr>
          <p:nvPr/>
        </p:nvPicPr>
        <p:blipFill>
          <a:blip r:embed="rId3" cstate="print"/>
          <a:stretch>
            <a:fillRect/>
          </a:stretch>
        </p:blipFill>
        <p:spPr>
          <a:xfrm>
            <a:off x="228600" y="228600"/>
            <a:ext cx="1905000" cy="1850881"/>
          </a:xfrm>
          <a:prstGeom prst="rect">
            <a:avLst/>
          </a:prstGeom>
        </p:spPr>
      </p:pic>
      <p:sp>
        <p:nvSpPr>
          <p:cNvPr id="7" name="TextBox 6"/>
          <p:cNvSpPr txBox="1"/>
          <p:nvPr/>
        </p:nvSpPr>
        <p:spPr>
          <a:xfrm>
            <a:off x="685800" y="4572000"/>
            <a:ext cx="7772400" cy="2092881"/>
          </a:xfrm>
          <a:prstGeom prst="rect">
            <a:avLst/>
          </a:prstGeom>
          <a:noFill/>
        </p:spPr>
        <p:txBody>
          <a:bodyPr wrap="square" rtlCol="0">
            <a:spAutoFit/>
          </a:bodyPr>
          <a:lstStyle/>
          <a:p>
            <a:endParaRPr lang="en-US" dirty="0" smtClean="0"/>
          </a:p>
          <a:p>
            <a:pPr>
              <a:buFont typeface="Arial" pitchFamily="34" charset="0"/>
              <a:buChar char="•"/>
            </a:pPr>
            <a:r>
              <a:rPr lang="en-US" sz="1600" dirty="0" smtClean="0"/>
              <a:t>Gramps, take it easy on me, I wouldn't want to get help from some of my friends. </a:t>
            </a:r>
          </a:p>
          <a:p>
            <a:pPr>
              <a:buFont typeface="Arial" pitchFamily="34" charset="0"/>
              <a:buChar char="•"/>
            </a:pPr>
            <a:endParaRPr lang="en-US" sz="1600" dirty="0" smtClean="0"/>
          </a:p>
          <a:p>
            <a:pPr>
              <a:buFont typeface="Arial" pitchFamily="34" charset="0"/>
              <a:buChar char="•"/>
            </a:pPr>
            <a:r>
              <a:rPr lang="en-US" sz="1600" dirty="0" smtClean="0"/>
              <a:t>… and I still don't, but I do look forward to meeting you.</a:t>
            </a:r>
          </a:p>
          <a:p>
            <a:pPr>
              <a:buFont typeface="Arial" pitchFamily="34" charset="0"/>
              <a:buChar char="•"/>
            </a:pPr>
            <a:endParaRPr lang="en-US" sz="1600" dirty="0" smtClean="0"/>
          </a:p>
          <a:p>
            <a:pPr>
              <a:buFont typeface="Arial" pitchFamily="34" charset="0"/>
              <a:buChar char="•"/>
            </a:pPr>
            <a:r>
              <a:rPr lang="en-US" sz="1600" dirty="0" smtClean="0"/>
              <a:t>Everybody has to pay their taxes, do you.</a:t>
            </a:r>
          </a:p>
          <a:p>
            <a:pPr>
              <a:buFont typeface="Arial" pitchFamily="34" charset="0"/>
              <a:buChar char="•"/>
            </a:pPr>
            <a:endParaRPr lang="en-US" sz="1600" dirty="0" smtClean="0"/>
          </a:p>
          <a:p>
            <a:pPr>
              <a:buFont typeface="Arial" pitchFamily="34" charset="0"/>
              <a:buChar char="•"/>
            </a:pPr>
            <a:r>
              <a:rPr lang="en-US" sz="1600" dirty="0" smtClean="0"/>
              <a:t>You now have some Israeli groups interested in who the </a:t>
            </a:r>
            <a:r>
              <a:rPr lang="en-US" sz="1600" dirty="0" err="1" smtClean="0"/>
              <a:t>f_ck</a:t>
            </a:r>
            <a:r>
              <a:rPr lang="en-US" sz="1600" dirty="0" smtClean="0"/>
              <a:t> you are, good luck.</a:t>
            </a:r>
            <a:endParaRPr 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4191000" cy="1066799"/>
          </a:xfrm>
        </p:spPr>
        <p:txBody>
          <a:bodyPr>
            <a:noAutofit/>
          </a:bodyPr>
          <a:lstStyle/>
          <a:p>
            <a:r>
              <a:rPr lang="en-US" sz="6600" dirty="0" smtClean="0"/>
              <a:t>Blowback - </a:t>
            </a:r>
            <a:endParaRPr lang="en-US" sz="6600" dirty="0"/>
          </a:p>
        </p:txBody>
      </p:sp>
      <p:pic>
        <p:nvPicPr>
          <p:cNvPr id="5" name="Picture 4" descr="htbridge_logo.gif"/>
          <p:cNvPicPr>
            <a:picLocks noChangeAspect="1"/>
          </p:cNvPicPr>
          <p:nvPr/>
        </p:nvPicPr>
        <p:blipFill>
          <a:blip r:embed="rId3" cstate="print"/>
          <a:stretch>
            <a:fillRect/>
          </a:stretch>
        </p:blipFill>
        <p:spPr>
          <a:xfrm>
            <a:off x="4800600" y="304800"/>
            <a:ext cx="2971800" cy="771525"/>
          </a:xfrm>
          <a:prstGeom prst="rect">
            <a:avLst/>
          </a:prstGeom>
        </p:spPr>
      </p:pic>
      <p:pic>
        <p:nvPicPr>
          <p:cNvPr id="6" name="Picture 5" descr="htbridge-frederic_bourla.jpg"/>
          <p:cNvPicPr>
            <a:picLocks noChangeAspect="1"/>
          </p:cNvPicPr>
          <p:nvPr/>
        </p:nvPicPr>
        <p:blipFill>
          <a:blip r:embed="rId4" cstate="print"/>
          <a:stretch>
            <a:fillRect/>
          </a:stretch>
        </p:blipFill>
        <p:spPr>
          <a:xfrm>
            <a:off x="228600" y="1371600"/>
            <a:ext cx="1567543" cy="1828800"/>
          </a:xfrm>
          <a:prstGeom prst="rect">
            <a:avLst/>
          </a:prstGeom>
          <a:ln>
            <a:solidFill>
              <a:srgbClr val="FF0000"/>
            </a:solidFill>
          </a:ln>
        </p:spPr>
      </p:pic>
      <p:pic>
        <p:nvPicPr>
          <p:cNvPr id="16" name="Picture 15" descr="htbridge-lorin_voutat.jpg"/>
          <p:cNvPicPr>
            <a:picLocks noChangeAspect="1"/>
          </p:cNvPicPr>
          <p:nvPr/>
        </p:nvPicPr>
        <p:blipFill>
          <a:blip r:embed="rId5" cstate="print"/>
          <a:stretch>
            <a:fillRect/>
          </a:stretch>
        </p:blipFill>
        <p:spPr>
          <a:xfrm>
            <a:off x="6629400" y="5334000"/>
            <a:ext cx="1167320" cy="1371600"/>
          </a:xfrm>
          <a:prstGeom prst="rect">
            <a:avLst/>
          </a:prstGeom>
        </p:spPr>
      </p:pic>
      <p:pic>
        <p:nvPicPr>
          <p:cNvPr id="17" name="Picture 16" descr="htbridge-marsel_nizamutdinov.jpg"/>
          <p:cNvPicPr>
            <a:picLocks noChangeAspect="1"/>
          </p:cNvPicPr>
          <p:nvPr/>
        </p:nvPicPr>
        <p:blipFill>
          <a:blip r:embed="rId6" cstate="print"/>
          <a:stretch>
            <a:fillRect/>
          </a:stretch>
        </p:blipFill>
        <p:spPr>
          <a:xfrm>
            <a:off x="228600" y="3352800"/>
            <a:ext cx="1567543" cy="1828800"/>
          </a:xfrm>
          <a:prstGeom prst="rect">
            <a:avLst/>
          </a:prstGeom>
        </p:spPr>
      </p:pic>
      <p:pic>
        <p:nvPicPr>
          <p:cNvPr id="18" name="Picture 17" descr="htbridge-nicolas_giannakopoulos.jpg"/>
          <p:cNvPicPr>
            <a:picLocks noChangeAspect="1"/>
          </p:cNvPicPr>
          <p:nvPr/>
        </p:nvPicPr>
        <p:blipFill>
          <a:blip r:embed="rId7" cstate="print"/>
          <a:stretch>
            <a:fillRect/>
          </a:stretch>
        </p:blipFill>
        <p:spPr>
          <a:xfrm>
            <a:off x="7315200" y="1371600"/>
            <a:ext cx="1574800" cy="1828800"/>
          </a:xfrm>
          <a:prstGeom prst="rect">
            <a:avLst/>
          </a:prstGeom>
        </p:spPr>
      </p:pic>
      <p:pic>
        <p:nvPicPr>
          <p:cNvPr id="19" name="Picture 18" descr="htbridge-stephane_koch.jpg"/>
          <p:cNvPicPr>
            <a:picLocks noChangeAspect="1"/>
          </p:cNvPicPr>
          <p:nvPr/>
        </p:nvPicPr>
        <p:blipFill>
          <a:blip r:embed="rId8" cstate="print"/>
          <a:stretch>
            <a:fillRect/>
          </a:stretch>
        </p:blipFill>
        <p:spPr>
          <a:xfrm>
            <a:off x="3784600" y="1371600"/>
            <a:ext cx="1574800" cy="1828800"/>
          </a:xfrm>
          <a:prstGeom prst="rect">
            <a:avLst/>
          </a:prstGeom>
        </p:spPr>
      </p:pic>
      <p:pic>
        <p:nvPicPr>
          <p:cNvPr id="20" name="Picture 19" descr="htbridge-vadim_harych.jpg"/>
          <p:cNvPicPr>
            <a:picLocks noChangeAspect="1"/>
          </p:cNvPicPr>
          <p:nvPr/>
        </p:nvPicPr>
        <p:blipFill>
          <a:blip r:embed="rId9" cstate="print"/>
          <a:stretch>
            <a:fillRect/>
          </a:stretch>
        </p:blipFill>
        <p:spPr>
          <a:xfrm>
            <a:off x="7315200" y="3352800"/>
            <a:ext cx="1567543" cy="1828800"/>
          </a:xfrm>
          <a:prstGeom prst="rect">
            <a:avLst/>
          </a:prstGeom>
          <a:ln>
            <a:solidFill>
              <a:srgbClr val="FFFF00"/>
            </a:solidFill>
          </a:ln>
        </p:spPr>
      </p:pic>
      <p:pic>
        <p:nvPicPr>
          <p:cNvPr id="21" name="Picture 20" descr="htbridge-william_weber.jpg"/>
          <p:cNvPicPr>
            <a:picLocks noChangeAspect="1"/>
          </p:cNvPicPr>
          <p:nvPr/>
        </p:nvPicPr>
        <p:blipFill>
          <a:blip r:embed="rId10" cstate="print"/>
          <a:stretch>
            <a:fillRect/>
          </a:stretch>
        </p:blipFill>
        <p:spPr>
          <a:xfrm>
            <a:off x="5562600" y="1371600"/>
            <a:ext cx="1574800" cy="1828800"/>
          </a:xfrm>
          <a:prstGeom prst="rect">
            <a:avLst/>
          </a:prstGeom>
        </p:spPr>
      </p:pic>
      <p:pic>
        <p:nvPicPr>
          <p:cNvPr id="22" name="Picture 21" descr="htbridge-tanguy_gasnier.jpg"/>
          <p:cNvPicPr>
            <a:picLocks noChangeAspect="1"/>
          </p:cNvPicPr>
          <p:nvPr/>
        </p:nvPicPr>
        <p:blipFill>
          <a:blip r:embed="rId11" cstate="print"/>
          <a:stretch>
            <a:fillRect/>
          </a:stretch>
        </p:blipFill>
        <p:spPr>
          <a:xfrm>
            <a:off x="1219200" y="5334000"/>
            <a:ext cx="1371600" cy="1371600"/>
          </a:xfrm>
          <a:prstGeom prst="rect">
            <a:avLst/>
          </a:prstGeom>
        </p:spPr>
      </p:pic>
      <p:pic>
        <p:nvPicPr>
          <p:cNvPr id="23" name="Picture 22" descr="htbridge-alexander_kirpo.jpg"/>
          <p:cNvPicPr>
            <a:picLocks noChangeAspect="1"/>
          </p:cNvPicPr>
          <p:nvPr/>
        </p:nvPicPr>
        <p:blipFill>
          <a:blip r:embed="rId12" cstate="print"/>
          <a:stretch>
            <a:fillRect/>
          </a:stretch>
        </p:blipFill>
        <p:spPr>
          <a:xfrm>
            <a:off x="5562600" y="3352800"/>
            <a:ext cx="1567543" cy="1828800"/>
          </a:xfrm>
          <a:prstGeom prst="rect">
            <a:avLst/>
          </a:prstGeom>
        </p:spPr>
      </p:pic>
      <p:pic>
        <p:nvPicPr>
          <p:cNvPr id="24" name="Picture 23" descr="htbridge-brian_mariani.jpg"/>
          <p:cNvPicPr>
            <a:picLocks noChangeAspect="1"/>
          </p:cNvPicPr>
          <p:nvPr/>
        </p:nvPicPr>
        <p:blipFill>
          <a:blip r:embed="rId13" cstate="print"/>
          <a:stretch>
            <a:fillRect/>
          </a:stretch>
        </p:blipFill>
        <p:spPr>
          <a:xfrm>
            <a:off x="4114800" y="5334000"/>
            <a:ext cx="1029975" cy="1371600"/>
          </a:xfrm>
          <a:prstGeom prst="rect">
            <a:avLst/>
          </a:prstGeom>
        </p:spPr>
      </p:pic>
      <p:pic>
        <p:nvPicPr>
          <p:cNvPr id="25" name="Picture 24" descr="htbridge-bertrand_kolb.jpg"/>
          <p:cNvPicPr>
            <a:picLocks noChangeAspect="1"/>
          </p:cNvPicPr>
          <p:nvPr/>
        </p:nvPicPr>
        <p:blipFill>
          <a:blip r:embed="rId14" cstate="print"/>
          <a:stretch>
            <a:fillRect/>
          </a:stretch>
        </p:blipFill>
        <p:spPr>
          <a:xfrm>
            <a:off x="1981200" y="3352800"/>
            <a:ext cx="1574800" cy="1828800"/>
          </a:xfrm>
          <a:prstGeom prst="rect">
            <a:avLst/>
          </a:prstGeom>
        </p:spPr>
      </p:pic>
      <p:pic>
        <p:nvPicPr>
          <p:cNvPr id="26" name="Picture 25" descr="htbridge-raphael_quinodoz.jpg"/>
          <p:cNvPicPr>
            <a:picLocks noChangeAspect="1"/>
          </p:cNvPicPr>
          <p:nvPr/>
        </p:nvPicPr>
        <p:blipFill>
          <a:blip r:embed="rId15" cstate="print"/>
          <a:stretch>
            <a:fillRect/>
          </a:stretch>
        </p:blipFill>
        <p:spPr>
          <a:xfrm>
            <a:off x="3810000" y="3352800"/>
            <a:ext cx="1567543" cy="1828800"/>
          </a:xfrm>
          <a:prstGeom prst="rect">
            <a:avLst/>
          </a:prstGeom>
          <a:ln>
            <a:solidFill>
              <a:srgbClr val="FFFF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4191000" cy="1066799"/>
          </a:xfrm>
        </p:spPr>
        <p:txBody>
          <a:bodyPr>
            <a:noAutofit/>
          </a:bodyPr>
          <a:lstStyle/>
          <a:p>
            <a:r>
              <a:rPr lang="en-US" sz="6600" dirty="0" smtClean="0"/>
              <a:t>Blowback - </a:t>
            </a:r>
            <a:endParaRPr lang="en-US" sz="6600" dirty="0"/>
          </a:p>
        </p:txBody>
      </p:sp>
      <p:sp>
        <p:nvSpPr>
          <p:cNvPr id="4" name="TextBox 3"/>
          <p:cNvSpPr txBox="1"/>
          <p:nvPr/>
        </p:nvSpPr>
        <p:spPr>
          <a:xfrm>
            <a:off x="381000" y="1600200"/>
            <a:ext cx="8305800" cy="4616648"/>
          </a:xfrm>
          <a:prstGeom prst="rect">
            <a:avLst/>
          </a:prstGeom>
          <a:noFill/>
        </p:spPr>
        <p:txBody>
          <a:bodyPr wrap="square" rtlCol="0">
            <a:spAutoFit/>
          </a:bodyPr>
          <a:lstStyle/>
          <a:p>
            <a:r>
              <a:rPr lang="en-US" sz="1400" dirty="0" smtClean="0"/>
              <a:t>From: "</a:t>
            </a:r>
            <a:r>
              <a:rPr lang="en-US" sz="1400" dirty="0" err="1" smtClean="0"/>
              <a:t>Droz</a:t>
            </a:r>
            <a:r>
              <a:rPr lang="en-US" sz="1400" dirty="0" smtClean="0"/>
              <a:t> Johan (PJ)" johan.droz@justice.ge.ch</a:t>
            </a:r>
          </a:p>
          <a:p>
            <a:r>
              <a:rPr lang="en-US" sz="1400" dirty="0" smtClean="0"/>
              <a:t>To: "'staff@attrition.org'" &lt;staff@attrition.org&gt;</a:t>
            </a:r>
          </a:p>
          <a:p>
            <a:r>
              <a:rPr lang="en-US" sz="1400" dirty="0" smtClean="0"/>
              <a:t>Date: Tue, 10 Apr 2012 09:42:28 +0000</a:t>
            </a:r>
          </a:p>
          <a:p>
            <a:r>
              <a:rPr lang="en-US" sz="1400" dirty="0" smtClean="0"/>
              <a:t>Subject: Criminal proceeding against attrition.org</a:t>
            </a:r>
          </a:p>
          <a:p>
            <a:endParaRPr lang="en-US" sz="1400" dirty="0" smtClean="0"/>
          </a:p>
          <a:p>
            <a:r>
              <a:rPr lang="en-US" sz="1400" dirty="0" smtClean="0"/>
              <a:t>Dear Sirs,</a:t>
            </a:r>
          </a:p>
          <a:p>
            <a:endParaRPr lang="en-US" sz="1400" dirty="0" smtClean="0"/>
          </a:p>
          <a:p>
            <a:r>
              <a:rPr lang="en-US" sz="1400" dirty="0" smtClean="0"/>
              <a:t>I am in charge of a criminal proceeding against the persons behind attrition.org and "Jericho" in particular.</a:t>
            </a:r>
          </a:p>
          <a:p>
            <a:endParaRPr lang="en-US" sz="1400" dirty="0" smtClean="0"/>
          </a:p>
          <a:p>
            <a:r>
              <a:rPr lang="en-US" sz="1400" dirty="0" smtClean="0"/>
              <a:t>The criminal complaint was deposited by High-Tech Bridge SA.</a:t>
            </a:r>
          </a:p>
          <a:p>
            <a:endParaRPr lang="en-US" sz="1400" dirty="0" smtClean="0"/>
          </a:p>
          <a:p>
            <a:r>
              <a:rPr lang="en-US" sz="1400" dirty="0" smtClean="0"/>
              <a:t>Could you please give me the names of the persons who manage the internet site and their </a:t>
            </a:r>
            <a:r>
              <a:rPr lang="en-US" sz="1400" dirty="0" err="1" smtClean="0"/>
              <a:t>adress</a:t>
            </a:r>
            <a:r>
              <a:rPr lang="en-US" sz="1400" dirty="0" smtClean="0"/>
              <a:t>, in order for me to be able to have them heard.</a:t>
            </a:r>
          </a:p>
          <a:p>
            <a:endParaRPr lang="en-US" sz="1400" dirty="0" smtClean="0"/>
          </a:p>
          <a:p>
            <a:r>
              <a:rPr lang="en-US" sz="1400" dirty="0" smtClean="0"/>
              <a:t>Thank you in advance</a:t>
            </a:r>
          </a:p>
          <a:p>
            <a:endParaRPr lang="en-US" sz="1400" dirty="0" smtClean="0"/>
          </a:p>
          <a:p>
            <a:r>
              <a:rPr lang="en-US" sz="1400" dirty="0" smtClean="0"/>
              <a:t>Johan DROZ, </a:t>
            </a:r>
            <a:r>
              <a:rPr lang="en-US" sz="1400" dirty="0" err="1" smtClean="0"/>
              <a:t>Procureur</a:t>
            </a:r>
            <a:r>
              <a:rPr lang="en-US" sz="1400" dirty="0" smtClean="0"/>
              <a:t> </a:t>
            </a:r>
            <a:r>
              <a:rPr lang="en-US" sz="1400" dirty="0" err="1" smtClean="0"/>
              <a:t>Sct</a:t>
            </a:r>
            <a:r>
              <a:rPr lang="en-US" sz="1400" dirty="0" smtClean="0"/>
              <a:t> I</a:t>
            </a:r>
          </a:p>
          <a:p>
            <a:r>
              <a:rPr lang="en-US" sz="1400" dirty="0" err="1" smtClean="0"/>
              <a:t>Ministère</a:t>
            </a:r>
            <a:r>
              <a:rPr lang="en-US" sz="1400" dirty="0" smtClean="0"/>
              <a:t> public</a:t>
            </a:r>
          </a:p>
          <a:p>
            <a:r>
              <a:rPr lang="en-US" sz="1400" dirty="0" smtClean="0"/>
              <a:t>Route de Chancy 6B, case </a:t>
            </a:r>
            <a:r>
              <a:rPr lang="en-US" sz="1400" dirty="0" err="1" smtClean="0"/>
              <a:t>postale</a:t>
            </a:r>
            <a:r>
              <a:rPr lang="en-US" sz="1400" dirty="0" smtClean="0"/>
              <a:t> 3565</a:t>
            </a:r>
          </a:p>
          <a:p>
            <a:r>
              <a:rPr lang="en-US" sz="1400" dirty="0" smtClean="0"/>
              <a:t>CH-1211 Genève 3</a:t>
            </a:r>
          </a:p>
          <a:p>
            <a:r>
              <a:rPr lang="en-US" sz="1400" dirty="0" smtClean="0"/>
              <a:t>Tel +41 22 327 64 64 - Fax +41 22 327 65 00</a:t>
            </a:r>
            <a:endParaRPr lang="en-US" dirty="0"/>
          </a:p>
        </p:txBody>
      </p:sp>
      <p:pic>
        <p:nvPicPr>
          <p:cNvPr id="5" name="Picture 4" descr="htbridge_logo.gif"/>
          <p:cNvPicPr>
            <a:picLocks noChangeAspect="1"/>
          </p:cNvPicPr>
          <p:nvPr/>
        </p:nvPicPr>
        <p:blipFill>
          <a:blip r:embed="rId3" cstate="print"/>
          <a:stretch>
            <a:fillRect/>
          </a:stretch>
        </p:blipFill>
        <p:spPr>
          <a:xfrm>
            <a:off x="4800600" y="304800"/>
            <a:ext cx="2971800" cy="7715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Blowback – Evans</a:t>
            </a:r>
            <a:endParaRPr lang="en-US" sz="6600" dirty="0"/>
          </a:p>
        </p:txBody>
      </p:sp>
      <p:pic>
        <p:nvPicPr>
          <p:cNvPr id="5" name="Picture 4" descr="ligatt00.png"/>
          <p:cNvPicPr>
            <a:picLocks noChangeAspect="1"/>
          </p:cNvPicPr>
          <p:nvPr/>
        </p:nvPicPr>
        <p:blipFill>
          <a:blip r:embed="rId3" cstate="print"/>
          <a:stretch>
            <a:fillRect/>
          </a:stretch>
        </p:blipFill>
        <p:spPr>
          <a:xfrm>
            <a:off x="1981200" y="1295400"/>
            <a:ext cx="4960739" cy="3962400"/>
          </a:xfrm>
          <a:prstGeom prst="rect">
            <a:avLst/>
          </a:prstGeom>
        </p:spPr>
      </p:pic>
      <p:pic>
        <p:nvPicPr>
          <p:cNvPr id="6" name="Picture 5" descr="ligatt01.png"/>
          <p:cNvPicPr>
            <a:picLocks noChangeAspect="1"/>
          </p:cNvPicPr>
          <p:nvPr/>
        </p:nvPicPr>
        <p:blipFill>
          <a:blip r:embed="rId4" cstate="print"/>
          <a:stretch>
            <a:fillRect/>
          </a:stretch>
        </p:blipFill>
        <p:spPr>
          <a:xfrm>
            <a:off x="1981200" y="5410200"/>
            <a:ext cx="4953000" cy="128627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Blowback – Evans</a:t>
            </a:r>
            <a:endParaRPr lang="en-US" sz="6600" dirty="0"/>
          </a:p>
        </p:txBody>
      </p:sp>
      <p:sp>
        <p:nvSpPr>
          <p:cNvPr id="7" name="TextBox 6"/>
          <p:cNvSpPr txBox="1"/>
          <p:nvPr/>
        </p:nvSpPr>
        <p:spPr>
          <a:xfrm>
            <a:off x="381000" y="1600200"/>
            <a:ext cx="8305800" cy="4832092"/>
          </a:xfrm>
          <a:prstGeom prst="rect">
            <a:avLst/>
          </a:prstGeom>
          <a:noFill/>
        </p:spPr>
        <p:txBody>
          <a:bodyPr wrap="square" rtlCol="0">
            <a:spAutoFit/>
          </a:bodyPr>
          <a:lstStyle/>
          <a:p>
            <a:r>
              <a:rPr lang="en-US" sz="1400" dirty="0" smtClean="0"/>
              <a:t>From: Gregory Evans gregoryevans@ligatt.com</a:t>
            </a:r>
          </a:p>
          <a:p>
            <a:r>
              <a:rPr lang="en-US" sz="1400" dirty="0" smtClean="0"/>
              <a:t>Date: Mon, 25 Oct 2010 19:20:12</a:t>
            </a:r>
          </a:p>
          <a:p>
            <a:r>
              <a:rPr lang="en-US" sz="1400" dirty="0" smtClean="0"/>
              <a:t>To:  [redacted]</a:t>
            </a:r>
          </a:p>
          <a:p>
            <a:r>
              <a:rPr lang="en-US" sz="1400" dirty="0" smtClean="0"/>
              <a:t>Subject: Re: [SPAM] Re: [SPAM] </a:t>
            </a:r>
            <a:r>
              <a:rPr lang="en-US" sz="1400" dirty="0" err="1" smtClean="0"/>
              <a:t>Fw</a:t>
            </a:r>
            <a:r>
              <a:rPr lang="en-US" sz="1400" dirty="0" smtClean="0"/>
              <a:t>: Manhattan lease app</a:t>
            </a:r>
          </a:p>
          <a:p>
            <a:endParaRPr lang="en-US" sz="1400" dirty="0" smtClean="0"/>
          </a:p>
          <a:p>
            <a:r>
              <a:rPr lang="en-US" sz="1400" dirty="0" smtClean="0"/>
              <a:t>1st. I do not want to rent your place.</a:t>
            </a:r>
          </a:p>
          <a:p>
            <a:endParaRPr lang="en-US" sz="1400" dirty="0" smtClean="0"/>
          </a:p>
          <a:p>
            <a:r>
              <a:rPr lang="en-US" sz="1400" dirty="0" smtClean="0"/>
              <a:t>2nd. You or who ever pulled this thing up is very ignorant.  This is not a investor website it is racist hacker website.  This is the same site if  you go through it that called me niggers and niggers don't no computers.  It is also a site that says they need +to hack all Jews technology companies.  The information they posted on this board is false!!!!!</a:t>
            </a:r>
          </a:p>
          <a:p>
            <a:endParaRPr lang="en-US" sz="1400" dirty="0" smtClean="0"/>
          </a:p>
          <a:p>
            <a:r>
              <a:rPr lang="en-US" sz="1400" dirty="0" smtClean="0"/>
              <a:t>3rd. My mom was going to rent the place as a second home not me or a company. Your rent is </a:t>
            </a:r>
            <a:r>
              <a:rPr lang="en-US" sz="1400" dirty="0" err="1" smtClean="0"/>
              <a:t>is</a:t>
            </a:r>
            <a:r>
              <a:rPr lang="en-US" sz="1400" dirty="0" smtClean="0"/>
              <a:t> only $1900 a month, add $500 on to that an it still would not be one of my car payments.</a:t>
            </a:r>
          </a:p>
          <a:p>
            <a:endParaRPr lang="en-US" sz="1400" dirty="0" smtClean="0"/>
          </a:p>
          <a:p>
            <a:r>
              <a:rPr lang="en-US" sz="1400" dirty="0" smtClean="0"/>
              <a:t>4. What you should have did is went to CNN or Forbes and looked it....dumb!</a:t>
            </a:r>
          </a:p>
          <a:p>
            <a:endParaRPr lang="en-US" sz="1400" dirty="0" smtClean="0"/>
          </a:p>
          <a:p>
            <a:r>
              <a:rPr lang="en-US" sz="1400" dirty="0" smtClean="0"/>
              <a:t>5. See this just prove my point, that know matter what race or education background you may have there are still can be a just a dumb ass!</a:t>
            </a:r>
          </a:p>
          <a:p>
            <a:endParaRPr lang="en-US" sz="1400" dirty="0" smtClean="0"/>
          </a:p>
          <a:p>
            <a:r>
              <a:rPr lang="en-US" sz="1400" dirty="0" smtClean="0"/>
              <a:t>6. I will be posting this to my 50,000 + twitter followers and my &gt;5,000 </a:t>
            </a:r>
            <a:r>
              <a:rPr lang="en-US" sz="1400" dirty="0" err="1" smtClean="0"/>
              <a:t>facebook</a:t>
            </a:r>
            <a:r>
              <a:rPr lang="en-US" sz="1400" dirty="0" smtClean="0"/>
              <a:t> fans.  This is </a:t>
            </a:r>
            <a:r>
              <a:rPr lang="en-US" sz="1400" dirty="0" err="1" smtClean="0"/>
              <a:t>soooooooo</a:t>
            </a:r>
            <a:r>
              <a:rPr lang="en-US" sz="1400" dirty="0" smtClean="0"/>
              <a:t> funny to me.  You went and pulled up a racist website.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Blowback - </a:t>
            </a:r>
            <a:r>
              <a:rPr lang="en-US" sz="7200" dirty="0" err="1" smtClean="0"/>
              <a:t>Medica</a:t>
            </a:r>
            <a:endParaRPr lang="en-US" sz="7200" dirty="0"/>
          </a:p>
        </p:txBody>
      </p:sp>
      <p:pic>
        <p:nvPicPr>
          <p:cNvPr id="5" name="Picture 4" descr="medica2.png"/>
          <p:cNvPicPr>
            <a:picLocks noChangeAspect="1"/>
          </p:cNvPicPr>
          <p:nvPr/>
        </p:nvPicPr>
        <p:blipFill>
          <a:blip r:embed="rId3" cstate="print"/>
          <a:stretch>
            <a:fillRect/>
          </a:stretch>
        </p:blipFill>
        <p:spPr>
          <a:xfrm>
            <a:off x="1421430" y="1295400"/>
            <a:ext cx="6301140" cy="4343400"/>
          </a:xfrm>
          <a:prstGeom prst="rect">
            <a:avLst/>
          </a:prstGeom>
        </p:spPr>
      </p:pic>
      <p:sp>
        <p:nvSpPr>
          <p:cNvPr id="6" name="TextBox 5"/>
          <p:cNvSpPr txBox="1"/>
          <p:nvPr/>
        </p:nvSpPr>
        <p:spPr>
          <a:xfrm>
            <a:off x="1943100" y="5715000"/>
            <a:ext cx="5257800" cy="923330"/>
          </a:xfrm>
          <a:prstGeom prst="rect">
            <a:avLst/>
          </a:prstGeom>
          <a:noFill/>
        </p:spPr>
        <p:txBody>
          <a:bodyPr wrap="square" rtlCol="0">
            <a:spAutoFit/>
          </a:bodyPr>
          <a:lstStyle/>
          <a:p>
            <a:r>
              <a:rPr lang="en-US" dirty="0" smtClean="0"/>
              <a:t>This is not our first trip to the legal threat rodeo, sir. </a:t>
            </a:r>
          </a:p>
          <a:p>
            <a:r>
              <a:rPr lang="en-US" dirty="0" smtClean="0"/>
              <a:t>Jared E. </a:t>
            </a:r>
            <a:r>
              <a:rPr lang="en-US" dirty="0" err="1" smtClean="0"/>
              <a:t>Richo</a:t>
            </a:r>
            <a:r>
              <a:rPr lang="en-US" dirty="0" smtClean="0"/>
              <a:t> </a:t>
            </a:r>
          </a:p>
          <a:p>
            <a:r>
              <a:rPr lang="en-US" dirty="0" smtClean="0"/>
              <a:t>attrition.org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5400" dirty="0" smtClean="0"/>
              <a:t>Blowback – ‘Hacker Happy’</a:t>
            </a:r>
            <a:endParaRPr lang="en-US" sz="5400" dirty="0"/>
          </a:p>
        </p:txBody>
      </p:sp>
      <p:sp>
        <p:nvSpPr>
          <p:cNvPr id="4" name="TextBox 3"/>
          <p:cNvSpPr txBox="1"/>
          <p:nvPr/>
        </p:nvSpPr>
        <p:spPr>
          <a:xfrm>
            <a:off x="457200" y="5486400"/>
            <a:ext cx="7772400" cy="1200329"/>
          </a:xfrm>
          <a:prstGeom prst="rect">
            <a:avLst/>
          </a:prstGeom>
          <a:noFill/>
        </p:spPr>
        <p:txBody>
          <a:bodyPr wrap="square" rtlCol="0">
            <a:spAutoFit/>
          </a:bodyPr>
          <a:lstStyle/>
          <a:p>
            <a:r>
              <a:rPr lang="en-US" dirty="0" smtClean="0"/>
              <a:t>From: happy-hacker@atrition.org</a:t>
            </a:r>
          </a:p>
          <a:p>
            <a:r>
              <a:rPr lang="en-US" dirty="0" smtClean="0"/>
              <a:t>To: [long list of security people]</a:t>
            </a:r>
          </a:p>
          <a:p>
            <a:r>
              <a:rPr lang="en-US" dirty="0" smtClean="0"/>
              <a:t>Date: Thu, 15 Dec 2011 05:23:04 -0600 (CST)</a:t>
            </a:r>
          </a:p>
          <a:p>
            <a:r>
              <a:rPr lang="en-US" dirty="0" smtClean="0"/>
              <a:t>Subject: Brian Martin's (</a:t>
            </a:r>
            <a:r>
              <a:rPr lang="en-US" dirty="0" err="1" smtClean="0"/>
              <a:t>jericho</a:t>
            </a:r>
            <a:r>
              <a:rPr lang="en-US" dirty="0" smtClean="0"/>
              <a:t>) crimes and frauds exposed for justice</a:t>
            </a:r>
            <a:endParaRPr lang="en-US" dirty="0"/>
          </a:p>
        </p:txBody>
      </p:sp>
      <p:pic>
        <p:nvPicPr>
          <p:cNvPr id="5" name="Picture 4" descr="hackerhappy-tweets.png"/>
          <p:cNvPicPr>
            <a:picLocks noChangeAspect="1"/>
          </p:cNvPicPr>
          <p:nvPr/>
        </p:nvPicPr>
        <p:blipFill>
          <a:blip r:embed="rId3" cstate="print"/>
          <a:stretch>
            <a:fillRect/>
          </a:stretch>
        </p:blipFill>
        <p:spPr>
          <a:xfrm>
            <a:off x="152400" y="1143000"/>
            <a:ext cx="5168205" cy="3429000"/>
          </a:xfrm>
          <a:prstGeom prst="rect">
            <a:avLst/>
          </a:prstGeom>
        </p:spPr>
      </p:pic>
      <p:pic>
        <p:nvPicPr>
          <p:cNvPr id="6" name="Picture 5" descr="atritionorg.png"/>
          <p:cNvPicPr>
            <a:picLocks noChangeAspect="1"/>
          </p:cNvPicPr>
          <p:nvPr/>
        </p:nvPicPr>
        <p:blipFill>
          <a:blip r:embed="rId4" cstate="print"/>
          <a:stretch>
            <a:fillRect/>
          </a:stretch>
        </p:blipFill>
        <p:spPr>
          <a:xfrm>
            <a:off x="4343400" y="2057400"/>
            <a:ext cx="4595813" cy="3909016"/>
          </a:xfrm>
          <a:prstGeom prst="rect">
            <a:avLst/>
          </a:prstGeom>
        </p:spPr>
      </p:pic>
      <p:sp>
        <p:nvSpPr>
          <p:cNvPr id="7" name="TextBox 6"/>
          <p:cNvSpPr txBox="1"/>
          <p:nvPr/>
        </p:nvSpPr>
        <p:spPr>
          <a:xfrm>
            <a:off x="7391400" y="1524000"/>
            <a:ext cx="1524000" cy="400110"/>
          </a:xfrm>
          <a:prstGeom prst="rect">
            <a:avLst/>
          </a:prstGeom>
          <a:noFill/>
        </p:spPr>
        <p:txBody>
          <a:bodyPr wrap="square" rtlCol="0">
            <a:spAutoFit/>
          </a:bodyPr>
          <a:lstStyle/>
          <a:p>
            <a:r>
              <a:rPr lang="en-US" sz="2000" dirty="0" smtClean="0"/>
              <a:t>a</a:t>
            </a:r>
            <a:r>
              <a:rPr lang="en-US" sz="2000" u="sng" dirty="0" smtClean="0"/>
              <a:t>T</a:t>
            </a:r>
            <a:r>
              <a:rPr lang="en-US" sz="2000" dirty="0" smtClean="0"/>
              <a:t>rition.org</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Disclaimer</a:t>
            </a:r>
            <a:endParaRPr lang="en-US" sz="7200" dirty="0"/>
          </a:p>
        </p:txBody>
      </p:sp>
      <p:sp>
        <p:nvSpPr>
          <p:cNvPr id="4" name="TextBox 3"/>
          <p:cNvSpPr txBox="1"/>
          <p:nvPr/>
        </p:nvSpPr>
        <p:spPr>
          <a:xfrm>
            <a:off x="457200" y="1447800"/>
            <a:ext cx="8153400" cy="1200329"/>
          </a:xfrm>
          <a:prstGeom prst="rect">
            <a:avLst/>
          </a:prstGeom>
          <a:noFill/>
        </p:spPr>
        <p:txBody>
          <a:bodyPr wrap="square" rtlCol="0">
            <a:spAutoFit/>
          </a:bodyPr>
          <a:lstStyle/>
          <a:p>
            <a:r>
              <a:rPr lang="en-US" dirty="0" smtClean="0"/>
              <a:t>We do this because we feel it needs to be done, and no one else is doing it. Our intent is to </a:t>
            </a:r>
            <a:r>
              <a:rPr lang="en-US" b="1" u="sng" dirty="0" smtClean="0"/>
              <a:t>help the security industry</a:t>
            </a:r>
            <a:r>
              <a:rPr lang="en-US" dirty="0" smtClean="0"/>
              <a:t>. This project is not rooted in bias or contempt for any person or individual. That said, we can be opinionated just like the next person. Especially the jerk presenting right now.</a:t>
            </a:r>
            <a:endParaRPr lang="en-US" dirty="0"/>
          </a:p>
        </p:txBody>
      </p:sp>
      <p:sp>
        <p:nvSpPr>
          <p:cNvPr id="5" name="TextBox 4"/>
          <p:cNvSpPr txBox="1"/>
          <p:nvPr/>
        </p:nvSpPr>
        <p:spPr>
          <a:xfrm>
            <a:off x="533400" y="3124200"/>
            <a:ext cx="8229600" cy="3600986"/>
          </a:xfrm>
          <a:prstGeom prst="rect">
            <a:avLst/>
          </a:prstGeom>
          <a:noFill/>
        </p:spPr>
        <p:txBody>
          <a:bodyPr wrap="square" rtlCol="0">
            <a:spAutoFit/>
          </a:bodyPr>
          <a:lstStyle/>
          <a:p>
            <a:r>
              <a:rPr lang="en-US" sz="1200" dirty="0" smtClean="0"/>
              <a:t>By listening to presenter, you agree to be bound by all of the terms and conditions below, which are intended to be fully effective and binding upon all </a:t>
            </a:r>
            <a:r>
              <a:rPr lang="en-US" sz="1200" dirty="0" err="1" smtClean="0"/>
              <a:t>BlackHat</a:t>
            </a:r>
            <a:r>
              <a:rPr lang="en-US" sz="1200" dirty="0" smtClean="0"/>
              <a:t> attendees. By watching this presentation, you agree not to hold us responsible for anything. And we mean anything. Ever. All material, opinions, insults, rants, and nervous breakdowns are solely on behalf of the presenter, not his employer, past employers, attrition.org staff, squirrels, probation officer, AA sponsor, physical therapist, favorite dealer, or family that has since disowned him. Still not responsible. By watching this presentation, you hereby agree to never malign small misunderstood creatures (e.g. squirrels, moles, voles, chinchillas, chipmunks, otters, possums, guinea pigs, alpacas, hedgehogs, sloths, aardvarks, nutria, capybara, porcupines, stoats, pygmy jerboas, prairie dogs, dormouse, turtles, ducklings, and </a:t>
            </a:r>
            <a:r>
              <a:rPr lang="en-US" sz="1200" dirty="0" err="1" smtClean="0"/>
              <a:t>pika</a:t>
            </a:r>
            <a:r>
              <a:rPr lang="en-US" sz="1200" dirty="0" smtClean="0"/>
              <a:t>). By sitting in this room, you further agree to praise the glory of llamas, mini pigs, goats, and sheep. Presentation may contain peanuts. For external use only. Nutrition information not available. Terms are subject to change without notice. Keep presenter out of reach of children, adults, and charlatans. Do not feed presenter after midnight. Hand wash only, tumble dry on low heat. Warning: presenter may become slippery if Vaseline liberally applied. Presenter not a contraceptive device. Presenter not approved by FAA regulations. Reader assumes full responsibility. Professional driver, closed course. Disclaimer may not be up to date. Still not responsible. No money down. No purchase necessary. Call before you dig. If you are reading this disclaimer by mistake, please destroy all copies, don’t share this valuable information, and then gouge your eyes out for being in the wrong conference. Mileage may vary. Objects in presentation are bigger than they appear. Everything is true to the best of our knowledge. God kills a lawyer every time someone reads a legal disclaimer. Remember to spay or neuter your pets. This agreement shall be deemed to be an agreement entered into in the state of Colorado (or Guam). The laws of rational thinking and ethics shall govern this agreement. Complaints may be directed to the hostile, armed squirrel bodyguard. All sales are final. If rash, irritation, redness, or swelling develops, discontinue reading. Allow four to six weeks for delivery. Other restrictions or restraints may or may not apply.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6096000" cy="1066799"/>
          </a:xfrm>
        </p:spPr>
        <p:txBody>
          <a:bodyPr>
            <a:noAutofit/>
          </a:bodyPr>
          <a:lstStyle/>
          <a:p>
            <a:r>
              <a:rPr lang="en-US" sz="6000" dirty="0" smtClean="0"/>
              <a:t>Blowback - Kimble</a:t>
            </a:r>
            <a:endParaRPr lang="en-US" sz="6000" dirty="0"/>
          </a:p>
        </p:txBody>
      </p:sp>
      <p:sp>
        <p:nvSpPr>
          <p:cNvPr id="4" name="TextBox 3"/>
          <p:cNvSpPr txBox="1"/>
          <p:nvPr/>
        </p:nvSpPr>
        <p:spPr>
          <a:xfrm>
            <a:off x="533400" y="1371600"/>
            <a:ext cx="5334000" cy="2862322"/>
          </a:xfrm>
          <a:prstGeom prst="rect">
            <a:avLst/>
          </a:prstGeom>
          <a:noFill/>
        </p:spPr>
        <p:txBody>
          <a:bodyPr wrap="square" rtlCol="0">
            <a:spAutoFit/>
          </a:bodyPr>
          <a:lstStyle/>
          <a:p>
            <a:r>
              <a:rPr lang="en-US" dirty="0" smtClean="0"/>
              <a:t>From: Kim Schmitz &lt;kim@kimvestor.com&gt;</a:t>
            </a:r>
          </a:p>
          <a:p>
            <a:r>
              <a:rPr lang="en-US" dirty="0" smtClean="0"/>
              <a:t>X-Sender: kim@194.221.6.35</a:t>
            </a:r>
          </a:p>
          <a:p>
            <a:r>
              <a:rPr lang="en-US" dirty="0" smtClean="0"/>
              <a:t>To: security curmudgeon &lt;jericho@attrition.org&gt;</a:t>
            </a:r>
          </a:p>
          <a:p>
            <a:r>
              <a:rPr lang="en-US" dirty="0" smtClean="0"/>
              <a:t>Date: Mon, 22 Oct 2001 16:04:47 +0100</a:t>
            </a:r>
          </a:p>
          <a:p>
            <a:r>
              <a:rPr lang="en-US" dirty="0" smtClean="0"/>
              <a:t>Subject: Re: Terrorist cell operating from attrition.org</a:t>
            </a:r>
          </a:p>
          <a:p>
            <a:endParaRPr lang="en-US" dirty="0" smtClean="0"/>
          </a:p>
          <a:p>
            <a:r>
              <a:rPr lang="en-US" dirty="0" err="1" smtClean="0"/>
              <a:t>i</a:t>
            </a:r>
            <a:r>
              <a:rPr lang="en-US" dirty="0" smtClean="0"/>
              <a:t> think you will soon hate me even more.</a:t>
            </a:r>
          </a:p>
          <a:p>
            <a:r>
              <a:rPr lang="en-US" dirty="0" smtClean="0"/>
              <a:t>have a </a:t>
            </a:r>
            <a:r>
              <a:rPr lang="en-US" dirty="0" err="1" smtClean="0"/>
              <a:t>suprise</a:t>
            </a:r>
            <a:r>
              <a:rPr lang="en-US" dirty="0" smtClean="0"/>
              <a:t> for you, be prepared.</a:t>
            </a:r>
          </a:p>
          <a:p>
            <a:r>
              <a:rPr lang="en-US" dirty="0" smtClean="0"/>
              <a:t>ciao</a:t>
            </a:r>
          </a:p>
          <a:p>
            <a:r>
              <a:rPr lang="en-US" dirty="0" smtClean="0"/>
              <a:t>K.</a:t>
            </a:r>
            <a:endParaRPr lang="en-US" dirty="0"/>
          </a:p>
        </p:txBody>
      </p:sp>
      <p:pic>
        <p:nvPicPr>
          <p:cNvPr id="6" name="Picture 5" descr="Kim-Dotcom-Schmitz.jpg"/>
          <p:cNvPicPr>
            <a:picLocks noChangeAspect="1"/>
          </p:cNvPicPr>
          <p:nvPr/>
        </p:nvPicPr>
        <p:blipFill>
          <a:blip r:embed="rId3" cstate="print"/>
          <a:stretch>
            <a:fillRect/>
          </a:stretch>
        </p:blipFill>
        <p:spPr>
          <a:xfrm>
            <a:off x="6629400" y="304800"/>
            <a:ext cx="2043160" cy="2209800"/>
          </a:xfrm>
          <a:prstGeom prst="rect">
            <a:avLst/>
          </a:prstGeom>
        </p:spPr>
      </p:pic>
      <p:sp>
        <p:nvSpPr>
          <p:cNvPr id="7" name="TextBox 6"/>
          <p:cNvSpPr txBox="1"/>
          <p:nvPr/>
        </p:nvSpPr>
        <p:spPr>
          <a:xfrm>
            <a:off x="1752600" y="4267200"/>
            <a:ext cx="7086600" cy="2308324"/>
          </a:xfrm>
          <a:prstGeom prst="rect">
            <a:avLst/>
          </a:prstGeom>
          <a:noFill/>
        </p:spPr>
        <p:txBody>
          <a:bodyPr wrap="square" rtlCol="0">
            <a:spAutoFit/>
          </a:bodyPr>
          <a:lstStyle/>
          <a:p>
            <a:r>
              <a:rPr lang="en-US" dirty="0" smtClean="0"/>
              <a:t>In reply to the original YIHAT mail: good job, they are fucked soon!</a:t>
            </a:r>
          </a:p>
          <a:p>
            <a:endParaRPr lang="en-US" dirty="0" smtClean="0"/>
          </a:p>
          <a:p>
            <a:r>
              <a:rPr lang="en-US" dirty="0" smtClean="0"/>
              <a:t>In reply to my taunting him: you make it even worse ;-)</a:t>
            </a:r>
          </a:p>
          <a:p>
            <a:endParaRPr lang="en-US" dirty="0" smtClean="0"/>
          </a:p>
          <a:p>
            <a:r>
              <a:rPr lang="en-US" dirty="0" smtClean="0"/>
              <a:t>In reply to </a:t>
            </a:r>
            <a:r>
              <a:rPr lang="en-US" dirty="0" err="1" smtClean="0"/>
              <a:t>Comega</a:t>
            </a:r>
            <a:r>
              <a:rPr lang="en-US" dirty="0" smtClean="0"/>
              <a:t> taunting him: ;-) words </a:t>
            </a:r>
            <a:r>
              <a:rPr lang="en-US" dirty="0" err="1" smtClean="0"/>
              <a:t>words</a:t>
            </a:r>
            <a:r>
              <a:rPr lang="en-US" dirty="0" smtClean="0"/>
              <a:t> </a:t>
            </a:r>
            <a:r>
              <a:rPr lang="en-US" dirty="0" err="1" smtClean="0"/>
              <a:t>words</a:t>
            </a:r>
            <a:r>
              <a:rPr lang="en-US" dirty="0" smtClean="0"/>
              <a:t>... </a:t>
            </a:r>
            <a:r>
              <a:rPr lang="en-US" dirty="0" err="1" smtClean="0"/>
              <a:t>i</a:t>
            </a:r>
            <a:r>
              <a:rPr lang="en-US" dirty="0" smtClean="0"/>
              <a:t> </a:t>
            </a:r>
            <a:r>
              <a:rPr lang="en-US" dirty="0" err="1" smtClean="0"/>
              <a:t>dont</a:t>
            </a:r>
            <a:r>
              <a:rPr lang="en-US" dirty="0" smtClean="0"/>
              <a:t> talk, </a:t>
            </a:r>
            <a:r>
              <a:rPr lang="en-US" dirty="0" err="1" smtClean="0"/>
              <a:t>i</a:t>
            </a:r>
            <a:r>
              <a:rPr lang="en-US" dirty="0" smtClean="0"/>
              <a:t> do.</a:t>
            </a:r>
          </a:p>
          <a:p>
            <a:endParaRPr lang="en-US" dirty="0" smtClean="0"/>
          </a:p>
          <a:p>
            <a:r>
              <a:rPr lang="en-US" dirty="0" smtClean="0"/>
              <a:t>Further reply to </a:t>
            </a:r>
            <a:r>
              <a:rPr lang="en-US" dirty="0" err="1" smtClean="0"/>
              <a:t>Comega</a:t>
            </a:r>
            <a:r>
              <a:rPr lang="en-US" dirty="0" smtClean="0"/>
              <a:t>: </a:t>
            </a:r>
            <a:r>
              <a:rPr lang="en-US" dirty="0" err="1" smtClean="0"/>
              <a:t>i</a:t>
            </a:r>
            <a:r>
              <a:rPr lang="en-US" dirty="0" smtClean="0"/>
              <a:t> can only smile about you my cute little boy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6096000" cy="1066799"/>
          </a:xfrm>
        </p:spPr>
        <p:txBody>
          <a:bodyPr>
            <a:noAutofit/>
          </a:bodyPr>
          <a:lstStyle/>
          <a:p>
            <a:r>
              <a:rPr lang="en-US" sz="6000" dirty="0" smtClean="0"/>
              <a:t>Blowback - Kimble</a:t>
            </a:r>
            <a:endParaRPr lang="en-US" sz="6000" dirty="0"/>
          </a:p>
        </p:txBody>
      </p:sp>
      <p:sp>
        <p:nvSpPr>
          <p:cNvPr id="4" name="TextBox 3"/>
          <p:cNvSpPr txBox="1"/>
          <p:nvPr/>
        </p:nvSpPr>
        <p:spPr>
          <a:xfrm>
            <a:off x="838200" y="1600200"/>
            <a:ext cx="5638800" cy="4616648"/>
          </a:xfrm>
          <a:prstGeom prst="rect">
            <a:avLst/>
          </a:prstGeom>
          <a:noFill/>
        </p:spPr>
        <p:txBody>
          <a:bodyPr wrap="square" rtlCol="0">
            <a:spAutoFit/>
          </a:bodyPr>
          <a:lstStyle/>
          <a:p>
            <a:r>
              <a:rPr lang="en-US" sz="1400" dirty="0" smtClean="0"/>
              <a:t>From: Kim Schmitz &lt;kim@kimvestor.com&gt;</a:t>
            </a:r>
          </a:p>
          <a:p>
            <a:r>
              <a:rPr lang="en-US" sz="1400" dirty="0" smtClean="0"/>
              <a:t>X-Sender: kim@194.221.6.35</a:t>
            </a:r>
          </a:p>
          <a:p>
            <a:r>
              <a:rPr lang="en-US" sz="1400" dirty="0" smtClean="0"/>
              <a:t>To: Cancer Omega comega@attrition.org</a:t>
            </a:r>
          </a:p>
          <a:p>
            <a:r>
              <a:rPr lang="en-US" sz="1400" dirty="0" smtClean="0"/>
              <a:t>Date: Wed, 24 Oct 2001 08:27:08 +0100</a:t>
            </a:r>
          </a:p>
          <a:p>
            <a:r>
              <a:rPr lang="en-US" sz="1400" dirty="0" smtClean="0"/>
              <a:t>Subject: </a:t>
            </a:r>
            <a:r>
              <a:rPr lang="en-US" sz="1400" dirty="0" err="1" smtClean="0"/>
              <a:t>kimble</a:t>
            </a:r>
            <a:r>
              <a:rPr lang="en-US" sz="1400" dirty="0" smtClean="0"/>
              <a:t> on attrition.org</a:t>
            </a:r>
          </a:p>
          <a:p>
            <a:endParaRPr lang="en-US" sz="1400" dirty="0" smtClean="0"/>
          </a:p>
          <a:p>
            <a:r>
              <a:rPr lang="en-US" sz="1400" dirty="0" smtClean="0"/>
              <a:t>Thank you so much... </a:t>
            </a:r>
            <a:r>
              <a:rPr lang="en-US" sz="1400" dirty="0" err="1" smtClean="0"/>
              <a:t>i</a:t>
            </a:r>
            <a:r>
              <a:rPr lang="en-US" sz="1400" dirty="0" smtClean="0"/>
              <a:t> honestly love your dedication.</a:t>
            </a:r>
          </a:p>
          <a:p>
            <a:r>
              <a:rPr lang="en-US" sz="1400" dirty="0" smtClean="0"/>
              <a:t>please go on and find more "burn the witch" material.</a:t>
            </a:r>
          </a:p>
          <a:p>
            <a:endParaRPr lang="en-US" sz="1400" dirty="0" smtClean="0"/>
          </a:p>
          <a:p>
            <a:r>
              <a:rPr lang="en-US" sz="1400" dirty="0" smtClean="0"/>
              <a:t>The funny thing is, </a:t>
            </a:r>
            <a:r>
              <a:rPr lang="en-US" sz="1400" dirty="0" err="1" smtClean="0"/>
              <a:t>i</a:t>
            </a:r>
            <a:r>
              <a:rPr lang="en-US" sz="1400" dirty="0" smtClean="0"/>
              <a:t> am sitting here in my 10 million</a:t>
            </a:r>
          </a:p>
          <a:p>
            <a:r>
              <a:rPr lang="en-US" sz="1400" dirty="0" smtClean="0"/>
              <a:t>dollar penthouse with a pretty girl and a milkshake</a:t>
            </a:r>
          </a:p>
          <a:p>
            <a:r>
              <a:rPr lang="en-US" sz="1400" dirty="0" smtClean="0"/>
              <a:t>and cant stop laughing about you guys. </a:t>
            </a:r>
            <a:r>
              <a:rPr lang="en-US" sz="1400" dirty="0" err="1" smtClean="0"/>
              <a:t>i</a:t>
            </a:r>
            <a:r>
              <a:rPr lang="en-US" sz="1400" dirty="0" smtClean="0"/>
              <a:t> 0wn you!!!</a:t>
            </a:r>
          </a:p>
          <a:p>
            <a:endParaRPr lang="en-US" sz="1400" dirty="0" smtClean="0"/>
          </a:p>
          <a:p>
            <a:r>
              <a:rPr lang="en-US" sz="1400" dirty="0" smtClean="0"/>
              <a:t>and yes </a:t>
            </a:r>
            <a:r>
              <a:rPr lang="en-US" sz="1400" dirty="0" err="1" smtClean="0"/>
              <a:t>i</a:t>
            </a:r>
            <a:r>
              <a:rPr lang="en-US" sz="1400" dirty="0" smtClean="0"/>
              <a:t> hacked a military laser satellite and yes</a:t>
            </a:r>
          </a:p>
          <a:p>
            <a:r>
              <a:rPr lang="en-US" sz="1400" dirty="0" err="1" smtClean="0"/>
              <a:t>i</a:t>
            </a:r>
            <a:r>
              <a:rPr lang="en-US" sz="1400" dirty="0" smtClean="0"/>
              <a:t> am going to burn you and your friends to hell...</a:t>
            </a:r>
          </a:p>
          <a:p>
            <a:endParaRPr lang="en-US" sz="1400" dirty="0" smtClean="0"/>
          </a:p>
          <a:p>
            <a:r>
              <a:rPr lang="en-US" sz="1400" dirty="0" smtClean="0"/>
              <a:t>and hey, report this to authorities </a:t>
            </a:r>
            <a:r>
              <a:rPr lang="en-US" sz="1400" dirty="0" err="1" smtClean="0"/>
              <a:t>aswell</a:t>
            </a:r>
            <a:r>
              <a:rPr lang="en-US" sz="1400" dirty="0" smtClean="0"/>
              <a:t>, fux0r ;-)</a:t>
            </a:r>
          </a:p>
          <a:p>
            <a:r>
              <a:rPr lang="en-US" sz="1400" dirty="0" smtClean="0"/>
              <a:t>please release this on your site!!!</a:t>
            </a:r>
          </a:p>
          <a:p>
            <a:endParaRPr lang="en-US" sz="1400" dirty="0" smtClean="0"/>
          </a:p>
          <a:p>
            <a:r>
              <a:rPr lang="en-US" sz="1400" dirty="0" smtClean="0"/>
              <a:t>LOL</a:t>
            </a:r>
          </a:p>
          <a:p>
            <a:r>
              <a:rPr lang="en-US" sz="1400" dirty="0" smtClean="0"/>
              <a:t>Kimble</a:t>
            </a:r>
            <a:endParaRPr lang="en-US" sz="1400" dirty="0"/>
          </a:p>
        </p:txBody>
      </p:sp>
      <p:pic>
        <p:nvPicPr>
          <p:cNvPr id="6" name="Picture 5" descr="Kim-Dotcom-Schmitz.jpg"/>
          <p:cNvPicPr>
            <a:picLocks noChangeAspect="1"/>
          </p:cNvPicPr>
          <p:nvPr/>
        </p:nvPicPr>
        <p:blipFill>
          <a:blip r:embed="rId3" cstate="print"/>
          <a:stretch>
            <a:fillRect/>
          </a:stretch>
        </p:blipFill>
        <p:spPr>
          <a:xfrm>
            <a:off x="6629400" y="304800"/>
            <a:ext cx="2043160" cy="2209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Blowback - </a:t>
            </a:r>
            <a:r>
              <a:rPr lang="en-US" sz="7200" dirty="0" err="1" smtClean="0"/>
              <a:t>DDoS</a:t>
            </a:r>
            <a:endParaRPr lang="en-US" sz="7200" dirty="0"/>
          </a:p>
        </p:txBody>
      </p:sp>
      <p:pic>
        <p:nvPicPr>
          <p:cNvPr id="5" name="Picture 4" descr="ddos.jpg"/>
          <p:cNvPicPr>
            <a:picLocks noChangeAspect="1"/>
          </p:cNvPicPr>
          <p:nvPr/>
        </p:nvPicPr>
        <p:blipFill>
          <a:blip r:embed="rId3" cstate="print"/>
          <a:stretch>
            <a:fillRect/>
          </a:stretch>
        </p:blipFill>
        <p:spPr>
          <a:xfrm>
            <a:off x="1041857" y="1250116"/>
            <a:ext cx="7060286" cy="560788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3352800" cy="2819400"/>
          </a:xfrm>
        </p:spPr>
        <p:txBody>
          <a:bodyPr>
            <a:noAutofit/>
          </a:bodyPr>
          <a:lstStyle/>
          <a:p>
            <a:r>
              <a:rPr lang="en-US" sz="5400" dirty="0" smtClean="0"/>
              <a:t>Blowback – The Rest</a:t>
            </a:r>
            <a:endParaRPr lang="en-US" sz="5400" dirty="0"/>
          </a:p>
        </p:txBody>
      </p:sp>
      <p:pic>
        <p:nvPicPr>
          <p:cNvPr id="5" name="Picture 4" descr="attrition_org.png"/>
          <p:cNvPicPr>
            <a:picLocks noChangeAspect="1"/>
          </p:cNvPicPr>
          <p:nvPr/>
        </p:nvPicPr>
        <p:blipFill>
          <a:blip r:embed="rId3" cstate="print"/>
          <a:stretch>
            <a:fillRect/>
          </a:stretch>
        </p:blipFill>
        <p:spPr>
          <a:xfrm>
            <a:off x="152400" y="3505200"/>
            <a:ext cx="5257800" cy="3190875"/>
          </a:xfrm>
          <a:prstGeom prst="rect">
            <a:avLst/>
          </a:prstGeom>
        </p:spPr>
      </p:pic>
      <p:pic>
        <p:nvPicPr>
          <p:cNvPr id="7" name="Picture 6" descr="ec-council.jpg"/>
          <p:cNvPicPr>
            <a:picLocks noChangeAspect="1"/>
          </p:cNvPicPr>
          <p:nvPr/>
        </p:nvPicPr>
        <p:blipFill>
          <a:blip r:embed="rId4" cstate="print"/>
          <a:stretch>
            <a:fillRect/>
          </a:stretch>
        </p:blipFill>
        <p:spPr>
          <a:xfrm>
            <a:off x="152400" y="152400"/>
            <a:ext cx="2419350" cy="3200400"/>
          </a:xfrm>
          <a:prstGeom prst="rect">
            <a:avLst/>
          </a:prstGeom>
        </p:spPr>
      </p:pic>
      <p:pic>
        <p:nvPicPr>
          <p:cNvPr id="8" name="Picture 7" descr="vogh-new.jpg"/>
          <p:cNvPicPr>
            <a:picLocks noChangeAspect="1"/>
          </p:cNvPicPr>
          <p:nvPr/>
        </p:nvPicPr>
        <p:blipFill>
          <a:blip r:embed="rId5" cstate="print"/>
          <a:stretch>
            <a:fillRect/>
          </a:stretch>
        </p:blipFill>
        <p:spPr>
          <a:xfrm rot="5400000">
            <a:off x="3948112" y="3519488"/>
            <a:ext cx="4257675" cy="1028700"/>
          </a:xfrm>
          <a:prstGeom prst="rect">
            <a:avLst/>
          </a:prstGeom>
        </p:spPr>
      </p:pic>
      <p:pic>
        <p:nvPicPr>
          <p:cNvPr id="9" name="Picture 8" descr="teamgreyhat-01.png"/>
          <p:cNvPicPr>
            <a:picLocks noChangeAspect="1"/>
          </p:cNvPicPr>
          <p:nvPr/>
        </p:nvPicPr>
        <p:blipFill>
          <a:blip r:embed="rId6" cstate="print"/>
          <a:stretch>
            <a:fillRect/>
          </a:stretch>
        </p:blipFill>
        <p:spPr>
          <a:xfrm>
            <a:off x="6659099" y="0"/>
            <a:ext cx="2484901"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228600"/>
            <a:ext cx="3581400" cy="4419600"/>
          </a:xfrm>
        </p:spPr>
        <p:txBody>
          <a:bodyPr>
            <a:noAutofit/>
          </a:bodyPr>
          <a:lstStyle/>
          <a:p>
            <a:r>
              <a:rPr lang="en-US" sz="6600" dirty="0" smtClean="0"/>
              <a:t>Blowback  The (scary) Rest</a:t>
            </a:r>
            <a:endParaRPr lang="en-US" sz="6600" dirty="0"/>
          </a:p>
        </p:txBody>
      </p:sp>
      <p:pic>
        <p:nvPicPr>
          <p:cNvPr id="9" name="Picture 8" descr="cattechie-jericho_puppy.png"/>
          <p:cNvPicPr>
            <a:picLocks noChangeAspect="1"/>
          </p:cNvPicPr>
          <p:nvPr/>
        </p:nvPicPr>
        <p:blipFill>
          <a:blip r:embed="rId3" cstate="print"/>
          <a:stretch>
            <a:fillRect/>
          </a:stretch>
        </p:blipFill>
        <p:spPr>
          <a:xfrm>
            <a:off x="152400" y="200025"/>
            <a:ext cx="5143500" cy="6505575"/>
          </a:xfrm>
          <a:prstGeom prst="rect">
            <a:avLst/>
          </a:prstGeom>
        </p:spPr>
      </p:pic>
      <p:pic>
        <p:nvPicPr>
          <p:cNvPr id="10" name="Picture 9" descr="jamesattrition.png"/>
          <p:cNvPicPr>
            <a:picLocks noChangeAspect="1"/>
          </p:cNvPicPr>
          <p:nvPr/>
        </p:nvPicPr>
        <p:blipFill>
          <a:blip r:embed="rId4" cstate="print"/>
          <a:stretch>
            <a:fillRect/>
          </a:stretch>
        </p:blipFill>
        <p:spPr>
          <a:xfrm>
            <a:off x="3657600" y="5105400"/>
            <a:ext cx="5334000" cy="14001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524000"/>
          </a:xfrm>
        </p:spPr>
        <p:txBody>
          <a:bodyPr>
            <a:noAutofit/>
          </a:bodyPr>
          <a:lstStyle/>
          <a:p>
            <a:r>
              <a:rPr lang="en-US" sz="7200" dirty="0" smtClean="0"/>
              <a:t>Errata’s Errata</a:t>
            </a:r>
            <a:br>
              <a:rPr lang="en-US" sz="7200" dirty="0" smtClean="0"/>
            </a:br>
            <a:r>
              <a:rPr lang="en-US" sz="3600" dirty="0" smtClean="0"/>
              <a:t>(everyone makes mistakes)</a:t>
            </a:r>
            <a:endParaRPr lang="en-US" sz="3600" dirty="0"/>
          </a:p>
        </p:txBody>
      </p:sp>
      <p:sp>
        <p:nvSpPr>
          <p:cNvPr id="4" name="TextBox 3"/>
          <p:cNvSpPr txBox="1"/>
          <p:nvPr/>
        </p:nvSpPr>
        <p:spPr>
          <a:xfrm>
            <a:off x="457200" y="2286000"/>
            <a:ext cx="8382000" cy="4401205"/>
          </a:xfrm>
          <a:prstGeom prst="rect">
            <a:avLst/>
          </a:prstGeom>
          <a:noFill/>
        </p:spPr>
        <p:txBody>
          <a:bodyPr wrap="square" rtlCol="0">
            <a:spAutoFit/>
          </a:bodyPr>
          <a:lstStyle/>
          <a:p>
            <a:r>
              <a:rPr lang="en-US" dirty="0" smtClean="0"/>
              <a:t>In ~ 13 years…</a:t>
            </a:r>
          </a:p>
          <a:p>
            <a:pPr>
              <a:buFont typeface="Arial" pitchFamily="34" charset="0"/>
              <a:buChar char="•"/>
            </a:pPr>
            <a:r>
              <a:rPr lang="en-US" dirty="0" smtClean="0"/>
              <a:t>Less than 10 redactions that I can recall</a:t>
            </a:r>
          </a:p>
          <a:p>
            <a:pPr lvl="1">
              <a:buFont typeface="Arial" pitchFamily="34" charset="0"/>
              <a:buChar char="•"/>
            </a:pPr>
            <a:r>
              <a:rPr lang="en-US" sz="1600" dirty="0" smtClean="0"/>
              <a:t>One security spam removed (was an “FYI I am moving companies” mail, but he understands how it was perceived as spam. Removed because he has a history of integrity.)</a:t>
            </a:r>
          </a:p>
          <a:p>
            <a:pPr lvl="1">
              <a:buFont typeface="Arial" pitchFamily="34" charset="0"/>
              <a:buChar char="•"/>
            </a:pPr>
            <a:r>
              <a:rPr lang="en-US" sz="1600" dirty="0" smtClean="0"/>
              <a:t>One sec-co article due to confusion of timeline of events.</a:t>
            </a:r>
          </a:p>
          <a:p>
            <a:pPr lvl="1">
              <a:buFont typeface="Arial" pitchFamily="34" charset="0"/>
              <a:buChar char="•"/>
            </a:pPr>
            <a:r>
              <a:rPr lang="en-US" sz="1600" dirty="0" smtClean="0"/>
              <a:t>Etc…</a:t>
            </a:r>
          </a:p>
          <a:p>
            <a:pPr>
              <a:buFont typeface="Arial" pitchFamily="34" charset="0"/>
              <a:buChar char="•"/>
            </a:pPr>
            <a:r>
              <a:rPr lang="en-US" dirty="0" smtClean="0"/>
              <a:t>One article proactively removed (about Evans, after listening to him do an interview)</a:t>
            </a:r>
          </a:p>
          <a:p>
            <a:pPr>
              <a:buFont typeface="Arial" pitchFamily="34" charset="0"/>
              <a:buChar char="•"/>
            </a:pPr>
            <a:r>
              <a:rPr lang="en-US" dirty="0" smtClean="0"/>
              <a:t>Around a dozen articles edited for clarity or with new information made available to us (e.g., </a:t>
            </a:r>
            <a:r>
              <a:rPr lang="en-US" dirty="0" err="1" smtClean="0"/>
              <a:t>HTBridge</a:t>
            </a:r>
            <a:r>
              <a:rPr lang="en-US" dirty="0" smtClean="0"/>
              <a:t>, Schlossberg, EC-Council, </a:t>
            </a:r>
            <a:r>
              <a:rPr lang="en-US" dirty="0" err="1" smtClean="0"/>
              <a:t>Infosec</a:t>
            </a:r>
            <a:r>
              <a:rPr lang="en-US" dirty="0" smtClean="0"/>
              <a:t> Institute, etc), typically due to email discussion with the party</a:t>
            </a:r>
          </a:p>
          <a:p>
            <a:pPr>
              <a:buFont typeface="Arial" pitchFamily="34" charset="0"/>
              <a:buChar char="•"/>
            </a:pPr>
            <a:r>
              <a:rPr lang="en-US" dirty="0" smtClean="0"/>
              <a:t>One charlatan watch-list candidate removed (after sit-down at conference, extensive discussion, and additional review of material not originally considered)</a:t>
            </a:r>
          </a:p>
          <a:p>
            <a:pPr>
              <a:buFont typeface="Arial" pitchFamily="34" charset="0"/>
              <a:buChar char="•"/>
            </a:pPr>
            <a:r>
              <a:rPr lang="en-US" dirty="0" smtClean="0"/>
              <a:t>Hundreds of typos and stupid </a:t>
            </a:r>
            <a:r>
              <a:rPr lang="en-US" dirty="0" err="1" smtClean="0"/>
              <a:t>grammer</a:t>
            </a:r>
            <a:r>
              <a:rPr lang="en-US" dirty="0" smtClean="0"/>
              <a:t> errors</a:t>
            </a:r>
          </a:p>
          <a:p>
            <a:pPr>
              <a:buFont typeface="Arial" pitchFamily="34" charset="0"/>
              <a:buChar char="•"/>
            </a:pPr>
            <a:r>
              <a:rPr lang="en-US" dirty="0" smtClean="0"/>
              <a:t>Fail to meet deadlines I set for myself (e.g., “I will review that in the next few days” turns into weeks or months.)</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Why Errata Works?</a:t>
            </a:r>
            <a:endParaRPr lang="en-US" sz="7200" dirty="0"/>
          </a:p>
        </p:txBody>
      </p:sp>
      <p:sp>
        <p:nvSpPr>
          <p:cNvPr id="4" name="TextBox 3"/>
          <p:cNvSpPr txBox="1"/>
          <p:nvPr/>
        </p:nvSpPr>
        <p:spPr>
          <a:xfrm>
            <a:off x="228600" y="2286000"/>
            <a:ext cx="8686800" cy="3539430"/>
          </a:xfrm>
          <a:prstGeom prst="rect">
            <a:avLst/>
          </a:prstGeom>
          <a:noFill/>
        </p:spPr>
        <p:txBody>
          <a:bodyPr wrap="square" rtlCol="0">
            <a:spAutoFit/>
          </a:bodyPr>
          <a:lstStyle/>
          <a:p>
            <a:pPr>
              <a:buFont typeface="Arial" pitchFamily="34" charset="0"/>
              <a:buChar char="•"/>
            </a:pPr>
            <a:r>
              <a:rPr lang="en-US" sz="2800" dirty="0" smtClean="0"/>
              <a:t>As open and transparent as possible</a:t>
            </a:r>
          </a:p>
          <a:p>
            <a:pPr>
              <a:buFont typeface="Arial" pitchFamily="34" charset="0"/>
              <a:buChar char="•"/>
            </a:pPr>
            <a:r>
              <a:rPr lang="en-US" sz="2800" dirty="0" smtClean="0"/>
              <a:t>Cite our sources</a:t>
            </a:r>
          </a:p>
          <a:p>
            <a:pPr>
              <a:buFont typeface="Arial" pitchFamily="34" charset="0"/>
              <a:buChar char="•"/>
            </a:pPr>
            <a:r>
              <a:rPr lang="en-US" sz="2800" dirty="0" smtClean="0"/>
              <a:t>Articles are generally peer reviewed</a:t>
            </a:r>
          </a:p>
          <a:p>
            <a:pPr>
              <a:buFont typeface="Arial" pitchFamily="34" charset="0"/>
              <a:buChar char="•"/>
            </a:pPr>
            <a:r>
              <a:rPr lang="en-US" sz="2800" dirty="0" smtClean="0"/>
              <a:t>Will update / retract</a:t>
            </a:r>
          </a:p>
          <a:p>
            <a:pPr>
              <a:buFont typeface="Arial" pitchFamily="34" charset="0"/>
              <a:buChar char="•"/>
            </a:pPr>
            <a:r>
              <a:rPr lang="en-US" sz="2800" dirty="0" smtClean="0"/>
              <a:t>Attempt to follow ethical journalism practices</a:t>
            </a:r>
          </a:p>
          <a:p>
            <a:pPr>
              <a:buFont typeface="Arial" pitchFamily="34" charset="0"/>
              <a:buChar char="•"/>
            </a:pPr>
            <a:r>
              <a:rPr lang="en-US" sz="2800" dirty="0" smtClean="0"/>
              <a:t>Nothing to gain (other than greater integrity in industry)</a:t>
            </a:r>
          </a:p>
          <a:p>
            <a:pPr>
              <a:buFont typeface="Arial" pitchFamily="34" charset="0"/>
              <a:buChar char="•"/>
            </a:pPr>
            <a:r>
              <a:rPr lang="en-US" sz="2800" dirty="0" smtClean="0"/>
              <a:t>Stand up and defend our articles to the best of our ability</a:t>
            </a:r>
          </a:p>
          <a:p>
            <a:pPr>
              <a:buFont typeface="Arial" pitchFamily="34" charset="0"/>
              <a:buChar char="•"/>
            </a:pPr>
            <a:r>
              <a:rPr lang="en-US" sz="2800" dirty="0" smtClean="0"/>
              <a:t>We maintain a blacklist, not a </a:t>
            </a:r>
            <a:r>
              <a:rPr lang="en-US" sz="2800" dirty="0" err="1" smtClean="0"/>
              <a:t>whitelist</a:t>
            </a:r>
            <a:endParaRPr lang="en-US" dirty="0"/>
          </a:p>
        </p:txBody>
      </p:sp>
      <p:pic>
        <p:nvPicPr>
          <p:cNvPr id="5" name="Picture 4" descr="squirrel-mascot-iconL.gif"/>
          <p:cNvPicPr>
            <a:picLocks noChangeAspect="1"/>
          </p:cNvPicPr>
          <p:nvPr/>
        </p:nvPicPr>
        <p:blipFill>
          <a:blip r:embed="rId3" cstate="print"/>
          <a:stretch>
            <a:fillRect/>
          </a:stretch>
        </p:blipFill>
        <p:spPr>
          <a:xfrm>
            <a:off x="6553200" y="1676400"/>
            <a:ext cx="2015656" cy="19812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It Really Works!</a:t>
            </a:r>
            <a:endParaRPr lang="en-US" sz="7200" dirty="0"/>
          </a:p>
        </p:txBody>
      </p:sp>
      <p:sp>
        <p:nvSpPr>
          <p:cNvPr id="4" name="TextBox 3"/>
          <p:cNvSpPr txBox="1"/>
          <p:nvPr/>
        </p:nvSpPr>
        <p:spPr>
          <a:xfrm>
            <a:off x="304800" y="1371600"/>
            <a:ext cx="8229600" cy="4247317"/>
          </a:xfrm>
          <a:prstGeom prst="rect">
            <a:avLst/>
          </a:prstGeom>
          <a:noFill/>
        </p:spPr>
        <p:txBody>
          <a:bodyPr wrap="square" rtlCol="0">
            <a:spAutoFit/>
          </a:bodyPr>
          <a:lstStyle/>
          <a:p>
            <a:pPr>
              <a:buFont typeface="Arial" pitchFamily="34" charset="0"/>
              <a:buChar char="•"/>
            </a:pPr>
            <a:r>
              <a:rPr lang="en-US" dirty="0" smtClean="0"/>
              <a:t>Frequently feels like pissing in the wind, but sometimes effective.</a:t>
            </a:r>
          </a:p>
          <a:p>
            <a:pPr>
              <a:buFont typeface="Arial" pitchFamily="34" charset="0"/>
              <a:buChar char="•"/>
            </a:pPr>
            <a:endParaRPr lang="en-US" dirty="0" smtClean="0"/>
          </a:p>
          <a:p>
            <a:pPr>
              <a:buFont typeface="Arial" pitchFamily="34" charset="0"/>
              <a:buChar char="•"/>
            </a:pPr>
            <a:r>
              <a:rPr lang="en-US" dirty="0" smtClean="0"/>
              <a:t>Examples (through positive interaction): </a:t>
            </a:r>
          </a:p>
          <a:p>
            <a:pPr lvl="1">
              <a:buFont typeface="Arial" pitchFamily="34" charset="0"/>
              <a:buChar char="•"/>
            </a:pPr>
            <a:r>
              <a:rPr lang="en-US" dirty="0" err="1" smtClean="0"/>
              <a:t>Sahil</a:t>
            </a:r>
            <a:r>
              <a:rPr lang="en-US" dirty="0" smtClean="0"/>
              <a:t> Khan</a:t>
            </a:r>
          </a:p>
          <a:p>
            <a:pPr lvl="1">
              <a:buFont typeface="Arial" pitchFamily="34" charset="0"/>
              <a:buChar char="•"/>
            </a:pPr>
            <a:r>
              <a:rPr lang="en-US" dirty="0" smtClean="0"/>
              <a:t>Jayson Street</a:t>
            </a:r>
          </a:p>
          <a:p>
            <a:pPr lvl="1">
              <a:buFont typeface="Arial" pitchFamily="34" charset="0"/>
              <a:buChar char="•"/>
            </a:pPr>
            <a:r>
              <a:rPr lang="en-US" dirty="0" err="1" smtClean="0"/>
              <a:t>InfoSec</a:t>
            </a:r>
            <a:r>
              <a:rPr lang="en-US" dirty="0" smtClean="0"/>
              <a:t> Institute</a:t>
            </a:r>
          </a:p>
          <a:p>
            <a:pPr>
              <a:buFont typeface="Arial" pitchFamily="34" charset="0"/>
              <a:buChar char="•"/>
            </a:pPr>
            <a:r>
              <a:rPr lang="en-US" dirty="0" smtClean="0"/>
              <a:t>Examples (through persistence):</a:t>
            </a:r>
          </a:p>
          <a:p>
            <a:pPr lvl="1">
              <a:buFont typeface="Arial" pitchFamily="34" charset="0"/>
              <a:buChar char="•"/>
            </a:pPr>
            <a:r>
              <a:rPr lang="en-US" dirty="0" smtClean="0"/>
              <a:t>Greg Evans (rejected from some </a:t>
            </a:r>
            <a:r>
              <a:rPr lang="en-US" dirty="0" err="1" smtClean="0"/>
              <a:t>confs</a:t>
            </a:r>
            <a:r>
              <a:rPr lang="en-US" dirty="0" smtClean="0"/>
              <a:t>, some media refuses him)</a:t>
            </a:r>
          </a:p>
          <a:p>
            <a:pPr lvl="1">
              <a:buFont typeface="Arial" pitchFamily="34" charset="0"/>
              <a:buChar char="•"/>
            </a:pPr>
            <a:r>
              <a:rPr lang="en-US" dirty="0" smtClean="0"/>
              <a:t>Christian Valor / se7en (out of industry)</a:t>
            </a:r>
          </a:p>
          <a:p>
            <a:pPr lvl="1">
              <a:buFont typeface="Arial" pitchFamily="34" charset="0"/>
              <a:buChar char="•"/>
            </a:pPr>
            <a:r>
              <a:rPr lang="en-US" dirty="0" smtClean="0"/>
              <a:t>Michelle </a:t>
            </a:r>
            <a:r>
              <a:rPr lang="en-US" dirty="0" err="1" smtClean="0"/>
              <a:t>Delio</a:t>
            </a:r>
            <a:r>
              <a:rPr lang="en-US" dirty="0" smtClean="0"/>
              <a:t> (dumped </a:t>
            </a:r>
            <a:r>
              <a:rPr lang="en-US" smtClean="0"/>
              <a:t>from Wired)</a:t>
            </a:r>
            <a:endParaRPr lang="en-US" dirty="0" smtClean="0"/>
          </a:p>
          <a:p>
            <a:pPr>
              <a:buFont typeface="Arial" pitchFamily="34" charset="0"/>
              <a:buChar char="•"/>
            </a:pPr>
            <a:endParaRPr lang="en-US" dirty="0" smtClean="0"/>
          </a:p>
          <a:p>
            <a:pPr>
              <a:buFont typeface="Arial" pitchFamily="34" charset="0"/>
              <a:buChar char="•"/>
            </a:pPr>
            <a:r>
              <a:rPr lang="en-US" dirty="0" smtClean="0"/>
              <a:t>What have we accomplished?</a:t>
            </a:r>
          </a:p>
          <a:p>
            <a:pPr lvl="1">
              <a:buFont typeface="Arial" pitchFamily="34" charset="0"/>
              <a:buChar char="•"/>
            </a:pPr>
            <a:r>
              <a:rPr lang="en-US" dirty="0" smtClean="0"/>
              <a:t>Awareness</a:t>
            </a:r>
          </a:p>
          <a:p>
            <a:pPr lvl="1">
              <a:buFont typeface="Arial" pitchFamily="34" charset="0"/>
              <a:buChar char="•"/>
            </a:pPr>
            <a:r>
              <a:rPr lang="en-US" dirty="0" smtClean="0"/>
              <a:t>A sliver of sunshine in an otherwise cloudy industry</a:t>
            </a:r>
          </a:p>
          <a:p>
            <a:endParaRPr lang="en-US" dirty="0"/>
          </a:p>
        </p:txBody>
      </p:sp>
      <p:pic>
        <p:nvPicPr>
          <p:cNvPr id="6" name="Picture 5" descr="1-check.jpg"/>
          <p:cNvPicPr>
            <a:picLocks noChangeAspect="1"/>
          </p:cNvPicPr>
          <p:nvPr/>
        </p:nvPicPr>
        <p:blipFill>
          <a:blip r:embed="rId3" cstate="print"/>
          <a:stretch>
            <a:fillRect/>
          </a:stretch>
        </p:blipFill>
        <p:spPr>
          <a:xfrm>
            <a:off x="6781800" y="4572000"/>
            <a:ext cx="1752600" cy="17526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Helping – Why Care?</a:t>
            </a:r>
            <a:endParaRPr lang="en-US" sz="6600" dirty="0"/>
          </a:p>
        </p:txBody>
      </p:sp>
      <p:sp>
        <p:nvSpPr>
          <p:cNvPr id="4" name="TextBox 3"/>
          <p:cNvSpPr txBox="1"/>
          <p:nvPr/>
        </p:nvSpPr>
        <p:spPr>
          <a:xfrm>
            <a:off x="533400" y="1447800"/>
            <a:ext cx="8229600" cy="1200329"/>
          </a:xfrm>
          <a:prstGeom prst="rect">
            <a:avLst/>
          </a:prstGeom>
          <a:noFill/>
        </p:spPr>
        <p:txBody>
          <a:bodyPr wrap="square" rtlCol="0">
            <a:spAutoFit/>
          </a:bodyPr>
          <a:lstStyle/>
          <a:p>
            <a:r>
              <a:rPr lang="en-US" sz="2400" dirty="0" smtClean="0"/>
              <a:t>"We must fear evil men and deal with them accordingly, but what we must truly guard against, what we must fear most, is the indifference of good men." -- </a:t>
            </a:r>
            <a:r>
              <a:rPr lang="en-US" sz="2400" dirty="0" err="1" smtClean="0"/>
              <a:t>Boondock</a:t>
            </a:r>
            <a:r>
              <a:rPr lang="en-US" sz="2400" dirty="0" smtClean="0"/>
              <a:t> Saints</a:t>
            </a:r>
            <a:endParaRPr lang="en-US" dirty="0"/>
          </a:p>
        </p:txBody>
      </p:sp>
      <p:sp>
        <p:nvSpPr>
          <p:cNvPr id="5" name="TextBox 4"/>
          <p:cNvSpPr txBox="1"/>
          <p:nvPr/>
        </p:nvSpPr>
        <p:spPr>
          <a:xfrm>
            <a:off x="609600" y="3048000"/>
            <a:ext cx="7391400" cy="3046988"/>
          </a:xfrm>
          <a:prstGeom prst="rect">
            <a:avLst/>
          </a:prstGeom>
          <a:noFill/>
        </p:spPr>
        <p:txBody>
          <a:bodyPr wrap="square" rtlCol="0">
            <a:spAutoFit/>
          </a:bodyPr>
          <a:lstStyle/>
          <a:p>
            <a:pPr>
              <a:buFont typeface="Arial" pitchFamily="34" charset="0"/>
              <a:buChar char="•"/>
            </a:pPr>
            <a:r>
              <a:rPr lang="en-US" sz="2400" dirty="0" smtClean="0"/>
              <a:t>Ethical thing to do (for real)</a:t>
            </a:r>
          </a:p>
          <a:p>
            <a:pPr>
              <a:buFont typeface="Arial" pitchFamily="34" charset="0"/>
              <a:buChar char="•"/>
            </a:pPr>
            <a:r>
              <a:rPr lang="en-US" sz="2400" dirty="0" smtClean="0"/>
              <a:t>Ethical thing to do (mandatory, e.g., CISSP makes you)</a:t>
            </a:r>
          </a:p>
          <a:p>
            <a:pPr>
              <a:buFont typeface="Arial" pitchFamily="34" charset="0"/>
              <a:buChar char="•"/>
            </a:pPr>
            <a:r>
              <a:rPr lang="en-US" sz="2400" dirty="0" smtClean="0"/>
              <a:t>Ethical thing to do (gets you dates) [1]</a:t>
            </a:r>
          </a:p>
          <a:p>
            <a:pPr>
              <a:buFont typeface="Arial" pitchFamily="34" charset="0"/>
              <a:buChar char="•"/>
            </a:pPr>
            <a:r>
              <a:rPr lang="en-US" sz="2400" dirty="0" smtClean="0"/>
              <a:t>Revenge (petty? sure. fun? absolutely.)</a:t>
            </a:r>
          </a:p>
          <a:p>
            <a:pPr>
              <a:buFont typeface="Arial" pitchFamily="34" charset="0"/>
              <a:buChar char="•"/>
            </a:pPr>
            <a:r>
              <a:rPr lang="en-US" sz="2400" dirty="0" smtClean="0"/>
              <a:t>Selfish (</a:t>
            </a:r>
            <a:r>
              <a:rPr lang="en-US" sz="2400" u="sng" dirty="0" smtClean="0"/>
              <a:t>less competition in industry</a:t>
            </a:r>
            <a:r>
              <a:rPr lang="en-US" sz="2400" dirty="0" smtClean="0"/>
              <a:t>) &lt;- for the BH crowd!</a:t>
            </a:r>
          </a:p>
          <a:p>
            <a:endParaRPr lang="en-US" sz="2400" dirty="0" smtClean="0"/>
          </a:p>
          <a:p>
            <a:r>
              <a:rPr lang="en-US" sz="2400" dirty="0" smtClean="0"/>
              <a:t>Really, we don’t care why you help, as long as your work is solid and well sourced.</a:t>
            </a:r>
            <a:endParaRPr lang="en-US" sz="2400" dirty="0"/>
          </a:p>
        </p:txBody>
      </p:sp>
      <p:sp>
        <p:nvSpPr>
          <p:cNvPr id="6" name="TextBox 5"/>
          <p:cNvSpPr txBox="1"/>
          <p:nvPr/>
        </p:nvSpPr>
        <p:spPr>
          <a:xfrm>
            <a:off x="685800" y="6324600"/>
            <a:ext cx="4140877" cy="246221"/>
          </a:xfrm>
          <a:prstGeom prst="rect">
            <a:avLst/>
          </a:prstGeom>
          <a:noFill/>
        </p:spPr>
        <p:txBody>
          <a:bodyPr wrap="none" rtlCol="0">
            <a:spAutoFit/>
          </a:bodyPr>
          <a:lstStyle/>
          <a:p>
            <a:r>
              <a:rPr lang="en-US" sz="1000" dirty="0" smtClean="0"/>
              <a:t>[1] Errata work has not resulted in a date for any attrition.org staff member.</a:t>
            </a:r>
            <a:endParaRPr lang="en-US" sz="1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Helping</a:t>
            </a:r>
            <a:endParaRPr lang="en-US" sz="7200" dirty="0"/>
          </a:p>
        </p:txBody>
      </p:sp>
      <p:sp>
        <p:nvSpPr>
          <p:cNvPr id="4" name="TextBox 3"/>
          <p:cNvSpPr txBox="1"/>
          <p:nvPr/>
        </p:nvSpPr>
        <p:spPr>
          <a:xfrm>
            <a:off x="381000" y="1371600"/>
            <a:ext cx="8610600" cy="3046988"/>
          </a:xfrm>
          <a:prstGeom prst="rect">
            <a:avLst/>
          </a:prstGeom>
          <a:noFill/>
        </p:spPr>
        <p:txBody>
          <a:bodyPr wrap="square" rtlCol="0">
            <a:spAutoFit/>
          </a:bodyPr>
          <a:lstStyle/>
          <a:p>
            <a:pPr>
              <a:buFont typeface="Arial" pitchFamily="34" charset="0"/>
              <a:buChar char="•"/>
            </a:pPr>
            <a:r>
              <a:rPr lang="en-US" sz="2400" dirty="0" smtClean="0"/>
              <a:t>Have you reported an incident / charlatan? Why not?</a:t>
            </a:r>
          </a:p>
          <a:p>
            <a:pPr>
              <a:buFont typeface="Arial" pitchFamily="34" charset="0"/>
              <a:buChar char="•"/>
            </a:pPr>
            <a:r>
              <a:rPr lang="en-US" sz="2400" dirty="0" smtClean="0"/>
              <a:t>Hidden agendas generally don’t stay hidden for long. Help them escape!</a:t>
            </a:r>
          </a:p>
          <a:p>
            <a:pPr>
              <a:buFont typeface="Arial" pitchFamily="34" charset="0"/>
              <a:buChar char="•"/>
            </a:pPr>
            <a:r>
              <a:rPr lang="en-US" sz="2400" dirty="0" smtClean="0"/>
              <a:t>No more “won’t name names”. Grow a pair already. Sometimes it can’t be avoided, but not always.</a:t>
            </a:r>
          </a:p>
          <a:p>
            <a:pPr>
              <a:buFont typeface="Arial" pitchFamily="34" charset="0"/>
              <a:buChar char="•"/>
            </a:pPr>
            <a:r>
              <a:rPr lang="en-US" sz="2400" dirty="0" smtClean="0"/>
              <a:t>Send us information! (but do a little leg work for us)</a:t>
            </a:r>
          </a:p>
          <a:p>
            <a:pPr>
              <a:buFont typeface="Arial" pitchFamily="34" charset="0"/>
              <a:buChar char="•"/>
            </a:pPr>
            <a:r>
              <a:rPr lang="en-US" sz="2400" dirty="0" smtClean="0"/>
              <a:t>Blog, Tweet, </a:t>
            </a:r>
            <a:r>
              <a:rPr lang="en-US" sz="2400" dirty="0" err="1" smtClean="0"/>
              <a:t>Tumblr</a:t>
            </a:r>
            <a:r>
              <a:rPr lang="en-US" sz="2400" dirty="0" smtClean="0"/>
              <a:t>, whatever. Summarize our findings. Saturation is the key.</a:t>
            </a:r>
            <a:endParaRPr lang="en-US" dirty="0"/>
          </a:p>
        </p:txBody>
      </p:sp>
      <p:pic>
        <p:nvPicPr>
          <p:cNvPr id="5" name="Picture 4" descr="army.jpg"/>
          <p:cNvPicPr>
            <a:picLocks noChangeAspect="1"/>
          </p:cNvPicPr>
          <p:nvPr/>
        </p:nvPicPr>
        <p:blipFill>
          <a:blip r:embed="rId3" cstate="print"/>
          <a:stretch>
            <a:fillRect/>
          </a:stretch>
        </p:blipFill>
        <p:spPr>
          <a:xfrm>
            <a:off x="1752600" y="4151892"/>
            <a:ext cx="7391400" cy="27061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5400" dirty="0" smtClean="0"/>
              <a:t>Who Polices the Industry</a:t>
            </a:r>
            <a:r>
              <a:rPr lang="en-US" sz="7200" dirty="0" smtClean="0"/>
              <a:t>?</a:t>
            </a:r>
            <a:endParaRPr lang="en-US" sz="7200" dirty="0"/>
          </a:p>
        </p:txBody>
      </p:sp>
      <p:sp>
        <p:nvSpPr>
          <p:cNvPr id="4" name="TextBox 3"/>
          <p:cNvSpPr txBox="1"/>
          <p:nvPr/>
        </p:nvSpPr>
        <p:spPr>
          <a:xfrm>
            <a:off x="304800" y="2057400"/>
            <a:ext cx="8686800" cy="4216539"/>
          </a:xfrm>
          <a:prstGeom prst="rect">
            <a:avLst/>
          </a:prstGeom>
          <a:noFill/>
        </p:spPr>
        <p:txBody>
          <a:bodyPr wrap="square" rtlCol="0">
            <a:spAutoFit/>
          </a:bodyPr>
          <a:lstStyle/>
          <a:p>
            <a:pPr>
              <a:buFont typeface="Arial" pitchFamily="34" charset="0"/>
              <a:buChar char="•"/>
            </a:pPr>
            <a:r>
              <a:rPr lang="en-US" sz="2800" dirty="0" smtClean="0"/>
              <a:t>Anonymous? APTs? (Any means necessary…)</a:t>
            </a:r>
          </a:p>
          <a:p>
            <a:pPr>
              <a:buFont typeface="Arial" pitchFamily="34" charset="0"/>
              <a:buChar char="•"/>
            </a:pPr>
            <a:r>
              <a:rPr lang="en-US" sz="2800" dirty="0" smtClean="0"/>
              <a:t>Professional Groups e.g. (ISC)²? (Fear the code of ethics…)</a:t>
            </a:r>
          </a:p>
          <a:p>
            <a:pPr>
              <a:buFont typeface="Arial" pitchFamily="34" charset="0"/>
              <a:buChar char="•"/>
            </a:pPr>
            <a:r>
              <a:rPr lang="en-US" sz="2800" dirty="0" smtClean="0"/>
              <a:t>Journalists? (Not for a long time…)</a:t>
            </a:r>
          </a:p>
          <a:p>
            <a:pPr>
              <a:buFont typeface="Arial" pitchFamily="34" charset="0"/>
              <a:buChar char="•"/>
            </a:pPr>
            <a:r>
              <a:rPr lang="en-US" sz="2800" dirty="0" smtClean="0"/>
              <a:t>Bloggers? (Random acts of errata…)</a:t>
            </a:r>
          </a:p>
          <a:p>
            <a:pPr>
              <a:buFont typeface="Arial" pitchFamily="34" charset="0"/>
              <a:buChar char="•"/>
            </a:pPr>
            <a:r>
              <a:rPr lang="en-US" sz="2800" dirty="0" smtClean="0"/>
              <a:t>Publishers? (Can’t hear us over their bottom line…)</a:t>
            </a:r>
          </a:p>
          <a:p>
            <a:pPr>
              <a:buFont typeface="Arial" pitchFamily="34" charset="0"/>
              <a:buChar char="•"/>
            </a:pPr>
            <a:r>
              <a:rPr lang="en-US" sz="2800" dirty="0" smtClean="0"/>
              <a:t>The Law e.g. Attorney General (Their plates are full…)</a:t>
            </a:r>
          </a:p>
          <a:p>
            <a:endParaRPr lang="en-US" dirty="0" smtClean="0"/>
          </a:p>
          <a:p>
            <a:pPr>
              <a:buFont typeface="Arial" pitchFamily="34" charset="0"/>
              <a:buChar char="•"/>
            </a:pPr>
            <a:r>
              <a:rPr lang="en-US" sz="2800" dirty="0" smtClean="0"/>
              <a:t>You should!</a:t>
            </a:r>
          </a:p>
          <a:p>
            <a:endParaRPr lang="en-US" dirty="0" smtClean="0"/>
          </a:p>
          <a:p>
            <a:pPr algn="ctr"/>
            <a:r>
              <a:rPr lang="en-US" dirty="0" smtClean="0"/>
              <a:t>Guess that leaves us in the meantime, until someone better comes along.</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Expectations</a:t>
            </a:r>
            <a:endParaRPr lang="en-US" sz="7200" dirty="0"/>
          </a:p>
        </p:txBody>
      </p:sp>
      <p:sp>
        <p:nvSpPr>
          <p:cNvPr id="4" name="TextBox 3"/>
          <p:cNvSpPr txBox="1"/>
          <p:nvPr/>
        </p:nvSpPr>
        <p:spPr>
          <a:xfrm>
            <a:off x="381000" y="1371600"/>
            <a:ext cx="7391400" cy="5232202"/>
          </a:xfrm>
          <a:prstGeom prst="rect">
            <a:avLst/>
          </a:prstGeom>
          <a:noFill/>
        </p:spPr>
        <p:txBody>
          <a:bodyPr wrap="square" rtlCol="0">
            <a:spAutoFit/>
          </a:bodyPr>
          <a:lstStyle/>
          <a:p>
            <a:r>
              <a:rPr lang="en-US" sz="2800" dirty="0" smtClean="0"/>
              <a:t>Why errata hasn't lived up to expectations…</a:t>
            </a:r>
          </a:p>
          <a:p>
            <a:endParaRPr lang="en-US" dirty="0" smtClean="0"/>
          </a:p>
          <a:p>
            <a:r>
              <a:rPr lang="en-US" dirty="0" smtClean="0"/>
              <a:t>Ours:</a:t>
            </a:r>
          </a:p>
          <a:p>
            <a:pPr>
              <a:buFont typeface="Arial" pitchFamily="34" charset="0"/>
              <a:buChar char="•"/>
            </a:pPr>
            <a:r>
              <a:rPr lang="en-US" dirty="0" smtClean="0"/>
              <a:t>Community support is dismal (e.g. few volunteers, almost none stick around)</a:t>
            </a:r>
          </a:p>
          <a:p>
            <a:pPr>
              <a:buFont typeface="Arial" pitchFamily="34" charset="0"/>
              <a:buChar char="•"/>
            </a:pPr>
            <a:r>
              <a:rPr lang="en-US" dirty="0" smtClean="0"/>
              <a:t>Overall, barely having an affect – most charlatans still in business</a:t>
            </a:r>
          </a:p>
          <a:p>
            <a:pPr>
              <a:buFont typeface="Arial" pitchFamily="34" charset="0"/>
              <a:buChar char="•"/>
            </a:pPr>
            <a:r>
              <a:rPr lang="en-US" dirty="0" smtClean="0"/>
              <a:t>To do it right, takes a </a:t>
            </a:r>
            <a:r>
              <a:rPr lang="en-US" u="sng" dirty="0" smtClean="0"/>
              <a:t>lot</a:t>
            </a:r>
            <a:r>
              <a:rPr lang="en-US" dirty="0" smtClean="0"/>
              <a:t> of time</a:t>
            </a:r>
          </a:p>
          <a:p>
            <a:endParaRPr lang="en-US" dirty="0" smtClean="0"/>
          </a:p>
          <a:p>
            <a:r>
              <a:rPr lang="en-US" dirty="0" smtClean="0"/>
              <a:t>Community: </a:t>
            </a:r>
          </a:p>
          <a:p>
            <a:pPr>
              <a:buFont typeface="Arial" pitchFamily="34" charset="0"/>
              <a:buChar char="•"/>
            </a:pPr>
            <a:r>
              <a:rPr lang="en-US" dirty="0" smtClean="0"/>
              <a:t>Want more, faster, more frequently</a:t>
            </a:r>
          </a:p>
          <a:p>
            <a:pPr>
              <a:buFont typeface="Arial" pitchFamily="34" charset="0"/>
              <a:buChar char="•"/>
            </a:pPr>
            <a:r>
              <a:rPr lang="en-US" dirty="0" smtClean="0"/>
              <a:t>Want all the work done for them</a:t>
            </a:r>
          </a:p>
          <a:p>
            <a:pPr>
              <a:buFont typeface="Arial" pitchFamily="34" charset="0"/>
              <a:buChar char="•"/>
            </a:pPr>
            <a:endParaRPr lang="en-US" dirty="0" smtClean="0"/>
          </a:p>
          <a:p>
            <a:r>
              <a:rPr lang="en-US" dirty="0" smtClean="0"/>
              <a:t>Why?</a:t>
            </a:r>
          </a:p>
          <a:p>
            <a:pPr>
              <a:buFont typeface="Arial" pitchFamily="34" charset="0"/>
              <a:buChar char="•"/>
            </a:pPr>
            <a:r>
              <a:rPr lang="en-US" dirty="0" smtClean="0"/>
              <a:t>Long-term and short-term burnout (i.e. working on Errata too much)</a:t>
            </a:r>
          </a:p>
          <a:p>
            <a:pPr>
              <a:buFont typeface="Arial" pitchFamily="34" charset="0"/>
              <a:buChar char="•"/>
            </a:pPr>
            <a:r>
              <a:rPr lang="en-US" dirty="0" smtClean="0"/>
              <a:t>Personal/Professional situations change (e.g., employer backlash)</a:t>
            </a:r>
          </a:p>
          <a:p>
            <a:pPr>
              <a:buFont typeface="Arial" pitchFamily="34" charset="0"/>
              <a:buChar char="•"/>
            </a:pPr>
            <a:r>
              <a:rPr lang="en-US" dirty="0" smtClean="0"/>
              <a:t>Resources (e.g., limited manpower, already spread thin with family, job, other projects)</a:t>
            </a:r>
          </a:p>
          <a:p>
            <a:pPr>
              <a:buFont typeface="Arial" pitchFamily="34" charset="0"/>
              <a:buChar char="•"/>
            </a:pPr>
            <a:r>
              <a:rPr lang="en-US" dirty="0" smtClean="0"/>
              <a:t>Volunteers see it is not glamorous and bail quickly</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371600"/>
          </a:xfrm>
        </p:spPr>
        <p:txBody>
          <a:bodyPr>
            <a:noAutofit/>
          </a:bodyPr>
          <a:lstStyle/>
          <a:p>
            <a:r>
              <a:rPr lang="en-US" sz="7200" dirty="0" smtClean="0"/>
              <a:t>Dreaming</a:t>
            </a:r>
            <a:br>
              <a:rPr lang="en-US" sz="7200" dirty="0" smtClean="0"/>
            </a:br>
            <a:r>
              <a:rPr lang="en-US" sz="2800" dirty="0" smtClean="0"/>
              <a:t>What Errata would be like if…</a:t>
            </a:r>
            <a:endParaRPr lang="en-US" sz="2800" dirty="0"/>
          </a:p>
        </p:txBody>
      </p:sp>
      <p:sp>
        <p:nvSpPr>
          <p:cNvPr id="4" name="TextBox 3"/>
          <p:cNvSpPr txBox="1"/>
          <p:nvPr/>
        </p:nvSpPr>
        <p:spPr>
          <a:xfrm>
            <a:off x="304800" y="1447800"/>
            <a:ext cx="8458200" cy="3754874"/>
          </a:xfrm>
          <a:prstGeom prst="rect">
            <a:avLst/>
          </a:prstGeom>
          <a:noFill/>
        </p:spPr>
        <p:txBody>
          <a:bodyPr wrap="square" rtlCol="0">
            <a:spAutoFit/>
          </a:bodyPr>
          <a:lstStyle/>
          <a:p>
            <a:pPr>
              <a:buFont typeface="Arial" pitchFamily="34" charset="0"/>
              <a:buChar char="•"/>
            </a:pPr>
            <a:r>
              <a:rPr lang="en-US" sz="2000" dirty="0" smtClean="0"/>
              <a:t>We had 13 years and 1 full time person that entire time? 3 people?</a:t>
            </a:r>
          </a:p>
          <a:p>
            <a:pPr>
              <a:buFont typeface="Arial" pitchFamily="34" charset="0"/>
              <a:buChar char="•"/>
            </a:pPr>
            <a:r>
              <a:rPr lang="en-US" sz="2000" dirty="0" smtClean="0"/>
              <a:t>A real budget to fight </a:t>
            </a:r>
            <a:r>
              <a:rPr lang="en-US" sz="2000" u="sng" dirty="0" smtClean="0"/>
              <a:t>anything</a:t>
            </a:r>
            <a:r>
              <a:rPr lang="en-US" sz="2000" dirty="0" smtClean="0"/>
              <a:t>, including first amendment threats?</a:t>
            </a:r>
          </a:p>
          <a:p>
            <a:pPr>
              <a:buFont typeface="Arial" pitchFamily="34" charset="0"/>
              <a:buChar char="•"/>
            </a:pPr>
            <a:r>
              <a:rPr lang="en-US" sz="2000" dirty="0" smtClean="0"/>
              <a:t>More in the industry wanted to take charlatans to task?</a:t>
            </a:r>
          </a:p>
          <a:p>
            <a:pPr>
              <a:buFont typeface="Arial" pitchFamily="34" charset="0"/>
              <a:buChar char="•"/>
            </a:pPr>
            <a:r>
              <a:rPr lang="en-US" sz="2000" dirty="0" smtClean="0"/>
              <a:t>More journalists covered our findings?</a:t>
            </a:r>
          </a:p>
          <a:p>
            <a:pPr>
              <a:buFont typeface="Arial" pitchFamily="34" charset="0"/>
              <a:buChar char="•"/>
            </a:pPr>
            <a:r>
              <a:rPr lang="en-US" sz="2000" dirty="0" smtClean="0"/>
              <a:t>We could cover all sources:</a:t>
            </a:r>
          </a:p>
          <a:p>
            <a:pPr lvl="1">
              <a:buFont typeface="Arial" pitchFamily="34" charset="0"/>
              <a:buChar char="•"/>
            </a:pPr>
            <a:r>
              <a:rPr lang="en-US" sz="2000" dirty="0" err="1" smtClean="0"/>
              <a:t>Bugtraq</a:t>
            </a:r>
            <a:r>
              <a:rPr lang="en-US" sz="2000" dirty="0" smtClean="0"/>
              <a:t> – Vendors, </a:t>
            </a:r>
            <a:r>
              <a:rPr lang="en-US" sz="2000" dirty="0" err="1" smtClean="0"/>
              <a:t>HTBridge</a:t>
            </a:r>
            <a:r>
              <a:rPr lang="en-US" sz="2000" dirty="0" smtClean="0"/>
              <a:t>, etc.</a:t>
            </a:r>
          </a:p>
          <a:p>
            <a:pPr lvl="1">
              <a:buFont typeface="Arial" pitchFamily="34" charset="0"/>
              <a:buChar char="•"/>
            </a:pPr>
            <a:r>
              <a:rPr lang="en-US" sz="2000" dirty="0" smtClean="0"/>
              <a:t>Full-Disclosure – So many bad disclosures.</a:t>
            </a:r>
          </a:p>
          <a:p>
            <a:pPr lvl="1">
              <a:buFont typeface="Arial" pitchFamily="34" charset="0"/>
              <a:buChar char="•"/>
            </a:pPr>
            <a:r>
              <a:rPr lang="en-US" sz="2000" dirty="0" smtClean="0"/>
              <a:t>Conference Talks – e.g., 2010 </a:t>
            </a:r>
            <a:r>
              <a:rPr lang="en-US" sz="2000" dirty="0" err="1" smtClean="0"/>
              <a:t>ShmooCon</a:t>
            </a:r>
            <a:r>
              <a:rPr lang="en-US" sz="2000" dirty="0" smtClean="0"/>
              <a:t> </a:t>
            </a:r>
            <a:r>
              <a:rPr lang="en-US" sz="2000" dirty="0" err="1" smtClean="0"/>
              <a:t>FemToCell</a:t>
            </a:r>
            <a:endParaRPr lang="en-US" sz="2000" dirty="0" smtClean="0"/>
          </a:p>
          <a:p>
            <a:pPr lvl="1">
              <a:buFont typeface="Arial" pitchFamily="34" charset="0"/>
              <a:buChar char="•"/>
            </a:pPr>
            <a:r>
              <a:rPr lang="en-US" sz="2000" dirty="0" smtClean="0"/>
              <a:t>Media – How many bad articles have you read?</a:t>
            </a:r>
          </a:p>
          <a:p>
            <a:pPr>
              <a:buFont typeface="Arial" pitchFamily="34" charset="0"/>
              <a:buChar char="•"/>
            </a:pPr>
            <a:r>
              <a:rPr lang="en-US" sz="2000" dirty="0" smtClean="0"/>
              <a:t>Every company and conference used it as a resource before hiring/selecting</a:t>
            </a:r>
          </a:p>
          <a:p>
            <a:pPr>
              <a:buFont typeface="Arial" pitchFamily="34" charset="0"/>
              <a:buChar char="•"/>
            </a:pPr>
            <a:r>
              <a:rPr lang="en-US" sz="2000" dirty="0" smtClean="0"/>
              <a:t>Every media outlet checked Errata before inviting charlatans on a show</a:t>
            </a:r>
          </a:p>
          <a:p>
            <a:endParaRPr lang="en-US" dirty="0" smtClean="0"/>
          </a:p>
        </p:txBody>
      </p:sp>
      <p:pic>
        <p:nvPicPr>
          <p:cNvPr id="6" name="Picture 5" descr="dreaming2.jpg"/>
          <p:cNvPicPr>
            <a:picLocks noChangeAspect="1"/>
          </p:cNvPicPr>
          <p:nvPr/>
        </p:nvPicPr>
        <p:blipFill>
          <a:blip r:embed="rId3" cstate="print"/>
          <a:stretch>
            <a:fillRect/>
          </a:stretch>
        </p:blipFill>
        <p:spPr>
          <a:xfrm>
            <a:off x="0" y="4876800"/>
            <a:ext cx="9144000" cy="1981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47800"/>
          </a:xfrm>
        </p:spPr>
        <p:txBody>
          <a:bodyPr>
            <a:noAutofit/>
          </a:bodyPr>
          <a:lstStyle/>
          <a:p>
            <a:r>
              <a:rPr lang="en-US" sz="7200" smtClean="0"/>
              <a:t>Thanks!</a:t>
            </a:r>
            <a:r>
              <a:rPr lang="en-US" sz="7200" dirty="0" smtClean="0"/>
              <a:t/>
            </a:r>
            <a:br>
              <a:rPr lang="en-US" sz="7200" dirty="0" smtClean="0"/>
            </a:br>
            <a:r>
              <a:rPr lang="en-US" sz="3200" dirty="0" smtClean="0"/>
              <a:t>(In no particular order)</a:t>
            </a:r>
            <a:endParaRPr lang="en-US" sz="3200" dirty="0"/>
          </a:p>
        </p:txBody>
      </p:sp>
      <p:sp>
        <p:nvSpPr>
          <p:cNvPr id="4" name="TextBox 3"/>
          <p:cNvSpPr txBox="1"/>
          <p:nvPr/>
        </p:nvSpPr>
        <p:spPr>
          <a:xfrm>
            <a:off x="457200" y="1676400"/>
            <a:ext cx="8382000" cy="4893647"/>
          </a:xfrm>
          <a:prstGeom prst="rect">
            <a:avLst/>
          </a:prstGeom>
          <a:noFill/>
        </p:spPr>
        <p:txBody>
          <a:bodyPr wrap="square" rtlCol="0">
            <a:spAutoFit/>
          </a:bodyPr>
          <a:lstStyle/>
          <a:p>
            <a:pPr>
              <a:buFont typeface="Wingdings" pitchFamily="2" charset="2"/>
              <a:buChar char="§"/>
            </a:pPr>
            <a:r>
              <a:rPr lang="en-US" sz="2400" dirty="0" smtClean="0"/>
              <a:t>Graphics:</a:t>
            </a:r>
          </a:p>
          <a:p>
            <a:pPr lvl="1">
              <a:buFont typeface="Wingdings" pitchFamily="2" charset="2"/>
              <a:buChar char="§"/>
            </a:pPr>
            <a:r>
              <a:rPr lang="en-US" sz="2400" dirty="0" smtClean="0"/>
              <a:t>Mar (sudux.com) – Presentation Art, Errata Graphics, More</a:t>
            </a:r>
          </a:p>
          <a:p>
            <a:pPr lvl="1">
              <a:buFont typeface="Wingdings" pitchFamily="2" charset="2"/>
              <a:buChar char="§"/>
            </a:pPr>
            <a:r>
              <a:rPr lang="en-US" sz="2400" dirty="0" smtClean="0"/>
              <a:t>Cupcake – Errata Graphics</a:t>
            </a:r>
          </a:p>
          <a:p>
            <a:pPr>
              <a:buFont typeface="Wingdings" pitchFamily="2" charset="2"/>
              <a:buChar char="§"/>
            </a:pPr>
            <a:r>
              <a:rPr lang="en-US" sz="2400" dirty="0" smtClean="0"/>
              <a:t>Functional:</a:t>
            </a:r>
          </a:p>
          <a:p>
            <a:pPr lvl="1">
              <a:buFont typeface="Wingdings" pitchFamily="2" charset="2"/>
              <a:buChar char="§"/>
            </a:pPr>
            <a:r>
              <a:rPr lang="en-US" sz="2400" dirty="0" err="1" smtClean="0"/>
              <a:t>Lyger</a:t>
            </a:r>
            <a:r>
              <a:rPr lang="en-US" sz="2400" dirty="0" smtClean="0"/>
              <a:t> – </a:t>
            </a:r>
            <a:r>
              <a:rPr lang="en-US" sz="2400" dirty="0" err="1" smtClean="0"/>
              <a:t>Spel</a:t>
            </a:r>
            <a:r>
              <a:rPr lang="en-US" sz="2400" dirty="0" smtClean="0"/>
              <a:t> Checker, Admin, Sanity Checker, Sanity Destroyer, Designated Wrestler</a:t>
            </a:r>
          </a:p>
          <a:p>
            <a:pPr lvl="1">
              <a:buFont typeface="Wingdings" pitchFamily="2" charset="2"/>
              <a:buChar char="§"/>
            </a:pPr>
            <a:r>
              <a:rPr lang="en-US" sz="2400" dirty="0" err="1" smtClean="0"/>
              <a:t>Apacid</a:t>
            </a:r>
            <a:r>
              <a:rPr lang="en-US" sz="2400" dirty="0" smtClean="0"/>
              <a:t> – DNS, admin</a:t>
            </a:r>
          </a:p>
          <a:p>
            <a:pPr>
              <a:buFont typeface="Wingdings" pitchFamily="2" charset="2"/>
              <a:buChar char="§"/>
            </a:pPr>
            <a:r>
              <a:rPr lang="en-US" sz="2400" dirty="0" smtClean="0"/>
              <a:t>Fellow Curmudgeons &amp; Skeptics</a:t>
            </a:r>
          </a:p>
          <a:p>
            <a:pPr lvl="1">
              <a:buFont typeface="Wingdings" pitchFamily="2" charset="2"/>
              <a:buChar char="§"/>
            </a:pPr>
            <a:r>
              <a:rPr lang="en-US" sz="2400" dirty="0" smtClean="0"/>
              <a:t>Jay Dyson – fellow curmudgeon, skeptic, admin</a:t>
            </a:r>
          </a:p>
          <a:p>
            <a:pPr lvl="1">
              <a:buFont typeface="Wingdings" pitchFamily="2" charset="2"/>
              <a:buChar char="§"/>
            </a:pPr>
            <a:r>
              <a:rPr lang="en-US" sz="2400" dirty="0" smtClean="0"/>
              <a:t>Rob Rosenberger / Vmyths.com - skeptic</a:t>
            </a:r>
          </a:p>
          <a:p>
            <a:pPr lvl="1">
              <a:buFont typeface="Wingdings" pitchFamily="2" charset="2"/>
              <a:buChar char="§"/>
            </a:pPr>
            <a:r>
              <a:rPr lang="en-US" sz="2400" dirty="0" smtClean="0"/>
              <a:t>Space Rogue / HNN - skeptic</a:t>
            </a:r>
          </a:p>
          <a:p>
            <a:pPr>
              <a:buFont typeface="Wingdings" pitchFamily="2" charset="2"/>
              <a:buChar char="§"/>
            </a:pPr>
            <a:r>
              <a:rPr lang="en-US" sz="2400" dirty="0" smtClean="0"/>
              <a:t>Former Errata Volunteers: </a:t>
            </a:r>
            <a:r>
              <a:rPr lang="en-US" sz="2400" dirty="0" err="1" smtClean="0"/>
              <a:t>Mcintyre</a:t>
            </a:r>
            <a:r>
              <a:rPr lang="en-US" sz="2400" dirty="0" smtClean="0"/>
              <a:t>, Zodiac, </a:t>
            </a:r>
            <a:r>
              <a:rPr lang="en-US" sz="2400" dirty="0" err="1" smtClean="0"/>
              <a:t>Quine</a:t>
            </a:r>
            <a:r>
              <a:rPr lang="en-US" sz="2400" dirty="0" smtClean="0"/>
              <a:t>, </a:t>
            </a:r>
            <a:r>
              <a:rPr lang="en-US" sz="2400" dirty="0" err="1" smtClean="0"/>
              <a:t>Sawaba</a:t>
            </a:r>
            <a:r>
              <a:rPr lang="en-US" sz="2400" dirty="0" smtClean="0"/>
              <a:t>, </a:t>
            </a:r>
            <a:r>
              <a:rPr lang="en-US" sz="2400" dirty="0" err="1" smtClean="0"/>
              <a:t>dsmcr</a:t>
            </a:r>
            <a:r>
              <a:rPr lang="en-US" sz="2400" dirty="0" smtClean="0"/>
              <a:t>, Irish, </a:t>
            </a:r>
            <a:r>
              <a:rPr lang="en-US" sz="2400" dirty="0" err="1" smtClean="0"/>
              <a:t>Deepquest</a:t>
            </a:r>
            <a:r>
              <a:rPr lang="en-US" sz="2400" dirty="0" smtClean="0"/>
              <a:t>, </a:t>
            </a:r>
            <a:r>
              <a:rPr lang="en-US" sz="2400" dirty="0" err="1" smtClean="0"/>
              <a:t>Flipz</a:t>
            </a:r>
            <a:r>
              <a:rPr lang="en-US" sz="2400" dirty="0" smtClean="0"/>
              <a:t>, Fell, Robert </a:t>
            </a:r>
            <a:r>
              <a:rPr lang="en-US" sz="2400" dirty="0" err="1" smtClean="0"/>
              <a:t>Winkel</a:t>
            </a:r>
            <a:endParaRPr lang="en-US" sz="24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Questions?</a:t>
            </a:r>
            <a:endParaRPr lang="en-US" sz="7200" dirty="0"/>
          </a:p>
        </p:txBody>
      </p:sp>
      <p:pic>
        <p:nvPicPr>
          <p:cNvPr id="6" name="Picture 5" descr="squirrel-mascot-outline-inverse - Copy.bmp"/>
          <p:cNvPicPr>
            <a:picLocks noChangeAspect="1"/>
          </p:cNvPicPr>
          <p:nvPr/>
        </p:nvPicPr>
        <p:blipFill>
          <a:blip r:embed="rId2" cstate="print"/>
          <a:stretch>
            <a:fillRect/>
          </a:stretch>
        </p:blipFill>
        <p:spPr>
          <a:xfrm>
            <a:off x="8153400" y="5867400"/>
            <a:ext cx="736890" cy="736890"/>
          </a:xfrm>
          <a:prstGeom prst="rect">
            <a:avLst/>
          </a:prstGeom>
        </p:spPr>
      </p:pic>
      <p:sp>
        <p:nvSpPr>
          <p:cNvPr id="7" name="TextBox 6"/>
          <p:cNvSpPr txBox="1"/>
          <p:nvPr/>
        </p:nvSpPr>
        <p:spPr>
          <a:xfrm>
            <a:off x="7797156" y="6642556"/>
            <a:ext cx="1346844" cy="215444"/>
          </a:xfrm>
          <a:prstGeom prst="rect">
            <a:avLst/>
          </a:prstGeom>
          <a:noFill/>
        </p:spPr>
        <p:txBody>
          <a:bodyPr wrap="none" rtlCol="0">
            <a:spAutoFit/>
          </a:bodyPr>
          <a:lstStyle/>
          <a:p>
            <a:r>
              <a:rPr lang="en-US" sz="800" dirty="0" smtClean="0"/>
              <a:t>Copyright 2012 attrition.org</a:t>
            </a:r>
            <a:endParaRPr lang="en-US" sz="800" dirty="0"/>
          </a:p>
        </p:txBody>
      </p:sp>
      <p:pic>
        <p:nvPicPr>
          <p:cNvPr id="8" name="Picture 7" descr="squirrel-10-05-15.jpg"/>
          <p:cNvPicPr>
            <a:picLocks noChangeAspect="1"/>
          </p:cNvPicPr>
          <p:nvPr/>
        </p:nvPicPr>
        <p:blipFill>
          <a:blip r:embed="rId3" cstate="print"/>
          <a:stretch>
            <a:fillRect/>
          </a:stretch>
        </p:blipFill>
        <p:spPr>
          <a:xfrm>
            <a:off x="1600200" y="1447800"/>
            <a:ext cx="5796386" cy="44196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Expect Us! (Eventually)</a:t>
            </a:r>
            <a:endParaRPr lang="en-US" sz="6000" dirty="0"/>
          </a:p>
        </p:txBody>
      </p:sp>
      <p:pic>
        <p:nvPicPr>
          <p:cNvPr id="8" name="Picture 7" descr="attrition_front_final_288dpi.jpg"/>
          <p:cNvPicPr>
            <a:picLocks noChangeAspect="1"/>
          </p:cNvPicPr>
          <p:nvPr/>
        </p:nvPicPr>
        <p:blipFill>
          <a:blip r:embed="rId2" cstate="print"/>
          <a:stretch>
            <a:fillRect/>
          </a:stretch>
        </p:blipFill>
        <p:spPr>
          <a:xfrm>
            <a:off x="3200400" y="2057400"/>
            <a:ext cx="2743200" cy="4114800"/>
          </a:xfrm>
          <a:prstGeom prst="rect">
            <a:avLst/>
          </a:prstGeom>
        </p:spPr>
      </p:pic>
      <p:sp>
        <p:nvSpPr>
          <p:cNvPr id="9" name="TextBox 8"/>
          <p:cNvSpPr txBox="1"/>
          <p:nvPr/>
        </p:nvSpPr>
        <p:spPr>
          <a:xfrm>
            <a:off x="3276600" y="1219200"/>
            <a:ext cx="2579424" cy="369332"/>
          </a:xfrm>
          <a:prstGeom prst="rect">
            <a:avLst/>
          </a:prstGeom>
          <a:noFill/>
        </p:spPr>
        <p:txBody>
          <a:bodyPr wrap="none" rtlCol="0">
            <a:spAutoFit/>
          </a:bodyPr>
          <a:lstStyle/>
          <a:p>
            <a:r>
              <a:rPr lang="en-US" dirty="0" smtClean="0"/>
              <a:t>Apologies to Anonymous.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Staff</a:t>
            </a:r>
            <a:endParaRPr lang="en-US" sz="7200" dirty="0"/>
          </a:p>
        </p:txBody>
      </p:sp>
      <p:sp>
        <p:nvSpPr>
          <p:cNvPr id="4" name="TextBox 3"/>
          <p:cNvSpPr txBox="1"/>
          <p:nvPr/>
        </p:nvSpPr>
        <p:spPr>
          <a:xfrm>
            <a:off x="1981200" y="1524000"/>
            <a:ext cx="6400800" cy="1508105"/>
          </a:xfrm>
          <a:prstGeom prst="rect">
            <a:avLst/>
          </a:prstGeom>
          <a:noFill/>
        </p:spPr>
        <p:txBody>
          <a:bodyPr wrap="square" rtlCol="0">
            <a:spAutoFit/>
          </a:bodyPr>
          <a:lstStyle/>
          <a:p>
            <a:r>
              <a:rPr lang="en-US" sz="3200" dirty="0" err="1" smtClean="0"/>
              <a:t>cji</a:t>
            </a:r>
            <a:r>
              <a:rPr lang="en-US" sz="3200" dirty="0" smtClean="0"/>
              <a:t> – Senior Irony Analyst </a:t>
            </a:r>
          </a:p>
          <a:p>
            <a:pPr>
              <a:buFont typeface="Arial" pitchFamily="34" charset="0"/>
              <a:buChar char="•"/>
            </a:pPr>
            <a:r>
              <a:rPr lang="en-US" sz="2000" dirty="0" smtClean="0"/>
              <a:t>Watches more cartoons than his 6 year old</a:t>
            </a:r>
          </a:p>
          <a:p>
            <a:pPr>
              <a:buFont typeface="Arial" pitchFamily="34" charset="0"/>
              <a:buChar char="•"/>
            </a:pPr>
            <a:r>
              <a:rPr lang="en-US" sz="2000" dirty="0" smtClean="0"/>
              <a:t>Started dozens of RPGs. Finished none.</a:t>
            </a:r>
          </a:p>
          <a:p>
            <a:pPr>
              <a:buFont typeface="Arial" pitchFamily="34" charset="0"/>
              <a:buChar char="•"/>
            </a:pPr>
            <a:r>
              <a:rPr lang="en-US" sz="2000" dirty="0" smtClean="0"/>
              <a:t>Writes more Errata than code</a:t>
            </a:r>
            <a:endParaRPr lang="en-US" dirty="0"/>
          </a:p>
        </p:txBody>
      </p:sp>
      <p:pic>
        <p:nvPicPr>
          <p:cNvPr id="8" name="Picture 7" descr="cji.jpg"/>
          <p:cNvPicPr>
            <a:picLocks noChangeAspect="1"/>
          </p:cNvPicPr>
          <p:nvPr/>
        </p:nvPicPr>
        <p:blipFill>
          <a:blip r:embed="rId3" cstate="print"/>
          <a:stretch>
            <a:fillRect/>
          </a:stretch>
        </p:blipFill>
        <p:spPr>
          <a:xfrm>
            <a:off x="228600" y="1676400"/>
            <a:ext cx="1143000" cy="1143000"/>
          </a:xfrm>
          <a:prstGeom prst="rect">
            <a:avLst/>
          </a:prstGeom>
        </p:spPr>
      </p:pic>
      <p:pic>
        <p:nvPicPr>
          <p:cNvPr id="9" name="Picture 8" descr="lyger.JPG"/>
          <p:cNvPicPr>
            <a:picLocks noChangeAspect="1"/>
          </p:cNvPicPr>
          <p:nvPr/>
        </p:nvPicPr>
        <p:blipFill>
          <a:blip r:embed="rId4" cstate="print"/>
          <a:stretch>
            <a:fillRect/>
          </a:stretch>
        </p:blipFill>
        <p:spPr>
          <a:xfrm>
            <a:off x="228600" y="3429000"/>
            <a:ext cx="1172307" cy="1142999"/>
          </a:xfrm>
          <a:prstGeom prst="rect">
            <a:avLst/>
          </a:prstGeom>
        </p:spPr>
      </p:pic>
      <p:pic>
        <p:nvPicPr>
          <p:cNvPr id="10" name="Picture 11" descr="squirrel"/>
          <p:cNvPicPr>
            <a:picLocks noChangeAspect="1" noChangeArrowheads="1"/>
          </p:cNvPicPr>
          <p:nvPr/>
        </p:nvPicPr>
        <p:blipFill>
          <a:blip r:embed="rId5" cstate="print"/>
          <a:srcRect/>
          <a:stretch>
            <a:fillRect/>
          </a:stretch>
        </p:blipFill>
        <p:spPr bwMode="auto">
          <a:xfrm>
            <a:off x="304800" y="5334000"/>
            <a:ext cx="1066800" cy="1049338"/>
          </a:xfrm>
          <a:prstGeom prst="rect">
            <a:avLst/>
          </a:prstGeom>
          <a:noFill/>
          <a:ln w="9525">
            <a:noFill/>
            <a:miter lim="800000"/>
            <a:headEnd/>
            <a:tailEnd/>
          </a:ln>
        </p:spPr>
      </p:pic>
      <p:sp>
        <p:nvSpPr>
          <p:cNvPr id="11" name="TextBox 10"/>
          <p:cNvSpPr txBox="1"/>
          <p:nvPr/>
        </p:nvSpPr>
        <p:spPr>
          <a:xfrm>
            <a:off x="1981200" y="3276600"/>
            <a:ext cx="6172200" cy="1508105"/>
          </a:xfrm>
          <a:prstGeom prst="rect">
            <a:avLst/>
          </a:prstGeom>
          <a:noFill/>
        </p:spPr>
        <p:txBody>
          <a:bodyPr wrap="square" rtlCol="0">
            <a:spAutoFit/>
          </a:bodyPr>
          <a:lstStyle/>
          <a:p>
            <a:r>
              <a:rPr lang="en-US" sz="3200" dirty="0" err="1" smtClean="0"/>
              <a:t>Lyger</a:t>
            </a:r>
            <a:r>
              <a:rPr lang="en-US" sz="3200" dirty="0" smtClean="0"/>
              <a:t> – Volunteer Herder (Ret.) </a:t>
            </a:r>
          </a:p>
          <a:p>
            <a:pPr>
              <a:buFont typeface="Arial" pitchFamily="34" charset="0"/>
              <a:buChar char="•"/>
            </a:pPr>
            <a:r>
              <a:rPr lang="en-US" sz="2000" dirty="0" smtClean="0"/>
              <a:t>Collector of former Denver Bronco QB Jerseys</a:t>
            </a:r>
          </a:p>
          <a:p>
            <a:pPr>
              <a:buFont typeface="Arial" pitchFamily="34" charset="0"/>
              <a:buChar char="•"/>
            </a:pPr>
            <a:r>
              <a:rPr lang="en-US" sz="2000" dirty="0" smtClean="0"/>
              <a:t>Proud owner of Keurig </a:t>
            </a:r>
            <a:r>
              <a:rPr lang="en-US" sz="2000" b="1" u="sng" dirty="0" smtClean="0"/>
              <a:t>and</a:t>
            </a:r>
            <a:r>
              <a:rPr lang="en-US" sz="2000" dirty="0" smtClean="0"/>
              <a:t> Cuisinart whole bean grinder</a:t>
            </a:r>
          </a:p>
          <a:p>
            <a:pPr>
              <a:buFont typeface="Arial" pitchFamily="34" charset="0"/>
              <a:buChar char="•"/>
            </a:pPr>
            <a:r>
              <a:rPr lang="en-US" sz="2000" dirty="0" smtClean="0"/>
              <a:t>Really does believe that </a:t>
            </a:r>
            <a:r>
              <a:rPr lang="en-US" sz="2000" dirty="0" err="1" smtClean="0"/>
              <a:t>InfoSec</a:t>
            </a:r>
            <a:r>
              <a:rPr lang="en-US" sz="2000" dirty="0" smtClean="0"/>
              <a:t> = professional wrestling</a:t>
            </a:r>
            <a:endParaRPr lang="en-US" dirty="0"/>
          </a:p>
        </p:txBody>
      </p:sp>
      <p:sp>
        <p:nvSpPr>
          <p:cNvPr id="12" name="TextBox 11"/>
          <p:cNvSpPr txBox="1"/>
          <p:nvPr/>
        </p:nvSpPr>
        <p:spPr>
          <a:xfrm>
            <a:off x="1981200" y="5105400"/>
            <a:ext cx="6781800" cy="1508105"/>
          </a:xfrm>
          <a:prstGeom prst="rect">
            <a:avLst/>
          </a:prstGeom>
          <a:noFill/>
        </p:spPr>
        <p:txBody>
          <a:bodyPr wrap="square" rtlCol="0">
            <a:spAutoFit/>
          </a:bodyPr>
          <a:lstStyle/>
          <a:p>
            <a:r>
              <a:rPr lang="en-US" sz="3200" dirty="0" smtClean="0"/>
              <a:t>Jericho – Chief Curmudgeon Officer</a:t>
            </a:r>
          </a:p>
          <a:p>
            <a:pPr>
              <a:buFont typeface="Arial" pitchFamily="34" charset="0"/>
              <a:buChar char="•"/>
            </a:pPr>
            <a:r>
              <a:rPr lang="en-US" sz="2000" dirty="0" smtClean="0"/>
              <a:t>Has rescued 9 guinea pigs from Colorado shelters</a:t>
            </a:r>
          </a:p>
          <a:p>
            <a:pPr>
              <a:buFont typeface="Arial" pitchFamily="34" charset="0"/>
              <a:buChar char="•"/>
            </a:pPr>
            <a:r>
              <a:rPr lang="en-US" sz="2000" dirty="0" smtClean="0"/>
              <a:t>Would piss on a spark plug if he thought it would do any good</a:t>
            </a:r>
          </a:p>
          <a:p>
            <a:pPr>
              <a:buFont typeface="Arial" pitchFamily="34" charset="0"/>
              <a:buChar char="•"/>
            </a:pPr>
            <a:r>
              <a:rPr lang="en-US" sz="2000" dirty="0" smtClean="0"/>
              <a:t>Wouldn’t mind seeing </a:t>
            </a:r>
            <a:r>
              <a:rPr lang="en-US" sz="2000" dirty="0" err="1" smtClean="0"/>
              <a:t>InfoSec</a:t>
            </a:r>
            <a:r>
              <a:rPr lang="en-US" sz="2000" dirty="0" smtClean="0"/>
              <a:t> industry burn to the ground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Errata Staffing Problem</a:t>
            </a:r>
            <a:endParaRPr lang="en-US" sz="6000" dirty="0"/>
          </a:p>
        </p:txBody>
      </p:sp>
      <p:pic>
        <p:nvPicPr>
          <p:cNvPr id="4" name="Picture 3" descr="boyscouts.jpg"/>
          <p:cNvPicPr>
            <a:picLocks noChangeAspect="1"/>
          </p:cNvPicPr>
          <p:nvPr/>
        </p:nvPicPr>
        <p:blipFill>
          <a:blip r:embed="rId3" cstate="print"/>
          <a:stretch>
            <a:fillRect/>
          </a:stretch>
        </p:blipFill>
        <p:spPr>
          <a:xfrm>
            <a:off x="685800" y="1219200"/>
            <a:ext cx="7759700" cy="513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066799"/>
          </a:xfrm>
        </p:spPr>
        <p:txBody>
          <a:bodyPr>
            <a:noAutofit/>
          </a:bodyPr>
          <a:lstStyle/>
          <a:p>
            <a:pPr>
              <a:defRPr/>
            </a:pPr>
            <a:r>
              <a:rPr lang="en-US" sz="7200" dirty="0">
                <a:solidFill>
                  <a:srgbClr val="FFFFFF"/>
                </a:solidFill>
                <a:effectLst>
                  <a:outerShdw blurRad="38100" dist="38100" dir="2700000" algn="tl">
                    <a:srgbClr val="000000"/>
                  </a:outerShdw>
                </a:effectLst>
                <a:latin typeface="Arial Narrow" pitchFamily="34" charset="0"/>
              </a:rPr>
              <a:t>Attrition.org Background</a:t>
            </a:r>
            <a:endParaRPr lang="en-US" sz="7200" dirty="0">
              <a:solidFill>
                <a:srgbClr val="FFFFFF"/>
              </a:solidFill>
              <a:effectLst>
                <a:outerShdw blurRad="38100" dist="38100" dir="2700000" algn="tl">
                  <a:srgbClr val="000000"/>
                </a:outerShdw>
              </a:effectLst>
            </a:endParaRPr>
          </a:p>
        </p:txBody>
      </p:sp>
      <p:pic>
        <p:nvPicPr>
          <p:cNvPr id="8" name="Picture 7" descr="squirrel-buck.jpg"/>
          <p:cNvPicPr>
            <a:picLocks noChangeAspect="1"/>
          </p:cNvPicPr>
          <p:nvPr/>
        </p:nvPicPr>
        <p:blipFill>
          <a:blip r:embed="rId3" cstate="print"/>
          <a:stretch>
            <a:fillRect/>
          </a:stretch>
        </p:blipFill>
        <p:spPr>
          <a:xfrm>
            <a:off x="381000" y="2209800"/>
            <a:ext cx="3200400" cy="3026577"/>
          </a:xfrm>
          <a:prstGeom prst="rect">
            <a:avLst/>
          </a:prstGeom>
        </p:spPr>
      </p:pic>
      <p:pic>
        <p:nvPicPr>
          <p:cNvPr id="9" name="Picture 8" descr="squirrel-mascot-fullR.jpg"/>
          <p:cNvPicPr>
            <a:picLocks noChangeAspect="1"/>
          </p:cNvPicPr>
          <p:nvPr/>
        </p:nvPicPr>
        <p:blipFill>
          <a:blip r:embed="rId4" cstate="print"/>
          <a:stretch>
            <a:fillRect/>
          </a:stretch>
        </p:blipFill>
        <p:spPr>
          <a:xfrm>
            <a:off x="5257800" y="2057400"/>
            <a:ext cx="3390202" cy="3352800"/>
          </a:xfrm>
          <a:prstGeom prst="rect">
            <a:avLst/>
          </a:prstGeom>
        </p:spPr>
      </p:pic>
      <p:sp>
        <p:nvSpPr>
          <p:cNvPr id="10" name="Right Arrow 9"/>
          <p:cNvSpPr/>
          <p:nvPr/>
        </p:nvSpPr>
        <p:spPr>
          <a:xfrm rot="1734428">
            <a:off x="4007027" y="3375307"/>
            <a:ext cx="1163853"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1219200" y="5638800"/>
            <a:ext cx="1905000" cy="1015663"/>
          </a:xfrm>
          <a:prstGeom prst="rect">
            <a:avLst/>
          </a:prstGeom>
          <a:noFill/>
        </p:spPr>
        <p:txBody>
          <a:bodyPr wrap="square" rtlCol="0">
            <a:spAutoFit/>
          </a:bodyPr>
          <a:lstStyle/>
          <a:p>
            <a:r>
              <a:rPr lang="en-US" sz="6000" dirty="0" smtClean="0"/>
              <a:t>Buck</a:t>
            </a:r>
            <a:endParaRPr lang="en-US" sz="6000" dirty="0"/>
          </a:p>
        </p:txBody>
      </p:sp>
      <p:sp>
        <p:nvSpPr>
          <p:cNvPr id="12" name="TextBox 11"/>
          <p:cNvSpPr txBox="1"/>
          <p:nvPr/>
        </p:nvSpPr>
        <p:spPr>
          <a:xfrm>
            <a:off x="6477000" y="5638800"/>
            <a:ext cx="2057400" cy="1015663"/>
          </a:xfrm>
          <a:prstGeom prst="rect">
            <a:avLst/>
          </a:prstGeom>
          <a:noFill/>
        </p:spPr>
        <p:txBody>
          <a:bodyPr wrap="square" rtlCol="0">
            <a:spAutoFit/>
          </a:bodyPr>
          <a:lstStyle/>
          <a:p>
            <a:r>
              <a:rPr lang="en-US" sz="6000" dirty="0" smtClean="0"/>
              <a:t>Lazlo</a:t>
            </a:r>
            <a:endParaRPr lang="en-US" sz="6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All Around Us</a:t>
            </a:r>
            <a:endParaRPr lang="en-US" sz="7200" dirty="0"/>
          </a:p>
        </p:txBody>
      </p:sp>
      <p:sp>
        <p:nvSpPr>
          <p:cNvPr id="4" name="TextBox 3"/>
          <p:cNvSpPr txBox="1"/>
          <p:nvPr/>
        </p:nvSpPr>
        <p:spPr>
          <a:xfrm>
            <a:off x="457200" y="1524000"/>
            <a:ext cx="4267200" cy="2523768"/>
          </a:xfrm>
          <a:prstGeom prst="rect">
            <a:avLst/>
          </a:prstGeom>
          <a:noFill/>
        </p:spPr>
        <p:txBody>
          <a:bodyPr wrap="square" rtlCol="0">
            <a:spAutoFit/>
          </a:bodyPr>
          <a:lstStyle/>
          <a:p>
            <a:r>
              <a:rPr lang="en-US" sz="2000" dirty="0" smtClean="0"/>
              <a:t>Per Wikipedia, “the general definition of an </a:t>
            </a:r>
            <a:r>
              <a:rPr lang="en-US" sz="2000" b="1" dirty="0" smtClean="0"/>
              <a:t>audit</a:t>
            </a:r>
            <a:r>
              <a:rPr lang="en-US" sz="2000" dirty="0" smtClean="0"/>
              <a:t> is an evaluation of a person, organization, system, process, enterprise, project or product.”</a:t>
            </a:r>
          </a:p>
          <a:p>
            <a:endParaRPr lang="en-US" sz="2000" dirty="0" smtClean="0"/>
          </a:p>
          <a:p>
            <a:r>
              <a:rPr lang="en-US" sz="2000" dirty="0" smtClean="0"/>
              <a:t>In layman’s terms, Errata is an audit of sorts, or “we find bad shit”.</a:t>
            </a:r>
          </a:p>
          <a:p>
            <a:endParaRPr lang="en-US" dirty="0"/>
          </a:p>
        </p:txBody>
      </p:sp>
      <p:pic>
        <p:nvPicPr>
          <p:cNvPr id="8" name="Picture 7" descr="2011-12-24 14.10.03.jpg"/>
          <p:cNvPicPr>
            <a:picLocks noChangeAspect="1"/>
          </p:cNvPicPr>
          <p:nvPr/>
        </p:nvPicPr>
        <p:blipFill>
          <a:blip r:embed="rId3" cstate="print"/>
          <a:stretch>
            <a:fillRect/>
          </a:stretch>
        </p:blipFill>
        <p:spPr>
          <a:xfrm>
            <a:off x="5105400" y="1524000"/>
            <a:ext cx="3901975" cy="4508500"/>
          </a:xfrm>
          <a:prstGeom prst="rect">
            <a:avLst/>
          </a:prstGeom>
        </p:spPr>
      </p:pic>
      <p:pic>
        <p:nvPicPr>
          <p:cNvPr id="9" name="Picture 8" descr="2012-04-22 19.53.14.jpg"/>
          <p:cNvPicPr>
            <a:picLocks noChangeAspect="1"/>
          </p:cNvPicPr>
          <p:nvPr/>
        </p:nvPicPr>
        <p:blipFill>
          <a:blip r:embed="rId4" cstate="print"/>
          <a:stretch>
            <a:fillRect/>
          </a:stretch>
        </p:blipFill>
        <p:spPr>
          <a:xfrm>
            <a:off x="152400" y="4648200"/>
            <a:ext cx="4722627" cy="1981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42288</TotalTime>
  <Words>9542</Words>
  <Application>Microsoft Office PowerPoint</Application>
  <PresentationFormat>On-screen Show (4:3)</PresentationFormat>
  <Paragraphs>794</Paragraphs>
  <Slides>54</Slides>
  <Notes>50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Errata in a Nutshell</vt:lpstr>
      <vt:lpstr>Disclaimer</vt:lpstr>
      <vt:lpstr>Who Polices the Industry?</vt:lpstr>
      <vt:lpstr>Errata Staff</vt:lpstr>
      <vt:lpstr>Errata Staffing Problem</vt:lpstr>
      <vt:lpstr>Attrition.org Background</vt:lpstr>
      <vt:lpstr>Errata All Around Us</vt:lpstr>
      <vt:lpstr>Errata Mindset</vt:lpstr>
      <vt:lpstr>Errata Coping Mechanisms</vt:lpstr>
      <vt:lpstr>A Brief History of Errata</vt:lpstr>
      <vt:lpstr>We’ve Changed (a bit)</vt:lpstr>
      <vt:lpstr>Ledger</vt:lpstr>
      <vt:lpstr>Stats - Errata</vt:lpstr>
      <vt:lpstr>Stats – CPO (Certified Pre-Owned)</vt:lpstr>
      <vt:lpstr>Stats – AutoFail (By Year)</vt:lpstr>
      <vt:lpstr>Stats – AutoFail (By Vendor)</vt:lpstr>
      <vt:lpstr>Stats – Legal Threats</vt:lpstr>
      <vt:lpstr>Stats – Legal Threats</vt:lpstr>
      <vt:lpstr>Stats – Legal Threats (Special Irony Callout – Follow the Madness)</vt:lpstr>
      <vt:lpstr>Stats - Charlatans</vt:lpstr>
      <vt:lpstr>Stats - Plagiarism</vt:lpstr>
      <vt:lpstr>Stats – Plagiarism (todo)</vt:lpstr>
      <vt:lpstr>Stats – Security Companies </vt:lpstr>
      <vt:lpstr>Stats - Spam </vt:lpstr>
      <vt:lpstr>Stats – Security Software </vt:lpstr>
      <vt:lpstr>Errata Done Right: Dataloss</vt:lpstr>
      <vt:lpstr>Errata Done Right: Dataloss</vt:lpstr>
      <vt:lpstr>Stats - Dataloss</vt:lpstr>
      <vt:lpstr>Confronting Charlatans</vt:lpstr>
      <vt:lpstr>Blowback</vt:lpstr>
      <vt:lpstr>Blowback - Schlossberg</vt:lpstr>
      <vt:lpstr>Blowback - </vt:lpstr>
      <vt:lpstr>Blowback - </vt:lpstr>
      <vt:lpstr>Blowback – Evans</vt:lpstr>
      <vt:lpstr>Blowback – Evans</vt:lpstr>
      <vt:lpstr>Blowback - Medica</vt:lpstr>
      <vt:lpstr>Blowback – ‘Hacker Happy’</vt:lpstr>
      <vt:lpstr>Blowback - Kimble</vt:lpstr>
      <vt:lpstr>Blowback - Kimble</vt:lpstr>
      <vt:lpstr>Blowback - DDoS</vt:lpstr>
      <vt:lpstr>Blowback – The Rest</vt:lpstr>
      <vt:lpstr>Blowback  The (scary) Rest</vt:lpstr>
      <vt:lpstr>Errata’s Errata (everyone makes mistakes)</vt:lpstr>
      <vt:lpstr>Why Errata Works?</vt:lpstr>
      <vt:lpstr>It Really Works!</vt:lpstr>
      <vt:lpstr>Helping – Why Care?</vt:lpstr>
      <vt:lpstr>Helping</vt:lpstr>
      <vt:lpstr>Expectations</vt:lpstr>
      <vt:lpstr>Dreaming What Errata would be like if…</vt:lpstr>
      <vt:lpstr>Thanks! (In no particular order)</vt:lpstr>
      <vt:lpstr>Questions?</vt:lpstr>
      <vt:lpstr>Expect Us! (Eventually)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jericho</dc:creator>
  <cp:lastModifiedBy>jericho</cp:lastModifiedBy>
  <cp:revision>1054</cp:revision>
  <dcterms:created xsi:type="dcterms:W3CDTF">2006-08-16T00:00:00Z</dcterms:created>
  <dcterms:modified xsi:type="dcterms:W3CDTF">2013-12-27T05:16:56Z</dcterms:modified>
</cp:coreProperties>
</file>